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8.jpg" ContentType="image/jpeg"/>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1637" r:id="rId5"/>
    <p:sldId id="1638" r:id="rId6"/>
    <p:sldId id="1632" r:id="rId7"/>
    <p:sldId id="1337" r:id="rId8"/>
    <p:sldId id="290" r:id="rId9"/>
    <p:sldId id="1634" r:id="rId10"/>
    <p:sldId id="1080" r:id="rId11"/>
    <p:sldId id="1081" r:id="rId12"/>
    <p:sldId id="1529" r:id="rId13"/>
    <p:sldId id="1518" r:id="rId14"/>
    <p:sldId id="1519" r:id="rId15"/>
    <p:sldId id="1613" r:id="rId16"/>
    <p:sldId id="1524" r:id="rId17"/>
    <p:sldId id="1531" r:id="rId18"/>
    <p:sldId id="1617" r:id="rId19"/>
    <p:sldId id="1136" r:id="rId20"/>
    <p:sldId id="1614" r:id="rId21"/>
    <p:sldId id="1089" r:id="rId22"/>
    <p:sldId id="1618" r:id="rId23"/>
    <p:sldId id="1141" r:id="rId24"/>
    <p:sldId id="1140" r:id="rId25"/>
    <p:sldId id="1131" r:id="rId26"/>
    <p:sldId id="1532" r:id="rId27"/>
    <p:sldId id="1142" r:id="rId28"/>
    <p:sldId id="284" r:id="rId29"/>
    <p:sldId id="1636" r:id="rId30"/>
    <p:sldId id="1616" r:id="rId31"/>
    <p:sldId id="1549" r:id="rId32"/>
    <p:sldId id="1109" r:id="rId33"/>
    <p:sldId id="1510" r:id="rId34"/>
    <p:sldId id="1550" r:id="rId35"/>
    <p:sldId id="1521" r:id="rId36"/>
    <p:sldId id="1415" r:id="rId37"/>
    <p:sldId id="1147" r:id="rId38"/>
    <p:sldId id="1082"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4340A92A-4274-4BEF-BE08-548066E38882}">
          <p14:sldIdLst>
            <p14:sldId id="1637"/>
            <p14:sldId id="1638"/>
          </p14:sldIdLst>
        </p14:section>
        <p14:section name="Gesamtübersicht" id="{CEBB86C6-730A-4FF2-9CB8-20275543A6EB}">
          <p14:sldIdLst>
            <p14:sldId id="1632"/>
          </p14:sldIdLst>
        </p14:section>
        <p14:section name="Workshop 4" id="{041970DD-BAC4-413F-B18B-B3B696E2C4D6}">
          <p14:sldIdLst>
            <p14:sldId id="1337"/>
          </p14:sldIdLst>
        </p14:section>
        <p14:section name="Begrüßung, Agenda, Ziele" id="{BC9508F1-F2B4-455B-8298-B6B4FB369543}">
          <p14:sldIdLst>
            <p14:sldId id="290"/>
            <p14:sldId id="1634"/>
            <p14:sldId id="1080"/>
            <p14:sldId id="1081"/>
          </p14:sldIdLst>
        </p14:section>
        <p14:section name="Rückblick &amp; Ergebnisse" id="{8366DBA5-A09E-4F20-8375-898DDECEF124}">
          <p14:sldIdLst>
            <p14:sldId id="1529"/>
            <p14:sldId id="1518"/>
            <p14:sldId id="1519"/>
            <p14:sldId id="1613"/>
            <p14:sldId id="1524"/>
            <p14:sldId id="1531"/>
          </p14:sldIdLst>
        </p14:section>
        <p14:section name="Hilfreichste Maßnahmen" id="{47420CE0-6C1E-4729-B698-8ACF6A5B16E4}">
          <p14:sldIdLst>
            <p14:sldId id="1617"/>
            <p14:sldId id="1136"/>
            <p14:sldId id="1614"/>
            <p14:sldId id="1089"/>
          </p14:sldIdLst>
        </p14:section>
        <p14:section name="Mitarbeitenden-Partizipation" id="{6246B36E-077E-44E8-95BE-20691E671B0B}">
          <p14:sldIdLst>
            <p14:sldId id="1618"/>
            <p14:sldId id="1141"/>
            <p14:sldId id="1140"/>
            <p14:sldId id="1131"/>
          </p14:sldIdLst>
        </p14:section>
        <p14:section name="Ausblick" id="{EC5049B7-F1EE-44D4-BAB8-4FEDE828DB7F}">
          <p14:sldIdLst>
            <p14:sldId id="1532"/>
            <p14:sldId id="1142"/>
            <p14:sldId id="284"/>
            <p14:sldId id="1636"/>
            <p14:sldId id="1616"/>
            <p14:sldId id="1549"/>
            <p14:sldId id="1109"/>
            <p14:sldId id="1510"/>
            <p14:sldId id="1550"/>
            <p14:sldId id="1521"/>
          </p14:sldIdLst>
        </p14:section>
        <p14:section name="Abschluss" id="{C47A6E01-500B-423D-97DC-FB35079AB8E4}">
          <p14:sldIdLst>
            <p14:sldId id="1415"/>
            <p14:sldId id="1147"/>
            <p14:sldId id="10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3A4A877A-7D00-2401-CC39-E3E98725703B}" name="Silke Friedrich" initials="SF" userId="S::sf130882@fh-muenster.de::b37bb9ca-3da9-48f1-831e-6ac37e2f767c" providerId="AD"/>
  <p188:author id="{FC9B3896-D86A-D9E9-DC46-0F4B1E285F77}" name="Sophia Schreiber" initials="SS" userId="S::ss543799@fh-muenster.de::3ca1d8f6-0af0-4e5c-83bf-d402add483e4"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nnes" initials="" lastIdx="3" clrIdx="0"/>
  <p:cmAuthor id="2" name="Tobias Engelm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E8761B"/>
    <a:srgbClr val="E7E7E7"/>
    <a:srgbClr val="FFD8CC"/>
    <a:srgbClr val="FFEDE7"/>
    <a:srgbClr val="7F7F7F"/>
    <a:srgbClr val="EFF4FA"/>
    <a:srgbClr val="B2B3B2"/>
    <a:srgbClr val="FFC08E"/>
    <a:srgbClr val="F68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8419-C834-FDD0-78B6-BBC0C432C96E}" v="13" dt="2024-07-31T10:18:34.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60" autoAdjust="0"/>
  </p:normalViewPr>
  <p:slideViewPr>
    <p:cSldViewPr snapToGrid="0" showGuides="1">
      <p:cViewPr varScale="1">
        <p:scale>
          <a:sx n="75" d="100"/>
          <a:sy n="75" d="100"/>
        </p:scale>
        <p:origin x="70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73d9a125-6911-4faf-8e0a-b8095600e9cd" providerId="ADAL" clId="{200FA1B9-CF3E-466A-AADD-B0E849969DE7}"/>
    <pc:docChg chg="addSld modSld">
      <pc:chgData name="Monique Richert" userId="73d9a125-6911-4faf-8e0a-b8095600e9cd" providerId="ADAL" clId="{200FA1B9-CF3E-466A-AADD-B0E849969DE7}" dt="2024-06-12T12:27:51.031" v="4"/>
      <pc:docMkLst>
        <pc:docMk/>
      </pc:docMkLst>
      <pc:sldChg chg="addSp delSp">
        <pc:chgData name="Monique Richert" userId="73d9a125-6911-4faf-8e0a-b8095600e9cd" providerId="ADAL" clId="{200FA1B9-CF3E-466A-AADD-B0E849969DE7}" dt="2024-06-12T12:27:42.627" v="3"/>
        <pc:sldMkLst>
          <pc:docMk/>
          <pc:sldMk cId="1118098510" sldId="1070"/>
        </pc:sldMkLst>
        <pc:graphicFrameChg chg="add del">
          <ac:chgData name="Monique Richert" userId="73d9a125-6911-4faf-8e0a-b8095600e9cd" providerId="ADAL" clId="{200FA1B9-CF3E-466A-AADD-B0E849969DE7}" dt="2024-06-12T12:27:34.287" v="1"/>
          <ac:graphicFrameMkLst>
            <pc:docMk/>
            <pc:sldMk cId="1118098510" sldId="1070"/>
            <ac:graphicFrameMk id="5" creationId="{6EDA352C-165B-4F5E-9013-99A0C79CDF71}"/>
          </ac:graphicFrameMkLst>
        </pc:graphicFrameChg>
        <pc:graphicFrameChg chg="add del">
          <ac:chgData name="Monique Richert" userId="73d9a125-6911-4faf-8e0a-b8095600e9cd" providerId="ADAL" clId="{200FA1B9-CF3E-466A-AADD-B0E849969DE7}" dt="2024-06-12T12:27:42.627" v="3"/>
          <ac:graphicFrameMkLst>
            <pc:docMk/>
            <pc:sldMk cId="1118098510" sldId="1070"/>
            <ac:graphicFrameMk id="6" creationId="{8F15209C-D006-40E7-A6AF-40549BB7A940}"/>
          </ac:graphicFrameMkLst>
        </pc:graphicFrameChg>
      </pc:sldChg>
      <pc:sldChg chg="add">
        <pc:chgData name="Monique Richert" userId="73d9a125-6911-4faf-8e0a-b8095600e9cd" providerId="ADAL" clId="{200FA1B9-CF3E-466A-AADD-B0E849969DE7}" dt="2024-06-12T12:27:51.031" v="4"/>
        <pc:sldMkLst>
          <pc:docMk/>
          <pc:sldMk cId="671191999" sldId="1575"/>
        </pc:sldMkLst>
      </pc:sldChg>
    </pc:docChg>
  </pc:docChgLst>
  <pc:docChgLst>
    <pc:chgData name="Maria Westkämper" userId="S::mw180030@fh-muenster.de::8866ba1b-7b3d-4e4e-9194-ea3bcb9a3529" providerId="AD" clId="Web-{39C717F1-A64E-7A5E-758C-2BF8D266FAAB}"/>
    <pc:docChg chg="modSld">
      <pc:chgData name="Maria Westkämper" userId="S::mw180030@fh-muenster.de::8866ba1b-7b3d-4e4e-9194-ea3bcb9a3529" providerId="AD" clId="Web-{39C717F1-A64E-7A5E-758C-2BF8D266FAAB}" dt="2024-06-26T10:22:45.666" v="1" actId="20577"/>
      <pc:docMkLst>
        <pc:docMk/>
      </pc:docMkLst>
      <pc:sldChg chg="modSp">
        <pc:chgData name="Maria Westkämper" userId="S::mw180030@fh-muenster.de::8866ba1b-7b3d-4e4e-9194-ea3bcb9a3529" providerId="AD" clId="Web-{39C717F1-A64E-7A5E-758C-2BF8D266FAAB}" dt="2024-06-26T10:22:45.666" v="1" actId="20577"/>
        <pc:sldMkLst>
          <pc:docMk/>
          <pc:sldMk cId="4089336578" sldId="1106"/>
        </pc:sldMkLst>
        <pc:spChg chg="mod">
          <ac:chgData name="Maria Westkämper" userId="S::mw180030@fh-muenster.de::8866ba1b-7b3d-4e4e-9194-ea3bcb9a3529" providerId="AD" clId="Web-{39C717F1-A64E-7A5E-758C-2BF8D266FAAB}" dt="2024-06-26T10:22:45.666" v="1" actId="20577"/>
          <ac:spMkLst>
            <pc:docMk/>
            <pc:sldMk cId="4089336578" sldId="1106"/>
            <ac:spMk id="7" creationId="{CD6C79A0-10F3-2B99-F3F6-0D85AD1F4154}"/>
          </ac:spMkLst>
        </pc:spChg>
      </pc:sldChg>
    </pc:docChg>
  </pc:docChgLst>
  <pc:docChgLst>
    <pc:chgData name="Ricarda ten Eicken" userId="S::rt233511@fh-muenster.de::3ec7ed2d-9967-4fbf-81d6-79f4ada12eb3" providerId="AD" clId="Web-{790B8419-C834-FDD0-78B6-BBC0C432C96E}"/>
    <pc:docChg chg="addSld delSld modSld modSection">
      <pc:chgData name="Ricarda ten Eicken" userId="S::rt233511@fh-muenster.de::3ec7ed2d-9967-4fbf-81d6-79f4ada12eb3" providerId="AD" clId="Web-{790B8419-C834-FDD0-78B6-BBC0C432C96E}" dt="2024-07-31T10:18:34.240" v="10"/>
      <pc:docMkLst>
        <pc:docMk/>
      </pc:docMkLst>
      <pc:sldChg chg="del">
        <pc:chgData name="Ricarda ten Eicken" userId="S::rt233511@fh-muenster.de::3ec7ed2d-9967-4fbf-81d6-79f4ada12eb3" providerId="AD" clId="Web-{790B8419-C834-FDD0-78B6-BBC0C432C96E}" dt="2024-07-31T10:18:34.240" v="10"/>
        <pc:sldMkLst>
          <pc:docMk/>
          <pc:sldMk cId="2296632846" sldId="1207"/>
        </pc:sldMkLst>
      </pc:sldChg>
      <pc:sldChg chg="addSp delSp modSp add replId">
        <pc:chgData name="Ricarda ten Eicken" userId="S::rt233511@fh-muenster.de::3ec7ed2d-9967-4fbf-81d6-79f4ada12eb3" providerId="AD" clId="Web-{790B8419-C834-FDD0-78B6-BBC0C432C96E}" dt="2024-07-31T10:18:16.068" v="9" actId="20577"/>
        <pc:sldMkLst>
          <pc:docMk/>
          <pc:sldMk cId="3059159566" sldId="1633"/>
        </pc:sldMkLst>
        <pc:spChg chg="mod">
          <ac:chgData name="Ricarda ten Eicken" userId="S::rt233511@fh-muenster.de::3ec7ed2d-9967-4fbf-81d6-79f4ada12eb3" providerId="AD" clId="Web-{790B8419-C834-FDD0-78B6-BBC0C432C96E}" dt="2024-07-31T10:17:44.270" v="7" actId="20577"/>
          <ac:spMkLst>
            <pc:docMk/>
            <pc:sldMk cId="3059159566" sldId="1633"/>
            <ac:spMk id="63" creationId="{26594A1A-5DF4-457B-07DA-4B820DDA81E0}"/>
          </ac:spMkLst>
        </pc:spChg>
        <pc:spChg chg="mod">
          <ac:chgData name="Ricarda ten Eicken" userId="S::rt233511@fh-muenster.de::3ec7ed2d-9967-4fbf-81d6-79f4ada12eb3" providerId="AD" clId="Web-{790B8419-C834-FDD0-78B6-BBC0C432C96E}" dt="2024-07-31T10:18:16.068" v="9" actId="20577"/>
          <ac:spMkLst>
            <pc:docMk/>
            <pc:sldMk cId="3059159566" sldId="1633"/>
            <ac:spMk id="69" creationId="{7F1A2531-EFCB-664E-950E-A2782F7CB977}"/>
          </ac:spMkLst>
        </pc:spChg>
        <pc:picChg chg="del">
          <ac:chgData name="Ricarda ten Eicken" userId="S::rt233511@fh-muenster.de::3ec7ed2d-9967-4fbf-81d6-79f4ada12eb3" providerId="AD" clId="Web-{790B8419-C834-FDD0-78B6-BBC0C432C96E}" dt="2024-07-31T10:17:02.144" v="1"/>
          <ac:picMkLst>
            <pc:docMk/>
            <pc:sldMk cId="3059159566" sldId="1633"/>
            <ac:picMk id="2" creationId="{C2F30F90-C175-690E-0FF1-3BCFE37DE099}"/>
          </ac:picMkLst>
        </pc:picChg>
        <pc:picChg chg="add mod">
          <ac:chgData name="Ricarda ten Eicken" userId="S::rt233511@fh-muenster.de::3ec7ed2d-9967-4fbf-81d6-79f4ada12eb3" providerId="AD" clId="Web-{790B8419-C834-FDD0-78B6-BBC0C432C96E}" dt="2024-07-31T10:17:34.176" v="4" actId="1076"/>
          <ac:picMkLst>
            <pc:docMk/>
            <pc:sldMk cId="3059159566" sldId="1633"/>
            <ac:picMk id="4" creationId="{75D8B8C0-3BC4-2CC1-DD95-23CFE9ACC766}"/>
          </ac:picMkLst>
        </pc:picChg>
      </pc:sldChg>
    </pc:docChg>
  </pc:docChgLst>
  <pc:docChgLst>
    <pc:chgData name="Monique Richert" userId="S::mr894547@fh-muenster.de::73d9a125-6911-4faf-8e0a-b8095600e9cd" providerId="AD" clId="Web-{0970E4C5-CB8C-420E-B0C3-EC0997933CB8}"/>
    <pc:docChg chg="modSld">
      <pc:chgData name="Monique Richert" userId="S::mr894547@fh-muenster.de::73d9a125-6911-4faf-8e0a-b8095600e9cd" providerId="AD" clId="Web-{0970E4C5-CB8C-420E-B0C3-EC0997933CB8}" dt="2024-07-04T06:38:20.800" v="6" actId="1076"/>
      <pc:docMkLst>
        <pc:docMk/>
      </pc:docMkLst>
      <pc:sldChg chg="addSp modSp">
        <pc:chgData name="Monique Richert" userId="S::mr894547@fh-muenster.de::73d9a125-6911-4faf-8e0a-b8095600e9cd" providerId="AD" clId="Web-{0970E4C5-CB8C-420E-B0C3-EC0997933CB8}" dt="2024-07-04T06:38:20.800" v="6" actId="1076"/>
        <pc:sldMkLst>
          <pc:docMk/>
          <pc:sldMk cId="0" sldId="1204"/>
        </pc:sldMkLst>
        <pc:spChg chg="add mod">
          <ac:chgData name="Monique Richert" userId="S::mr894547@fh-muenster.de::73d9a125-6911-4faf-8e0a-b8095600e9cd" providerId="AD" clId="Web-{0970E4C5-CB8C-420E-B0C3-EC0997933CB8}" dt="2024-07-04T06:38:20.800" v="6" actId="1076"/>
          <ac:spMkLst>
            <pc:docMk/>
            <pc:sldMk cId="0" sldId="1204"/>
            <ac:spMk id="25" creationId="{5E050AA5-57D7-8971-F1E8-A8ECE76AF1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iles.fh-muenster.de\isun\Pers&#246;nliche%20Ordner\Monique\AHV\Genah\1.%20Lebensmittelabfallvermeidung\WS%204\M&#252;nster\Ergebnisse%20WS%203\Matthias%20Claudius%20Haus\3c%20Messdokument%202.%20Messung%20(gesamt)%20Kop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Auswertung Tellerreste (LMA/Pers.Tag (g))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Auswertung!$AC$13</c:f>
              <c:strCache>
                <c:ptCount val="1"/>
                <c:pt idx="0">
                  <c:v>Auswertung Tellerreste (LMA/Pers.Tag (g))</c:v>
                </c:pt>
              </c:strCache>
            </c:strRef>
          </c:tx>
          <c:spPr>
            <a:solidFill>
              <a:schemeClr val="accent1"/>
            </a:solidFill>
            <a:ln>
              <a:noFill/>
            </a:ln>
            <a:effectLst/>
          </c:spPr>
          <c:invertIfNegative val="0"/>
          <c:cat>
            <c:numRef>
              <c:f>Auswertung!$Q$14:$Q$20</c:f>
              <c:numCache>
                <c:formatCode>d\-mmm</c:formatCode>
                <c:ptCount val="7"/>
                <c:pt idx="0">
                  <c:v>45313</c:v>
                </c:pt>
                <c:pt idx="1">
                  <c:v>45314</c:v>
                </c:pt>
                <c:pt idx="2">
                  <c:v>45315</c:v>
                </c:pt>
                <c:pt idx="3">
                  <c:v>45316</c:v>
                </c:pt>
                <c:pt idx="4">
                  <c:v>45317</c:v>
                </c:pt>
                <c:pt idx="5">
                  <c:v>45318</c:v>
                </c:pt>
                <c:pt idx="6">
                  <c:v>45319</c:v>
                </c:pt>
              </c:numCache>
            </c:numRef>
          </c:cat>
          <c:val>
            <c:numRef>
              <c:f>Auswertung!$AC$14:$AC$20</c:f>
              <c:numCache>
                <c:formatCode>General</c:formatCode>
                <c:ptCount val="7"/>
                <c:pt idx="0">
                  <c:v>49.568965517241381</c:v>
                </c:pt>
                <c:pt idx="1">
                  <c:v>31.779661016949152</c:v>
                </c:pt>
                <c:pt idx="2">
                  <c:v>27.894736842105264</c:v>
                </c:pt>
                <c:pt idx="3">
                  <c:v>34.587719298245617</c:v>
                </c:pt>
                <c:pt idx="4">
                  <c:v>55.623931623931625</c:v>
                </c:pt>
                <c:pt idx="5">
                  <c:v>52.277777777777779</c:v>
                </c:pt>
                <c:pt idx="6">
                  <c:v>81.982300884955748</c:v>
                </c:pt>
              </c:numCache>
            </c:numRef>
          </c:val>
          <c:extLst>
            <c:ext xmlns:c16="http://schemas.microsoft.com/office/drawing/2014/chart" uri="{C3380CC4-5D6E-409C-BE32-E72D297353CC}">
              <c16:uniqueId val="{00000000-7833-4C8A-B0F3-0F9A4585EC7F}"/>
            </c:ext>
          </c:extLst>
        </c:ser>
        <c:dLbls>
          <c:showLegendKey val="0"/>
          <c:showVal val="0"/>
          <c:showCatName val="0"/>
          <c:showSerName val="0"/>
          <c:showPercent val="0"/>
          <c:showBubbleSize val="0"/>
        </c:dLbls>
        <c:gapWidth val="219"/>
        <c:overlap val="-27"/>
        <c:axId val="815048608"/>
        <c:axId val="815045984"/>
      </c:barChart>
      <c:lineChart>
        <c:grouping val="standard"/>
        <c:varyColors val="0"/>
        <c:ser>
          <c:idx val="1"/>
          <c:order val="1"/>
          <c:tx>
            <c:strRef>
              <c:f>Auswertung!$AD$13</c:f>
              <c:strCache>
                <c:ptCount val="1"/>
                <c:pt idx="0">
                  <c:v>Mittelwert</c:v>
                </c:pt>
              </c:strCache>
            </c:strRef>
          </c:tx>
          <c:spPr>
            <a:ln w="28575" cap="rnd">
              <a:solidFill>
                <a:schemeClr val="accent2"/>
              </a:solidFill>
              <a:round/>
            </a:ln>
            <a:effectLst/>
          </c:spPr>
          <c:marker>
            <c:symbol val="none"/>
          </c:marker>
          <c:cat>
            <c:numRef>
              <c:f>Auswertung!$Q$14:$Q$20</c:f>
              <c:numCache>
                <c:formatCode>d\-mmm</c:formatCode>
                <c:ptCount val="7"/>
                <c:pt idx="0">
                  <c:v>45313</c:v>
                </c:pt>
                <c:pt idx="1">
                  <c:v>45314</c:v>
                </c:pt>
                <c:pt idx="2">
                  <c:v>45315</c:v>
                </c:pt>
                <c:pt idx="3">
                  <c:v>45316</c:v>
                </c:pt>
                <c:pt idx="4">
                  <c:v>45317</c:v>
                </c:pt>
                <c:pt idx="5">
                  <c:v>45318</c:v>
                </c:pt>
                <c:pt idx="6">
                  <c:v>45319</c:v>
                </c:pt>
              </c:numCache>
            </c:numRef>
          </c:cat>
          <c:val>
            <c:numRef>
              <c:f>Auswertung!$AD$14:$AD$20</c:f>
              <c:numCache>
                <c:formatCode>General</c:formatCode>
                <c:ptCount val="7"/>
                <c:pt idx="0">
                  <c:v>47.673584708743796</c:v>
                </c:pt>
                <c:pt idx="1">
                  <c:v>47.673584708743796</c:v>
                </c:pt>
                <c:pt idx="2">
                  <c:v>47.673584708743796</c:v>
                </c:pt>
                <c:pt idx="3">
                  <c:v>47.673584708743796</c:v>
                </c:pt>
                <c:pt idx="4">
                  <c:v>47.673584708743796</c:v>
                </c:pt>
                <c:pt idx="5">
                  <c:v>47.673584708743796</c:v>
                </c:pt>
                <c:pt idx="6">
                  <c:v>47.673584708743796</c:v>
                </c:pt>
              </c:numCache>
            </c:numRef>
          </c:val>
          <c:smooth val="0"/>
          <c:extLst>
            <c:ext xmlns:c16="http://schemas.microsoft.com/office/drawing/2014/chart" uri="{C3380CC4-5D6E-409C-BE32-E72D297353CC}">
              <c16:uniqueId val="{00000001-7833-4C8A-B0F3-0F9A4585EC7F}"/>
            </c:ext>
          </c:extLst>
        </c:ser>
        <c:dLbls>
          <c:showLegendKey val="0"/>
          <c:showVal val="0"/>
          <c:showCatName val="0"/>
          <c:showSerName val="0"/>
          <c:showPercent val="0"/>
          <c:showBubbleSize val="0"/>
        </c:dLbls>
        <c:marker val="1"/>
        <c:smooth val="0"/>
        <c:axId val="815048608"/>
        <c:axId val="815045984"/>
      </c:lineChart>
      <c:dateAx>
        <c:axId val="81504860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15045984"/>
        <c:crosses val="autoZero"/>
        <c:auto val="1"/>
        <c:lblOffset val="100"/>
        <c:baseTimeUnit val="days"/>
      </c:dateAx>
      <c:valAx>
        <c:axId val="81504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1504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26.08.2024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a:t>
            </a:fld>
            <a:endParaRPr lang="de-DE"/>
          </a:p>
        </p:txBody>
      </p:sp>
    </p:spTree>
    <p:extLst>
      <p:ext uri="{BB962C8B-B14F-4D97-AF65-F5344CB8AC3E}">
        <p14:creationId xmlns:p14="http://schemas.microsoft.com/office/powerpoint/2010/main" val="199197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32</a:t>
            </a:fld>
            <a:endParaRPr lang="de-DE"/>
          </a:p>
        </p:txBody>
      </p:sp>
    </p:spTree>
    <p:extLst>
      <p:ext uri="{BB962C8B-B14F-4D97-AF65-F5344CB8AC3E}">
        <p14:creationId xmlns:p14="http://schemas.microsoft.com/office/powerpoint/2010/main" val="419259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395505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7</a:t>
            </a:fld>
            <a:endParaRPr lang="de-DE" altLang="de-DE"/>
          </a:p>
        </p:txBody>
      </p:sp>
    </p:spTree>
    <p:extLst>
      <p:ext uri="{BB962C8B-B14F-4D97-AF65-F5344CB8AC3E}">
        <p14:creationId xmlns:p14="http://schemas.microsoft.com/office/powerpoint/2010/main" val="376364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14</a:t>
            </a:fld>
            <a:endParaRPr lang="de-DE"/>
          </a:p>
        </p:txBody>
      </p:sp>
    </p:spTree>
    <p:extLst>
      <p:ext uri="{BB962C8B-B14F-4D97-AF65-F5344CB8AC3E}">
        <p14:creationId xmlns:p14="http://schemas.microsoft.com/office/powerpoint/2010/main" val="18568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20</a:t>
            </a:fld>
            <a:endParaRPr lang="de-DE"/>
          </a:p>
        </p:txBody>
      </p:sp>
    </p:spTree>
    <p:extLst>
      <p:ext uri="{BB962C8B-B14F-4D97-AF65-F5344CB8AC3E}">
        <p14:creationId xmlns:p14="http://schemas.microsoft.com/office/powerpoint/2010/main" val="121154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26</a:t>
            </a:fld>
            <a:endParaRPr lang="de-DE"/>
          </a:p>
        </p:txBody>
      </p:sp>
    </p:spTree>
    <p:extLst>
      <p:ext uri="{BB962C8B-B14F-4D97-AF65-F5344CB8AC3E}">
        <p14:creationId xmlns:p14="http://schemas.microsoft.com/office/powerpoint/2010/main" val="250674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28</a:t>
            </a:fld>
            <a:endParaRPr lang="de-DE"/>
          </a:p>
        </p:txBody>
      </p:sp>
    </p:spTree>
    <p:extLst>
      <p:ext uri="{BB962C8B-B14F-4D97-AF65-F5344CB8AC3E}">
        <p14:creationId xmlns:p14="http://schemas.microsoft.com/office/powerpoint/2010/main" val="40978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31</a:t>
            </a:fld>
            <a:endParaRPr lang="de-DE"/>
          </a:p>
        </p:txBody>
      </p:sp>
    </p:spTree>
    <p:extLst>
      <p:ext uri="{BB962C8B-B14F-4D97-AF65-F5344CB8AC3E}">
        <p14:creationId xmlns:p14="http://schemas.microsoft.com/office/powerpoint/2010/main" val="403175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1062293"/>
            <a:ext cx="6707509" cy="2027560"/>
          </a:xfrm>
        </p:spPr>
        <p:txBody>
          <a:bodyPr/>
          <a:lstStyle>
            <a:lvl1pPr algn="ctr">
              <a:lnSpc>
                <a:spcPct val="85000"/>
              </a:lnSpc>
              <a:defRPr sz="8000" b="0"/>
            </a:lvl1pPr>
          </a:lstStyle>
          <a:p>
            <a:r>
              <a:rPr lang="de-DE" dirty="0"/>
              <a:t>Titelmasterformat durch Klicken bearbeiten</a:t>
            </a:r>
          </a:p>
        </p:txBody>
      </p:sp>
      <p:sp>
        <p:nvSpPr>
          <p:cNvPr id="3" name="Untertitel 2"/>
          <p:cNvSpPr>
            <a:spLocks noGrp="1"/>
          </p:cNvSpPr>
          <p:nvPr>
            <p:ph type="subTitle" idx="1"/>
          </p:nvPr>
        </p:nvSpPr>
        <p:spPr>
          <a:xfrm>
            <a:off x="2753121" y="4566117"/>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42244" y="5990049"/>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
        <p:nvSpPr>
          <p:cNvPr id="12" name="Textplatzhalter 5"/>
          <p:cNvSpPr>
            <a:spLocks noGrp="1"/>
          </p:cNvSpPr>
          <p:nvPr>
            <p:ph type="body" sz="quarter" idx="12"/>
          </p:nvPr>
        </p:nvSpPr>
        <p:spPr>
          <a:xfrm>
            <a:off x="2742245" y="3178189"/>
            <a:ext cx="6696633" cy="1296144"/>
          </a:xfrm>
        </p:spPr>
        <p:txBody>
          <a:bodyPr/>
          <a:lstStyle>
            <a:lvl1pPr marL="0" indent="0" algn="ctr">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840790"/>
            <a:ext cx="6707509" cy="3395712"/>
          </a:xfrm>
        </p:spPr>
        <p:txBody>
          <a:bodyPr/>
          <a:lstStyle>
            <a:lvl1pPr algn="ctr">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2742245" y="4280113"/>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53121" y="5655872"/>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2096852"/>
            <a:ext cx="5591943"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308087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2742245" y="1283692"/>
            <a:ext cx="6707509" cy="659408"/>
          </a:xfrm>
        </p:spPr>
        <p:txBody>
          <a:bodyPr/>
          <a:lstStyle>
            <a:lvl1pPr algn="ctr">
              <a:lnSpc>
                <a:spcPct val="85000"/>
              </a:lnSpc>
              <a:defRPr sz="5400" b="0"/>
            </a:lvl1pPr>
          </a:lstStyle>
          <a:p>
            <a:r>
              <a:rPr lang="de-DE" dirty="0"/>
              <a:t>Titelmasterformat durch Klicken bearbeiten</a:t>
            </a:r>
          </a:p>
        </p:txBody>
      </p:sp>
      <p:sp>
        <p:nvSpPr>
          <p:cNvPr id="3" name="Untertitel 2"/>
          <p:cNvSpPr>
            <a:spLocks noGrp="1"/>
          </p:cNvSpPr>
          <p:nvPr>
            <p:ph type="subTitle" idx="1"/>
          </p:nvPr>
        </p:nvSpPr>
        <p:spPr>
          <a:xfrm>
            <a:off x="2742245" y="3351892"/>
            <a:ext cx="6696633" cy="1332148"/>
          </a:xfrm>
        </p:spPr>
        <p:txBody>
          <a:bodyPr/>
          <a:lstStyle>
            <a:lvl1pPr marL="0" indent="0" algn="ctr">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1692492"/>
            <a:ext cx="5591943" cy="238458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8"/>
          <p:cNvSpPr>
            <a:spLocks noGrp="1"/>
          </p:cNvSpPr>
          <p:nvPr>
            <p:ph type="body" sz="quarter" idx="15"/>
          </p:nvPr>
        </p:nvSpPr>
        <p:spPr>
          <a:xfrm>
            <a:off x="263528" y="1520827"/>
            <a:ext cx="5724525" cy="4716463"/>
          </a:xfrm>
          <a:solidFill>
            <a:schemeClr val="accent4"/>
          </a:solidFill>
        </p:spPr>
        <p:txBody>
          <a:bodyPr lIns="360000" tIns="720000" rIns="360000" bIns="360000"/>
          <a:lstStyle>
            <a:lvl1pPr marL="0" indent="0" algn="l">
              <a:lnSpc>
                <a:spcPct val="90000"/>
              </a:lnSpc>
              <a:buNone/>
              <a:defRPr sz="3300" b="1">
                <a:solidFill>
                  <a:schemeClr val="bg1"/>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4" r:id="rId5"/>
    <p:sldLayoutId id="2147483685" r:id="rId6"/>
    <p:sldLayoutId id="2147483686" r:id="rId7"/>
    <p:sldLayoutId id="2147483687" r:id="rId8"/>
    <p:sldLayoutId id="2147483689" r:id="rId9"/>
    <p:sldLayoutId id="2147483690" r:id="rId10"/>
    <p:sldLayoutId id="2147483692" r:id="rId11"/>
    <p:sldLayoutId id="2147483696" r:id="rId12"/>
    <p:sldLayoutId id="2147483699" r:id="rId13"/>
    <p:sldLayoutId id="2147483704" r:id="rId14"/>
  </p:sldLayoutIdLst>
  <p:hf sldNum="0"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NUL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18/10/relationships/comments" Target="NUL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microsoft.com/office/2018/10/relationships/comments" Target="NUL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microsoft.com/office/2018/10/relationships/comments" Target="NUL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18/10/relationships/comments" Target="NUL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rnaehrung-nachhaltig.d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microsoft.com/office/2018/10/relationships/comments" Target="NUL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h-muenster.de/isun/genah.ph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619727"/>
            <a:ext cx="1083711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14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Workshops 4: </a:t>
            </a:r>
            <a:r>
              <a:rPr lang="de-DE" altLang="de-DE" sz="1400" i="1" dirty="0">
                <a:latin typeface="Arial" panose="020B0604020202020204" pitchFamily="34" charset="0"/>
                <a:ea typeface="Times New Roman" panose="02020603050405020304" pitchFamily="18" charset="0"/>
                <a:cs typeface="Arial" panose="020B0604020202020204" pitchFamily="34" charset="0"/>
              </a:rPr>
              <a:t>Verringerung von Lebensmittelabfällen &amp; Partizipation der Mitarbeitenden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2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r>
              <a:rPr lang="de-DE" dirty="0"/>
              <a:t>Was waren die wichtigsten Erkenntnisse oder Lektionen, die Sie aus den behandelten Inhalten gezogen haben?</a:t>
            </a:r>
          </a:p>
          <a:p>
            <a:endParaRPr lang="de-DE" dirty="0"/>
          </a:p>
          <a:p>
            <a:r>
              <a:rPr lang="de-DE" dirty="0"/>
              <a:t>Welche Aspekte der behandelten Themen haben Sie besonders inspiriert oder beeindruckt?</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extLst/>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20740"/>
      </p:ext>
    </p:extLst>
  </p:cSld>
  <p:clrMapOvr>
    <a:masterClrMapping/>
  </p:clrMapOvr>
  <p:extLst mod="1">
    <p:ext uri="{6950BFC3-D8DA-4A85-94F7-54DA5524770B}">
      <p188:commentRel xmlns="" xmlns:p188="http://schemas.microsoft.com/office/powerpoint/2018/8/main" r:id="rId7"/>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endParaRPr lang="de-DE" dirty="0"/>
          </a:p>
          <a:p>
            <a:r>
              <a:rPr lang="de-DE" dirty="0"/>
              <a:t>Welche Erkenntnisse konnten Sie der zweiten Messung und/oder durch Beobachtungen der Abfallmengen entnehmen?</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89063"/>
      </p:ext>
    </p:extLst>
  </p:cSld>
  <p:clrMapOvr>
    <a:masterClrMapping/>
  </p:clrMapOvr>
  <p:extLst mod="1">
    <p:ext uri="{6950BFC3-D8DA-4A85-94F7-54DA5524770B}">
      <p188:commentRel xmlns="" xmlns:p188="http://schemas.microsoft.com/office/powerpoint/2018/8/main" r:id="rId7"/>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Maßnahmen: Rezepturen</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415859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0D93867-25F3-4758-8F63-086A20B5277E}"/>
              </a:ext>
            </a:extLst>
          </p:cNvPr>
          <p:cNvSpPr>
            <a:spLocks noGrp="1"/>
          </p:cNvSpPr>
          <p:nvPr>
            <p:ph type="body" sz="quarter" idx="13"/>
          </p:nvPr>
        </p:nvSpPr>
        <p:spPr>
          <a:xfrm>
            <a:off x="371357" y="872232"/>
            <a:ext cx="9506739" cy="504540"/>
          </a:xfrm>
        </p:spPr>
        <p:txBody>
          <a:bodyPr/>
          <a:lstStyle/>
          <a:p>
            <a:r>
              <a:rPr lang="de-DE" dirty="0"/>
              <a:t>Messung: xx.-xx.xx.20xx von …</a:t>
            </a:r>
            <a:r>
              <a:rPr lang="de-DE" dirty="0" err="1"/>
              <a:t>resten</a:t>
            </a:r>
            <a:endParaRPr lang="de-DE" dirty="0"/>
          </a:p>
        </p:txBody>
      </p:sp>
      <p:sp>
        <p:nvSpPr>
          <p:cNvPr id="8" name="Titel 7">
            <a:extLst>
              <a:ext uri="{FF2B5EF4-FFF2-40B4-BE49-F238E27FC236}">
                <a16:creationId xmlns:a16="http://schemas.microsoft.com/office/drawing/2014/main" id="{BA604D4E-3453-471D-96D3-2C6C7D588F8D}"/>
              </a:ext>
            </a:extLst>
          </p:cNvPr>
          <p:cNvSpPr>
            <a:spLocks noGrp="1"/>
          </p:cNvSpPr>
          <p:nvPr>
            <p:ph type="title"/>
          </p:nvPr>
        </p:nvSpPr>
        <p:spPr>
          <a:xfrm>
            <a:off x="371357" y="374658"/>
            <a:ext cx="8824913" cy="569913"/>
          </a:xfrm>
          <a:solidFill>
            <a:schemeClr val="bg1"/>
          </a:solidFill>
        </p:spPr>
        <p:txBody>
          <a:bodyPr/>
          <a:lstStyle/>
          <a:p>
            <a:r>
              <a:rPr lang="de-DE" dirty="0"/>
              <a:t>Einrichtungsname</a:t>
            </a:r>
          </a:p>
        </p:txBody>
      </p:sp>
      <p:cxnSp>
        <p:nvCxnSpPr>
          <p:cNvPr id="9" name="Gerader Verbinder 8">
            <a:extLst>
              <a:ext uri="{FF2B5EF4-FFF2-40B4-BE49-F238E27FC236}">
                <a16:creationId xmlns:a16="http://schemas.microsoft.com/office/drawing/2014/main" id="{39F14EEA-6493-4301-95E3-54179DB57CBC}"/>
              </a:ext>
            </a:extLst>
          </p:cNvPr>
          <p:cNvCxnSpPr>
            <a:cxnSpLocks/>
          </p:cNvCxnSpPr>
          <p:nvPr/>
        </p:nvCxnSpPr>
        <p:spPr>
          <a:xfrm>
            <a:off x="7717278" y="5972382"/>
            <a:ext cx="274371"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feld 9">
            <a:extLst>
              <a:ext uri="{FF2B5EF4-FFF2-40B4-BE49-F238E27FC236}">
                <a16:creationId xmlns:a16="http://schemas.microsoft.com/office/drawing/2014/main" id="{39DFD72C-68D0-489C-B469-B6FFCE87E306}"/>
              </a:ext>
            </a:extLst>
          </p:cNvPr>
          <p:cNvSpPr txBox="1"/>
          <p:nvPr/>
        </p:nvSpPr>
        <p:spPr>
          <a:xfrm flipH="1">
            <a:off x="7966935" y="5849023"/>
            <a:ext cx="1677996" cy="232821"/>
          </a:xfrm>
          <a:prstGeom prst="rect">
            <a:avLst/>
          </a:prstGeom>
          <a:noFill/>
        </p:spPr>
        <p:txBody>
          <a:bodyPr wrap="square" rtlCol="0">
            <a:spAutoFit/>
          </a:bodyPr>
          <a:lstStyle/>
          <a:p>
            <a:pPr>
              <a:lnSpc>
                <a:spcPct val="110000"/>
              </a:lnSpc>
            </a:pPr>
            <a:r>
              <a:rPr lang="de-DE" sz="900" dirty="0"/>
              <a:t>Mittelwert der 1. Messung</a:t>
            </a:r>
          </a:p>
        </p:txBody>
      </p:sp>
      <p:sp>
        <p:nvSpPr>
          <p:cNvPr id="11" name="Pfeil: nach unten 10">
            <a:extLst>
              <a:ext uri="{FF2B5EF4-FFF2-40B4-BE49-F238E27FC236}">
                <a16:creationId xmlns:a16="http://schemas.microsoft.com/office/drawing/2014/main" id="{E684B9B5-31DE-4546-B8A4-7DEF37B037AB}"/>
              </a:ext>
            </a:extLst>
          </p:cNvPr>
          <p:cNvSpPr/>
          <p:nvPr/>
        </p:nvSpPr>
        <p:spPr>
          <a:xfrm>
            <a:off x="10199371" y="2685535"/>
            <a:ext cx="1688756" cy="1260389"/>
          </a:xfrm>
          <a:prstGeom prst="downArrow">
            <a:avLst>
              <a:gd name="adj1" fmla="val 50000"/>
              <a:gd name="adj2" fmla="val 36928"/>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lnSpc>
                <a:spcPct val="110000"/>
              </a:lnSpc>
            </a:pPr>
            <a:r>
              <a:rPr lang="de-DE" sz="1900" dirty="0">
                <a:solidFill>
                  <a:schemeClr val="tx1"/>
                </a:solidFill>
              </a:rPr>
              <a:t>19%</a:t>
            </a:r>
          </a:p>
        </p:txBody>
      </p:sp>
      <p:graphicFrame>
        <p:nvGraphicFramePr>
          <p:cNvPr id="15" name="Diagramm 14">
            <a:extLst>
              <a:ext uri="{FF2B5EF4-FFF2-40B4-BE49-F238E27FC236}">
                <a16:creationId xmlns:a16="http://schemas.microsoft.com/office/drawing/2014/main" id="{042637FE-70B0-4874-AEC0-53F2920DE3A8}"/>
              </a:ext>
            </a:extLst>
          </p:cNvPr>
          <p:cNvGraphicFramePr>
            <a:graphicFrameLocks/>
          </p:cNvGraphicFramePr>
          <p:nvPr>
            <p:extLst/>
          </p:nvPr>
        </p:nvGraphicFramePr>
        <p:xfrm>
          <a:off x="1335818" y="1608429"/>
          <a:ext cx="8635117" cy="4529072"/>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Gerader Verbinder 15">
            <a:extLst>
              <a:ext uri="{FF2B5EF4-FFF2-40B4-BE49-F238E27FC236}">
                <a16:creationId xmlns:a16="http://schemas.microsoft.com/office/drawing/2014/main" id="{2FEE7B59-7060-4411-AE53-3A12575B98D4}"/>
              </a:ext>
            </a:extLst>
          </p:cNvPr>
          <p:cNvCxnSpPr>
            <a:cxnSpLocks/>
          </p:cNvCxnSpPr>
          <p:nvPr/>
        </p:nvCxnSpPr>
        <p:spPr>
          <a:xfrm>
            <a:off x="2245132" y="3321479"/>
            <a:ext cx="6951262"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 name="Textfeld 1">
            <a:extLst>
              <a:ext uri="{FF2B5EF4-FFF2-40B4-BE49-F238E27FC236}">
                <a16:creationId xmlns:a16="http://schemas.microsoft.com/office/drawing/2014/main" id="{E828AC25-E71B-4BC3-B30D-D0EFEF316355}"/>
              </a:ext>
            </a:extLst>
          </p:cNvPr>
          <p:cNvSpPr txBox="1"/>
          <p:nvPr/>
        </p:nvSpPr>
        <p:spPr>
          <a:xfrm rot="712893">
            <a:off x="6802666" y="917479"/>
            <a:ext cx="2879314" cy="529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nSpc>
                <a:spcPct val="110000"/>
              </a:lnSpc>
            </a:pPr>
            <a:r>
              <a:rPr lang="de-DE" sz="2800" b="1" dirty="0">
                <a:solidFill>
                  <a:schemeClr val="tx1"/>
                </a:solidFill>
              </a:rPr>
              <a:t>Zum Beispiel …</a:t>
            </a:r>
          </a:p>
        </p:txBody>
      </p:sp>
    </p:spTree>
    <p:extLst>
      <p:ext uri="{BB962C8B-B14F-4D97-AF65-F5344CB8AC3E}">
        <p14:creationId xmlns:p14="http://schemas.microsoft.com/office/powerpoint/2010/main" val="192666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881E1-1114-4F7E-93C8-625B866558E3}"/>
              </a:ext>
            </a:extLst>
          </p:cNvPr>
          <p:cNvSpPr>
            <a:spLocks noGrp="1"/>
          </p:cNvSpPr>
          <p:nvPr>
            <p:ph type="title"/>
          </p:nvPr>
        </p:nvSpPr>
        <p:spPr>
          <a:solidFill>
            <a:schemeClr val="bg1"/>
          </a:solidFill>
        </p:spPr>
        <p:txBody>
          <a:bodyPr/>
          <a:lstStyle/>
          <a:p>
            <a:r>
              <a:rPr lang="de-DE" dirty="0"/>
              <a:t>Einrichtungsname</a:t>
            </a:r>
          </a:p>
        </p:txBody>
      </p:sp>
      <p:sp>
        <p:nvSpPr>
          <p:cNvPr id="4" name="Textplatzhalter 3">
            <a:extLst>
              <a:ext uri="{FF2B5EF4-FFF2-40B4-BE49-F238E27FC236}">
                <a16:creationId xmlns:a16="http://schemas.microsoft.com/office/drawing/2014/main" id="{10D93867-25F3-4758-8F63-086A20B5277E}"/>
              </a:ext>
            </a:extLst>
          </p:cNvPr>
          <p:cNvSpPr>
            <a:spLocks noGrp="1"/>
          </p:cNvSpPr>
          <p:nvPr>
            <p:ph type="body" sz="quarter" idx="13"/>
          </p:nvPr>
        </p:nvSpPr>
        <p:spPr>
          <a:xfrm>
            <a:off x="371357" y="872232"/>
            <a:ext cx="9506739" cy="504540"/>
          </a:xfrm>
        </p:spPr>
        <p:txBody>
          <a:bodyPr/>
          <a:lstStyle/>
          <a:p>
            <a:r>
              <a:rPr lang="de-DE" dirty="0"/>
              <a:t>Messung: xx.-xx.xx.20xx von …</a:t>
            </a:r>
            <a:r>
              <a:rPr lang="de-DE" dirty="0" err="1"/>
              <a:t>resten</a:t>
            </a:r>
            <a:endParaRPr lang="de-DE" dirty="0"/>
          </a:p>
        </p:txBody>
      </p:sp>
      <p:sp>
        <p:nvSpPr>
          <p:cNvPr id="11" name="Textfeld 10">
            <a:extLst>
              <a:ext uri="{FF2B5EF4-FFF2-40B4-BE49-F238E27FC236}">
                <a16:creationId xmlns:a16="http://schemas.microsoft.com/office/drawing/2014/main" id="{4C5C69ED-17B8-4B14-92A4-2ABC4D9DF7D6}"/>
              </a:ext>
            </a:extLst>
          </p:cNvPr>
          <p:cNvSpPr txBox="1"/>
          <p:nvPr/>
        </p:nvSpPr>
        <p:spPr>
          <a:xfrm>
            <a:off x="1904065" y="4703261"/>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15" name="Tabelle 3">
            <a:extLst>
              <a:ext uri="{FF2B5EF4-FFF2-40B4-BE49-F238E27FC236}">
                <a16:creationId xmlns:a16="http://schemas.microsoft.com/office/drawing/2014/main" id="{12C09638-C64E-4E1A-BF21-6AECFB2C6DC6}"/>
              </a:ext>
            </a:extLst>
          </p:cNvPr>
          <p:cNvGraphicFramePr>
            <a:graphicFrameLocks noGrp="1"/>
          </p:cNvGraphicFramePr>
          <p:nvPr>
            <p:extLst>
              <p:ext uri="{D42A27DB-BD31-4B8C-83A1-F6EECF244321}">
                <p14:modId xmlns:p14="http://schemas.microsoft.com/office/powerpoint/2010/main" val="306730485"/>
              </p:ext>
            </p:extLst>
          </p:nvPr>
        </p:nvGraphicFramePr>
        <p:xfrm>
          <a:off x="1410234" y="2309160"/>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dirty="0"/>
                        <a:t>x g</a:t>
                      </a:r>
                    </a:p>
                  </a:txBody>
                  <a:tcPr/>
                </a:tc>
                <a:tc>
                  <a:txBody>
                    <a:bodyPr/>
                    <a:lstStyle/>
                    <a:p>
                      <a:pPr algn="ctr"/>
                      <a:r>
                        <a:rPr lang="de-DE" dirty="0"/>
                        <a:t>x €</a:t>
                      </a:r>
                    </a:p>
                  </a:txBody>
                  <a:tcPr/>
                </a:tc>
                <a:tc>
                  <a:txBody>
                    <a:bodyPr/>
                    <a:lstStyle/>
                    <a:p>
                      <a:pPr algn="ctr"/>
                      <a:r>
                        <a:rPr lang="de-DE" dirty="0"/>
                        <a:t>x €</a:t>
                      </a:r>
                    </a:p>
                  </a:txBody>
                  <a:tcPr/>
                </a:tc>
                <a:tc rowSpan="2">
                  <a:txBody>
                    <a:bodyPr/>
                    <a:lstStyle/>
                    <a:p>
                      <a:pPr algn="ctr"/>
                      <a:r>
                        <a:rPr lang="de-DE" b="1" dirty="0" err="1"/>
                        <a:t>xy</a:t>
                      </a:r>
                      <a:r>
                        <a:rPr lang="de-DE" b="1" dirty="0"/>
                        <a:t>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dirty="0"/>
                        <a:t>y g</a:t>
                      </a:r>
                    </a:p>
                  </a:txBody>
                  <a:tcPr/>
                </a:tc>
                <a:tc>
                  <a:txBody>
                    <a:bodyPr/>
                    <a:lstStyle/>
                    <a:p>
                      <a:pPr algn="ctr"/>
                      <a:r>
                        <a:rPr lang="de-DE" dirty="0"/>
                        <a:t>y €</a:t>
                      </a:r>
                    </a:p>
                  </a:txBody>
                  <a:tcPr/>
                </a:tc>
                <a:tc>
                  <a:txBody>
                    <a:bodyPr/>
                    <a:lstStyle/>
                    <a:p>
                      <a:pPr algn="ctr"/>
                      <a:r>
                        <a:rPr lang="de-DE" dirty="0"/>
                        <a:t>y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dirty="0"/>
                        <a:t>Annahmen:</a:t>
                      </a:r>
                    </a:p>
                  </a:txBody>
                  <a:tcPr>
                    <a:noFill/>
                  </a:tcPr>
                </a:tc>
                <a:tc gridSpan="4">
                  <a:txBody>
                    <a:bodyPr/>
                    <a:lstStyle/>
                    <a:p>
                      <a:r>
                        <a:rPr lang="de-DE" sz="1400" dirty="0"/>
                        <a:t>x € Wareneinsatz (Grammatur pro Mahlzeit x g) bei 365 Verpflegungstagen und durchschnittlich x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dirty="0"/>
                        <a:t>x kg CO</a:t>
                      </a:r>
                      <a:r>
                        <a:rPr lang="de-DE" sz="1800" baseline="-25000" dirty="0"/>
                        <a:t>2</a:t>
                      </a:r>
                      <a:r>
                        <a:rPr lang="de-DE" sz="1800" dirty="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a:br>
                      <a:r>
                        <a:rPr lang="de-DE" sz="1100">
                          <a:solidFill>
                            <a:schemeClr val="bg2"/>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x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16" name="Textfeld 15">
            <a:extLst>
              <a:ext uri="{FF2B5EF4-FFF2-40B4-BE49-F238E27FC236}">
                <a16:creationId xmlns:a16="http://schemas.microsoft.com/office/drawing/2014/main" id="{4B479774-8A9F-42BF-BA68-8EBAA2A4C1E5}"/>
              </a:ext>
            </a:extLst>
          </p:cNvPr>
          <p:cNvSpPr txBox="1"/>
          <p:nvPr/>
        </p:nvSpPr>
        <p:spPr>
          <a:xfrm>
            <a:off x="725591" y="1549833"/>
            <a:ext cx="4500938" cy="373436"/>
          </a:xfrm>
          <a:prstGeom prst="rect">
            <a:avLst/>
          </a:prstGeom>
          <a:noFill/>
        </p:spPr>
        <p:txBody>
          <a:bodyPr wrap="square">
            <a:spAutoFit/>
          </a:bodyPr>
          <a:lstStyle/>
          <a:p>
            <a:pPr>
              <a:lnSpc>
                <a:spcPct val="110000"/>
              </a:lnSpc>
            </a:pPr>
            <a:r>
              <a:rPr lang="de-DE" sz="1800"/>
              <a:t>Mittagsverpflegung</a:t>
            </a:r>
          </a:p>
        </p:txBody>
      </p:sp>
      <p:sp>
        <p:nvSpPr>
          <p:cNvPr id="17" name="Pfeil: nach oben gebogen 16">
            <a:extLst>
              <a:ext uri="{FF2B5EF4-FFF2-40B4-BE49-F238E27FC236}">
                <a16:creationId xmlns:a16="http://schemas.microsoft.com/office/drawing/2014/main" id="{14E4D2A2-4D24-43DC-BAE9-84C251D530DE}"/>
              </a:ext>
            </a:extLst>
          </p:cNvPr>
          <p:cNvSpPr/>
          <p:nvPr/>
        </p:nvSpPr>
        <p:spPr>
          <a:xfrm rot="5400000">
            <a:off x="2195049" y="2876083"/>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18" name="Textfeld 17">
            <a:extLst>
              <a:ext uri="{FF2B5EF4-FFF2-40B4-BE49-F238E27FC236}">
                <a16:creationId xmlns:a16="http://schemas.microsoft.com/office/drawing/2014/main" id="{E10AEE98-A9F1-4ED4-BA51-D7B02A3FF7AF}"/>
              </a:ext>
            </a:extLst>
          </p:cNvPr>
          <p:cNvSpPr txBox="1"/>
          <p:nvPr/>
        </p:nvSpPr>
        <p:spPr>
          <a:xfrm>
            <a:off x="1260492" y="4964083"/>
            <a:ext cx="2804329" cy="373436"/>
          </a:xfrm>
          <a:prstGeom prst="rect">
            <a:avLst/>
          </a:prstGeom>
          <a:noFill/>
        </p:spPr>
        <p:txBody>
          <a:bodyPr wrap="square" rtlCol="0">
            <a:spAutoFit/>
          </a:bodyPr>
          <a:lstStyle/>
          <a:p>
            <a:pPr>
              <a:lnSpc>
                <a:spcPct val="110000"/>
              </a:lnSpc>
            </a:pPr>
            <a:r>
              <a:rPr lang="de-DE" dirty="0">
                <a:solidFill>
                  <a:schemeClr val="bg1"/>
                </a:solidFill>
              </a:rPr>
              <a:t>Einsparpotenzial CO</a:t>
            </a:r>
            <a:r>
              <a:rPr lang="de-DE" baseline="-25000" dirty="0">
                <a:solidFill>
                  <a:schemeClr val="bg1"/>
                </a:solidFill>
              </a:rPr>
              <a:t>2</a:t>
            </a:r>
            <a:r>
              <a:rPr lang="de-DE" dirty="0">
                <a:solidFill>
                  <a:schemeClr val="bg1"/>
                </a:solidFill>
              </a:rPr>
              <a:t>eq</a:t>
            </a:r>
          </a:p>
        </p:txBody>
      </p:sp>
      <p:sp>
        <p:nvSpPr>
          <p:cNvPr id="19" name="object 62">
            <a:extLst>
              <a:ext uri="{FF2B5EF4-FFF2-40B4-BE49-F238E27FC236}">
                <a16:creationId xmlns:a16="http://schemas.microsoft.com/office/drawing/2014/main" id="{2C5A99BF-8F32-400C-8160-58D3E41AB194}"/>
              </a:ext>
            </a:extLst>
          </p:cNvPr>
          <p:cNvSpPr txBox="1"/>
          <p:nvPr/>
        </p:nvSpPr>
        <p:spPr>
          <a:xfrm>
            <a:off x="9550628" y="5733378"/>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2"/>
                </a:solidFill>
                <a:latin typeface="Calibri"/>
                <a:cs typeface="Calibri"/>
              </a:rPr>
              <a:t>von </a:t>
            </a:r>
            <a:r>
              <a:rPr lang="en-US" sz="1100" spc="-36" dirty="0" err="1">
                <a:solidFill>
                  <a:schemeClr val="bg2"/>
                </a:solidFill>
                <a:latin typeface="Calibri"/>
                <a:cs typeface="Calibri"/>
              </a:rPr>
              <a:t>Borstel</a:t>
            </a:r>
            <a:r>
              <a:rPr lang="en-US" sz="1100" spc="-36" dirty="0">
                <a:solidFill>
                  <a:schemeClr val="bg2"/>
                </a:solidFill>
                <a:latin typeface="Calibri"/>
                <a:cs typeface="Calibri"/>
              </a:rPr>
              <a:t> et al</a:t>
            </a:r>
            <a:r>
              <a:rPr lang="en-US" sz="1100" dirty="0">
                <a:solidFill>
                  <a:schemeClr val="bg2"/>
                </a:solidFill>
                <a:latin typeface="Calibri"/>
                <a:cs typeface="Calibri"/>
              </a:rPr>
              <a:t>.</a:t>
            </a:r>
            <a:r>
              <a:rPr lang="en-US" sz="1100" spc="-30" dirty="0">
                <a:solidFill>
                  <a:schemeClr val="bg2"/>
                </a:solidFill>
                <a:latin typeface="Calibri"/>
                <a:cs typeface="Calibri"/>
              </a:rPr>
              <a:t> </a:t>
            </a:r>
            <a:r>
              <a:rPr lang="en-US" sz="1100" dirty="0">
                <a:solidFill>
                  <a:schemeClr val="bg2"/>
                </a:solidFill>
                <a:latin typeface="Calibri"/>
                <a:cs typeface="Calibri"/>
              </a:rPr>
              <a:t>2020,</a:t>
            </a:r>
            <a:r>
              <a:rPr lang="en-US" sz="1100" spc="-48" dirty="0">
                <a:solidFill>
                  <a:schemeClr val="bg2"/>
                </a:solidFill>
                <a:latin typeface="Calibri"/>
                <a:cs typeface="Calibri"/>
              </a:rPr>
              <a:t> </a:t>
            </a:r>
            <a:r>
              <a:rPr lang="en-US" sz="1100" dirty="0">
                <a:solidFill>
                  <a:schemeClr val="bg2"/>
                </a:solidFill>
                <a:latin typeface="Calibri"/>
                <a:cs typeface="Calibri"/>
              </a:rPr>
              <a:t>S.</a:t>
            </a:r>
            <a:r>
              <a:rPr lang="en-US" sz="1100" spc="-24" dirty="0">
                <a:solidFill>
                  <a:schemeClr val="bg2"/>
                </a:solidFill>
                <a:latin typeface="Calibri"/>
                <a:cs typeface="Calibri"/>
              </a:rPr>
              <a:t> 6, </a:t>
            </a:r>
            <a:r>
              <a:rPr lang="en-US" sz="1100" spc="-30" dirty="0">
                <a:solidFill>
                  <a:schemeClr val="bg2"/>
                </a:solidFill>
                <a:latin typeface="Calibri"/>
                <a:cs typeface="Calibri"/>
              </a:rPr>
              <a:t>34</a:t>
            </a:r>
            <a:endParaRPr lang="en-US" sz="1100" dirty="0">
              <a:solidFill>
                <a:schemeClr val="bg2"/>
              </a:solidFill>
              <a:latin typeface="Calibri"/>
              <a:cs typeface="Calibri"/>
            </a:endParaRPr>
          </a:p>
        </p:txBody>
      </p:sp>
      <p:grpSp>
        <p:nvGrpSpPr>
          <p:cNvPr id="20" name="Gruppieren 19">
            <a:extLst>
              <a:ext uri="{FF2B5EF4-FFF2-40B4-BE49-F238E27FC236}">
                <a16:creationId xmlns:a16="http://schemas.microsoft.com/office/drawing/2014/main" id="{3A014225-3651-4F3B-80E9-7813FBB188D1}"/>
              </a:ext>
            </a:extLst>
          </p:cNvPr>
          <p:cNvGrpSpPr/>
          <p:nvPr/>
        </p:nvGrpSpPr>
        <p:grpSpPr>
          <a:xfrm>
            <a:off x="354235" y="3114267"/>
            <a:ext cx="1055998" cy="507018"/>
            <a:chOff x="1" y="3262184"/>
            <a:chExt cx="1055998" cy="507018"/>
          </a:xfrm>
        </p:grpSpPr>
        <p:sp>
          <p:nvSpPr>
            <p:cNvPr id="21" name="Pfeil: nach rechts gekrümmt 20">
              <a:extLst>
                <a:ext uri="{FF2B5EF4-FFF2-40B4-BE49-F238E27FC236}">
                  <a16:creationId xmlns:a16="http://schemas.microsoft.com/office/drawing/2014/main" id="{E4702BB6-50E9-40B9-9121-869E43DA6C43}"/>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22" name="Textfeld 21">
              <a:extLst>
                <a:ext uri="{FF2B5EF4-FFF2-40B4-BE49-F238E27FC236}">
                  <a16:creationId xmlns:a16="http://schemas.microsoft.com/office/drawing/2014/main" id="{CAFE9533-B6C9-4A14-B154-29A38BF9BE8A}"/>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dirty="0">
                  <a:solidFill>
                    <a:srgbClr val="92D050"/>
                  </a:solidFill>
                </a:rPr>
                <a:t>-x %</a:t>
              </a:r>
            </a:p>
          </p:txBody>
        </p:sp>
      </p:grpSp>
    </p:spTree>
    <p:extLst>
      <p:ext uri="{BB962C8B-B14F-4D97-AF65-F5344CB8AC3E}">
        <p14:creationId xmlns:p14="http://schemas.microsoft.com/office/powerpoint/2010/main" val="6192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Hilfreichste Maßnahmen zur Reduktion von Lebensmittelabfällen</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Nachdem die Ergebnisse vorgestellt und gefeiert wurden, können die Teilnehmenden dazu aufgefordert werden, die Maßnahmen, mit denen Sie gute Erfahrungen gemacht haben, um Lebensmittelabfälle zu verringern, in Kleingruppen zusammenzutragen.</a:t>
            </a:r>
          </a:p>
          <a:p>
            <a:pPr marL="0" indent="0">
              <a:buNone/>
            </a:pPr>
            <a:endParaRPr lang="de-DE" dirty="0"/>
          </a:p>
          <a:p>
            <a:pPr marL="0" indent="0">
              <a:buNone/>
            </a:pPr>
            <a:r>
              <a:rPr lang="de-DE" dirty="0"/>
              <a:t>Ein Ansporn kann sein, eine Liste mit den besten Maßnahmen zu erstellen, um diese an Einrichtungen weiterzugeben, die noch am Anfang ihres Weges zur Lebensmittelabfallvermeidung stehen.</a:t>
            </a:r>
          </a:p>
          <a:p>
            <a:pPr marL="0" indent="0">
              <a:buNone/>
            </a:pPr>
            <a:endParaRPr lang="de-DE" dirty="0"/>
          </a:p>
          <a:p>
            <a:pPr marL="0" indent="0">
              <a:buNone/>
            </a:pPr>
            <a:endParaRPr lang="de-DE" dirty="0"/>
          </a:p>
          <a:p>
            <a:pPr marL="0" indent="0">
              <a:buNone/>
            </a:pPr>
            <a:endParaRPr lang="de-DE" dirty="0"/>
          </a:p>
          <a:p>
            <a:pPr marL="0" indent="0">
              <a:buNone/>
            </a:pPr>
            <a:r>
              <a:rPr lang="de-DE" b="1" dirty="0"/>
              <a:t>Material:</a:t>
            </a:r>
            <a:r>
              <a:rPr lang="de-DE" dirty="0"/>
              <a:t> Präsentation, ggf. Tafel/Flip Chart und Stifte</a:t>
            </a:r>
          </a:p>
        </p:txBody>
      </p:sp>
    </p:spTree>
    <p:extLst>
      <p:ext uri="{BB962C8B-B14F-4D97-AF65-F5344CB8AC3E}">
        <p14:creationId xmlns:p14="http://schemas.microsoft.com/office/powerpoint/2010/main" val="124920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1785600"/>
            <a:ext cx="8824913" cy="4200168"/>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4"/>
              </a:buClr>
              <a:buNone/>
            </a:pPr>
            <a:r>
              <a:rPr lang="de-DE" sz="2000" b="1" dirty="0"/>
              <a:t>Tauschen Sie sich aus!</a:t>
            </a:r>
          </a:p>
          <a:p>
            <a:pPr>
              <a:lnSpc>
                <a:spcPct val="150000"/>
              </a:lnSpc>
              <a:buClr>
                <a:schemeClr val="accent4"/>
              </a:buClr>
              <a:buFont typeface="Arial" panose="020B0604020202020204" pitchFamily="34" charset="0"/>
              <a:buChar char="•"/>
            </a:pPr>
            <a:r>
              <a:rPr lang="de-DE" sz="2000" dirty="0"/>
              <a:t>Erstellen Sie gemeinsam eine Liste mit den nützlichsten Strategien zur Lebensmittelabfallvermeidung.</a:t>
            </a:r>
          </a:p>
          <a:p>
            <a:pPr>
              <a:lnSpc>
                <a:spcPct val="150000"/>
              </a:lnSpc>
              <a:buClr>
                <a:schemeClr val="accent4"/>
              </a:buClr>
              <a:buFont typeface="Arial" panose="020B0604020202020204" pitchFamily="34" charset="0"/>
              <a:buChar char="•"/>
            </a:pPr>
            <a:r>
              <a:rPr lang="de-DE" sz="2000" dirty="0"/>
              <a:t>Markieren Sie, welche schnell und ohne hohe Hemmnisse umgesetzt werden können und welche längeren Atmen benötigen (#Hürden).</a:t>
            </a:r>
          </a:p>
          <a:p>
            <a:pPr>
              <a:lnSpc>
                <a:spcPct val="150000"/>
              </a:lnSpc>
              <a:buClr>
                <a:schemeClr val="accent4"/>
              </a:buClr>
              <a:buFont typeface="Arial" panose="020B0604020202020204" pitchFamily="34" charset="0"/>
              <a:buChar char="•"/>
            </a:pPr>
            <a:endParaRPr lang="de-DE" sz="2000" dirty="0"/>
          </a:p>
          <a:p>
            <a:pPr>
              <a:lnSpc>
                <a:spcPct val="150000"/>
              </a:lnSpc>
              <a:buClr>
                <a:schemeClr val="accent4"/>
              </a:buClr>
              <a:buFont typeface="Arial" panose="020B0604020202020204" pitchFamily="34" charset="0"/>
              <a:buChar char="•"/>
            </a:pPr>
            <a:r>
              <a:rPr lang="de-DE" sz="2000" dirty="0"/>
              <a:t>In welchen Punkten sind Sie sich einig, wo herrscht Uneinigkeit?</a:t>
            </a:r>
          </a:p>
          <a:p>
            <a:pPr>
              <a:lnSpc>
                <a:spcPct val="150000"/>
              </a:lnSpc>
              <a:buClr>
                <a:schemeClr val="accent4"/>
              </a:buClr>
              <a:buFont typeface="Arial" panose="020B0604020202020204" pitchFamily="34" charset="0"/>
              <a:buChar char="•"/>
            </a:pPr>
            <a:endParaRPr lang="de-DE" sz="2000" dirty="0"/>
          </a:p>
        </p:txBody>
      </p:sp>
      <p:pic>
        <p:nvPicPr>
          <p:cNvPr id="5" name="Grafik 4" descr="Gruppenbrainstorming Silhouette">
            <a:extLst>
              <a:ext uri="{FF2B5EF4-FFF2-40B4-BE49-F238E27FC236}">
                <a16:creationId xmlns:a16="http://schemas.microsoft.com/office/drawing/2014/main" id="{C0672335-C32B-2A5D-131F-6066353539C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410947" y="3551717"/>
            <a:ext cx="2507775" cy="2507775"/>
          </a:xfrm>
          <a:prstGeom prst="rect">
            <a:avLst/>
          </a:prstGeom>
        </p:spPr>
      </p:pic>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Lebensmittelabfallvermeidung</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Gruppenarbeit</a:t>
            </a:r>
          </a:p>
        </p:txBody>
      </p:sp>
    </p:spTree>
    <p:extLst>
      <p:ext uri="{BB962C8B-B14F-4D97-AF65-F5344CB8AC3E}">
        <p14:creationId xmlns:p14="http://schemas.microsoft.com/office/powerpoint/2010/main" val="154757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Maßnahmen zur Lebensmittelabfallvermeidung</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114944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FFF65AD-7AF3-70CC-D4AB-58159D32EB8E}"/>
              </a:ext>
            </a:extLst>
          </p:cNvPr>
          <p:cNvSpPr>
            <a:spLocks noGrp="1"/>
          </p:cNvSpPr>
          <p:nvPr>
            <p:ph type="ctrTitle"/>
          </p:nvPr>
        </p:nvSpPr>
        <p:spPr/>
        <p:txBody>
          <a:bodyPr/>
          <a:lstStyle/>
          <a:p>
            <a:r>
              <a:rPr lang="de-DE"/>
              <a:t>PAUSE</a:t>
            </a:r>
          </a:p>
        </p:txBody>
      </p:sp>
      <p:sp>
        <p:nvSpPr>
          <p:cNvPr id="7" name="Untertitel 6">
            <a:extLst>
              <a:ext uri="{FF2B5EF4-FFF2-40B4-BE49-F238E27FC236}">
                <a16:creationId xmlns:a16="http://schemas.microsoft.com/office/drawing/2014/main" id="{30EE8063-15E1-6239-4715-6722CF4B786E}"/>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55399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Reflexion der Einbindung der Mitarbeitenden</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Neben den Ergebnissen, die in der Verringerung der Lebensmittelabfällen erreicht wurde, kann nach der Pause das Teilthema „Mitarbeitenden-Partizipation“ des Workshops reflektiert werden. </a:t>
            </a:r>
          </a:p>
          <a:p>
            <a:pPr marL="0" indent="0">
              <a:buNone/>
            </a:pPr>
            <a:r>
              <a:rPr lang="de-DE" dirty="0"/>
              <a:t>Die Key-Fragen können dabei unterstützen.</a:t>
            </a:r>
          </a:p>
          <a:p>
            <a:pPr marL="0" indent="0">
              <a:buNone/>
            </a:pPr>
            <a:endParaRPr lang="de-DE" dirty="0"/>
          </a:p>
          <a:p>
            <a:pPr marL="0" indent="0">
              <a:buNone/>
            </a:pPr>
            <a:r>
              <a:rPr lang="de-DE" dirty="0"/>
              <a:t>Sollten Mitarbeitenden-Befragungen durchgeführt worden sein, können die Erkenntnisse daraus auch nochmal geteilt werden.</a:t>
            </a:r>
          </a:p>
          <a:p>
            <a:pPr marL="0" indent="0">
              <a:buNone/>
            </a:pPr>
            <a:endParaRPr lang="de-DE" dirty="0"/>
          </a:p>
          <a:p>
            <a:pPr marL="0" indent="0">
              <a:buNone/>
            </a:pPr>
            <a:r>
              <a:rPr lang="de-DE" b="1" dirty="0"/>
              <a:t>Material:</a:t>
            </a:r>
            <a:r>
              <a:rPr lang="de-DE" dirty="0"/>
              <a:t> Präsentation, ggf. Tafel/Flip Chart und Stifte</a:t>
            </a:r>
          </a:p>
        </p:txBody>
      </p:sp>
    </p:spTree>
    <p:extLst>
      <p:ext uri="{BB962C8B-B14F-4D97-AF65-F5344CB8AC3E}">
        <p14:creationId xmlns:p14="http://schemas.microsoft.com/office/powerpoint/2010/main" val="125769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a:solidFill>
            <a:schemeClr val="bg1">
              <a:lumMod val="50000"/>
            </a:schemeClr>
          </a:solidFill>
        </p:spPr>
        <p:txBody>
          <a:bodyPr/>
          <a:lstStyle/>
          <a:p>
            <a:pPr>
              <a:lnSpc>
                <a:spcPct val="150000"/>
              </a:lnSpc>
            </a:pPr>
            <a:r>
              <a:rPr lang="de-DE"/>
              <a:t>Wie gestaltete sich die Partizipation Ihrer Mitarbeitenden in den Veränderungsprozess?</a:t>
            </a:r>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a:t>Einbindung der Mitarbeitenden</a:t>
            </a:r>
          </a:p>
        </p:txBody>
      </p:sp>
      <p:sp>
        <p:nvSpPr>
          <p:cNvPr id="4" name="Textplatzhalter 3">
            <a:extLst>
              <a:ext uri="{FF2B5EF4-FFF2-40B4-BE49-F238E27FC236}">
                <a16:creationId xmlns:a16="http://schemas.microsoft.com/office/drawing/2014/main" id="{2742148A-5E02-96A2-F170-8590F187B99F}"/>
              </a:ext>
            </a:extLst>
          </p:cNvPr>
          <p:cNvSpPr>
            <a:spLocks noGrp="1"/>
          </p:cNvSpPr>
          <p:nvPr>
            <p:ph type="body" sz="quarter" idx="13"/>
          </p:nvPr>
        </p:nvSpPr>
        <p:spPr/>
        <p:txBody>
          <a:bodyPr/>
          <a:lstStyle/>
          <a:p>
            <a:r>
              <a:rPr lang="de-DE"/>
              <a:t>Blitzlicht</a:t>
            </a:r>
          </a:p>
        </p:txBody>
      </p:sp>
    </p:spTree>
    <p:extLst>
      <p:ext uri="{BB962C8B-B14F-4D97-AF65-F5344CB8AC3E}">
        <p14:creationId xmlns:p14="http://schemas.microsoft.com/office/powerpoint/2010/main" val="140465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1785600"/>
            <a:ext cx="11316936" cy="4200168"/>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Clr>
                <a:schemeClr val="accent4"/>
              </a:buClr>
              <a:buFont typeface="Arial" panose="020B0604020202020204" pitchFamily="34" charset="0"/>
              <a:buChar char="•"/>
            </a:pPr>
            <a:r>
              <a:rPr lang="de-DE" sz="2000" dirty="0"/>
              <a:t>Wurden die Maßnahmen im Team entwickelt?</a:t>
            </a:r>
          </a:p>
          <a:p>
            <a:pPr>
              <a:lnSpc>
                <a:spcPct val="200000"/>
              </a:lnSpc>
              <a:buClr>
                <a:schemeClr val="accent4"/>
              </a:buClr>
              <a:buFont typeface="Arial" panose="020B0604020202020204" pitchFamily="34" charset="0"/>
              <a:buChar char="•"/>
            </a:pPr>
            <a:r>
              <a:rPr lang="de-DE" sz="2000" dirty="0"/>
              <a:t>Gab es eindeutige Festlegung von Verantwortlichkeiten und Rollen bei der Messung?</a:t>
            </a:r>
          </a:p>
          <a:p>
            <a:pPr>
              <a:lnSpc>
                <a:spcPct val="200000"/>
              </a:lnSpc>
              <a:buClr>
                <a:schemeClr val="accent4"/>
              </a:buClr>
              <a:buFont typeface="Arial" panose="020B0604020202020204" pitchFamily="34" charset="0"/>
              <a:buChar char="•"/>
            </a:pPr>
            <a:r>
              <a:rPr lang="de-DE" sz="2000" dirty="0"/>
              <a:t>Welche Schwierigkeiten gab es bei der Einbindung der Mitarbeitenden in den Prozess?</a:t>
            </a:r>
          </a:p>
          <a:p>
            <a:pPr>
              <a:lnSpc>
                <a:spcPct val="200000"/>
              </a:lnSpc>
              <a:buClr>
                <a:schemeClr val="accent4"/>
              </a:buClr>
              <a:buFont typeface="Arial" panose="020B0604020202020204" pitchFamily="34" charset="0"/>
              <a:buChar char="•"/>
            </a:pPr>
            <a:r>
              <a:rPr lang="de-DE" sz="2000" dirty="0"/>
              <a:t>Welche Schwierigkeiten und Hürden gab es aus Sicht der Mitarbeitenden?</a:t>
            </a:r>
          </a:p>
          <a:p>
            <a:pPr>
              <a:lnSpc>
                <a:spcPct val="200000"/>
              </a:lnSpc>
              <a:buClr>
                <a:schemeClr val="accent4"/>
              </a:buClr>
              <a:buFont typeface="Arial" panose="020B0604020202020204" pitchFamily="34" charset="0"/>
              <a:buChar char="•"/>
            </a:pPr>
            <a:r>
              <a:rPr lang="de-DE" sz="2000" dirty="0"/>
              <a:t>Welche positiven Auswirkungen konnten Sie durch die Einbindung der Mitarbeitenden in die Planung und Umsetzung der Maßnahmen feststellen?</a:t>
            </a:r>
          </a:p>
          <a:p>
            <a:pPr>
              <a:lnSpc>
                <a:spcPct val="200000"/>
              </a:lnSpc>
              <a:buClr>
                <a:schemeClr val="accent4"/>
              </a:buClr>
              <a:buFont typeface="Arial" panose="020B0604020202020204" pitchFamily="34" charset="0"/>
              <a:buChar char="•"/>
            </a:pPr>
            <a:endParaRPr lang="de-DE" sz="2000" dirty="0"/>
          </a:p>
          <a:p>
            <a:pPr marL="0" indent="0">
              <a:lnSpc>
                <a:spcPct val="200000"/>
              </a:lnSpc>
              <a:buClr>
                <a:schemeClr val="accent4"/>
              </a:buClr>
              <a:buNone/>
            </a:pPr>
            <a:endParaRPr lang="de-DE" sz="2000" dirty="0"/>
          </a:p>
        </p:txBody>
      </p:sp>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Einbindung der Mitarbeitenden</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Key Fragen</a:t>
            </a:r>
          </a:p>
        </p:txBody>
      </p:sp>
    </p:spTree>
    <p:extLst>
      <p:ext uri="{BB962C8B-B14F-4D97-AF65-F5344CB8AC3E}">
        <p14:creationId xmlns:p14="http://schemas.microsoft.com/office/powerpoint/2010/main" val="108967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45C1E-5A9B-004C-1FC1-2D36FF9D5DD3}"/>
              </a:ext>
            </a:extLst>
          </p:cNvPr>
          <p:cNvSpPr>
            <a:spLocks noGrp="1"/>
          </p:cNvSpPr>
          <p:nvPr>
            <p:ph type="title"/>
          </p:nvPr>
        </p:nvSpPr>
        <p:spPr/>
        <p:txBody>
          <a:bodyPr/>
          <a:lstStyle/>
          <a:p>
            <a:r>
              <a:rPr lang="de-DE"/>
              <a:t>Einbindung der Mitarbeitenden</a:t>
            </a:r>
          </a:p>
        </p:txBody>
      </p:sp>
      <p:sp>
        <p:nvSpPr>
          <p:cNvPr id="3" name="Inhaltsplatzhalter 2">
            <a:extLst>
              <a:ext uri="{FF2B5EF4-FFF2-40B4-BE49-F238E27FC236}">
                <a16:creationId xmlns:a16="http://schemas.microsoft.com/office/drawing/2014/main" id="{C2AC46B2-5425-7DA8-CADB-4BA9563F00F6}"/>
              </a:ext>
            </a:extLst>
          </p:cNvPr>
          <p:cNvSpPr>
            <a:spLocks noGrp="1"/>
          </p:cNvSpPr>
          <p:nvPr>
            <p:ph idx="1"/>
          </p:nvPr>
        </p:nvSpPr>
        <p:spPr>
          <a:xfrm>
            <a:off x="371481" y="1785938"/>
            <a:ext cx="11408143" cy="4019550"/>
          </a:xfrm>
        </p:spPr>
        <p:txBody>
          <a:bodyPr/>
          <a:lstStyle/>
          <a:p>
            <a:pPr>
              <a:lnSpc>
                <a:spcPct val="200000"/>
              </a:lnSpc>
              <a:buClr>
                <a:schemeClr val="accent4"/>
              </a:buClr>
              <a:buFont typeface="Arial" panose="020B0604020202020204" pitchFamily="34" charset="0"/>
              <a:buChar char="•"/>
            </a:pPr>
            <a:r>
              <a:rPr lang="de-DE" sz="1800" dirty="0"/>
              <a:t>Wie wurde die Mitarbeitenden-Befragung aufgenommen?</a:t>
            </a:r>
          </a:p>
          <a:p>
            <a:pPr>
              <a:lnSpc>
                <a:spcPct val="200000"/>
              </a:lnSpc>
              <a:buClr>
                <a:schemeClr val="accent4"/>
              </a:buClr>
              <a:buFont typeface="Arial" panose="020B0604020202020204" pitchFamily="34" charset="0"/>
              <a:buChar char="•"/>
            </a:pPr>
            <a:r>
              <a:rPr lang="de-DE" sz="1800" dirty="0"/>
              <a:t>Welche Erkenntnisse konnten Sie aus der Befragung ziehen?</a:t>
            </a:r>
          </a:p>
          <a:p>
            <a:pPr lvl="1">
              <a:lnSpc>
                <a:spcPct val="200000"/>
              </a:lnSpc>
              <a:buClr>
                <a:schemeClr val="accent4"/>
              </a:buClr>
              <a:buFont typeface="Arial" panose="020B0604020202020204" pitchFamily="34" charset="0"/>
              <a:buChar char="•"/>
            </a:pPr>
            <a:r>
              <a:rPr lang="de-DE" sz="1800" dirty="0"/>
              <a:t>Sind die Mitarbeitenden motiviert das Thema voranzutragen?</a:t>
            </a:r>
          </a:p>
          <a:p>
            <a:pPr lvl="1">
              <a:lnSpc>
                <a:spcPct val="200000"/>
              </a:lnSpc>
              <a:buClr>
                <a:schemeClr val="accent4"/>
              </a:buClr>
              <a:buFont typeface="Arial" panose="020B0604020202020204" pitchFamily="34" charset="0"/>
              <a:buChar char="•"/>
            </a:pPr>
            <a:r>
              <a:rPr lang="de-DE" sz="1800" dirty="0"/>
              <a:t>Fühlen sich die Mitarbeitenden gut eingebunden?</a:t>
            </a:r>
          </a:p>
          <a:p>
            <a:pPr lvl="1">
              <a:lnSpc>
                <a:spcPct val="200000"/>
              </a:lnSpc>
              <a:buClr>
                <a:schemeClr val="accent4"/>
              </a:buClr>
              <a:buFont typeface="Arial" panose="020B0604020202020204" pitchFamily="34" charset="0"/>
              <a:buChar char="•"/>
            </a:pPr>
            <a:r>
              <a:rPr lang="de-DE" sz="1800" dirty="0"/>
              <a:t>…</a:t>
            </a:r>
          </a:p>
          <a:p>
            <a:pPr>
              <a:buClr>
                <a:srgbClr val="E8761B"/>
              </a:buClr>
              <a:buFont typeface="Arial" panose="020B0604020202020204" pitchFamily="34" charset="0"/>
              <a:buChar char="•"/>
            </a:pPr>
            <a:endParaRPr lang="de-DE" dirty="0"/>
          </a:p>
        </p:txBody>
      </p:sp>
      <p:sp>
        <p:nvSpPr>
          <p:cNvPr id="4" name="Textplatzhalter 3">
            <a:extLst>
              <a:ext uri="{FF2B5EF4-FFF2-40B4-BE49-F238E27FC236}">
                <a16:creationId xmlns:a16="http://schemas.microsoft.com/office/drawing/2014/main" id="{D62B7898-C317-1EB9-D7E2-17D32CDD036C}"/>
              </a:ext>
            </a:extLst>
          </p:cNvPr>
          <p:cNvSpPr>
            <a:spLocks noGrp="1"/>
          </p:cNvSpPr>
          <p:nvPr>
            <p:ph type="body" sz="quarter" idx="13"/>
          </p:nvPr>
        </p:nvSpPr>
        <p:spPr/>
        <p:txBody>
          <a:bodyPr/>
          <a:lstStyle/>
          <a:p>
            <a:r>
              <a:rPr lang="de-DE" err="1"/>
              <a:t>Keypoints</a:t>
            </a:r>
            <a:r>
              <a:rPr lang="de-DE"/>
              <a:t> der Befragungen (optional)</a:t>
            </a:r>
          </a:p>
        </p:txBody>
      </p:sp>
    </p:spTree>
    <p:extLst>
      <p:ext uri="{BB962C8B-B14F-4D97-AF65-F5344CB8AC3E}">
        <p14:creationId xmlns:p14="http://schemas.microsoft.com/office/powerpoint/2010/main" val="2148112990"/>
      </p:ext>
    </p:extLst>
  </p:cSld>
  <p:clrMapOvr>
    <a:masterClrMapping/>
  </p:clrMapOvr>
  <p:extLst mod="1">
    <p:ext uri="{6950BFC3-D8DA-4A85-94F7-54DA5524770B}">
      <p188:commentRel xmlns=""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in meiner Einrichtung weiter?</a:t>
            </a:r>
            <a:br>
              <a:rPr lang="de-DE" dirty="0"/>
            </a:b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59044"/>
            <a:ext cx="11409393" cy="4019550"/>
          </a:xfrm>
        </p:spPr>
        <p:txBody>
          <a:bodyPr/>
          <a:lstStyle/>
          <a:p>
            <a:pPr marL="0" indent="0">
              <a:buNone/>
            </a:pPr>
            <a:r>
              <a:rPr lang="de-DE" sz="1800" dirty="0"/>
              <a:t>Um den letzten Teil „Ausblick“ einzuleiten, kann zunächst der kontinuierliche Verbesserungsprozess aufgegriffen werden. Hier ist das Ziel den Teilnehmenden klar zu machen, dass Sie einen guten Start gewagt haben und nun die Thematik nicht aus den Augen verlieren sollen. Dazu kann die nächste Aufgabe beitragen-</a:t>
            </a:r>
          </a:p>
          <a:p>
            <a:pPr marL="0" indent="0">
              <a:buNone/>
            </a:pPr>
            <a:r>
              <a:rPr lang="de-DE" sz="1800" dirty="0"/>
              <a:t> </a:t>
            </a:r>
          </a:p>
          <a:p>
            <a:pPr marL="0" indent="0">
              <a:buNone/>
            </a:pPr>
            <a:r>
              <a:rPr lang="de-DE" sz="1800" dirty="0"/>
              <a:t>Jeder Teilnehmende bekommt eine Postkarte oder ein Brief. Nun sollen die Teilnehmenden überlegen, welche Aspekte bei ihnen in der Einrichtung im Hinblick auf die Workshop-Thematik bereits umgesetzt wurden und welche Maßnahmen Sie in Zukunft noch umsetzen wollen.</a:t>
            </a:r>
          </a:p>
          <a:p>
            <a:pPr marL="0" indent="0">
              <a:buNone/>
            </a:pPr>
            <a:r>
              <a:rPr lang="de-DE" sz="1800" dirty="0"/>
              <a:t>Diese Gedanken, sollen sie auf der Postkarte verschriftlichen und diese mit der Adresse ihrer Einrichtung versehen. </a:t>
            </a:r>
          </a:p>
          <a:p>
            <a:pPr marL="0" indent="0">
              <a:buNone/>
            </a:pPr>
            <a:r>
              <a:rPr lang="de-DE" sz="1800" dirty="0"/>
              <a:t>Im Anschluss werden die Postkarten/Briefe von dem/der Dozent*in eingesammelt.</a:t>
            </a:r>
          </a:p>
          <a:p>
            <a:pPr marL="0" indent="0">
              <a:buNone/>
            </a:pPr>
            <a:endParaRPr lang="de-DE" sz="1800" dirty="0"/>
          </a:p>
          <a:p>
            <a:pPr marL="0" indent="0">
              <a:buNone/>
            </a:pPr>
            <a:r>
              <a:rPr lang="de-DE" sz="1800" dirty="0"/>
              <a:t>Nach zwei bis drei Monaten nach dem letzten Workshop sollen die Postkarten/Briefe an die Einrichtungen gesendet werden. Dadurch sollen die Teilnehmenden an den Workshop und ihre Ziele erinnert werden.</a:t>
            </a:r>
          </a:p>
          <a:p>
            <a:pPr marL="0" indent="0">
              <a:buNone/>
            </a:pPr>
            <a:endParaRPr lang="de-DE" sz="1800" dirty="0"/>
          </a:p>
          <a:p>
            <a:pPr marL="0" indent="0">
              <a:buNone/>
            </a:pPr>
            <a:r>
              <a:rPr lang="de-DE" sz="1800" b="1" dirty="0"/>
              <a:t>Material:</a:t>
            </a:r>
            <a:r>
              <a:rPr lang="de-DE" sz="1800" dirty="0"/>
              <a:t> Postkarten/Briefe, Stifte</a:t>
            </a:r>
          </a:p>
          <a:p>
            <a:pPr marL="0" indent="0">
              <a:buNone/>
            </a:pPr>
            <a:endParaRPr lang="de-DE" sz="1800" dirty="0"/>
          </a:p>
          <a:p>
            <a:pPr marL="0" indent="0">
              <a:buNone/>
            </a:pPr>
            <a:endParaRPr lang="de-DE" sz="1800" dirty="0"/>
          </a:p>
        </p:txBody>
      </p:sp>
    </p:spTree>
    <p:extLst>
      <p:ext uri="{BB962C8B-B14F-4D97-AF65-F5344CB8AC3E}">
        <p14:creationId xmlns:p14="http://schemas.microsoft.com/office/powerpoint/2010/main" val="667669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8BD4E-B8DA-EB51-9BDA-7C2113FC50CA}"/>
              </a:ext>
            </a:extLst>
          </p:cNvPr>
          <p:cNvSpPr>
            <a:spLocks noGrp="1"/>
          </p:cNvSpPr>
          <p:nvPr>
            <p:ph type="ctrTitle"/>
          </p:nvPr>
        </p:nvSpPr>
        <p:spPr>
          <a:xfrm>
            <a:off x="2515461" y="2465747"/>
            <a:ext cx="7161077" cy="963253"/>
          </a:xfrm>
        </p:spPr>
        <p:txBody>
          <a:bodyPr/>
          <a:lstStyle/>
          <a:p>
            <a:r>
              <a:rPr lang="de-DE" sz="8800" dirty="0"/>
              <a:t>Ausblick</a:t>
            </a:r>
          </a:p>
        </p:txBody>
      </p:sp>
    </p:spTree>
    <p:extLst>
      <p:ext uri="{BB962C8B-B14F-4D97-AF65-F5344CB8AC3E}">
        <p14:creationId xmlns:p14="http://schemas.microsoft.com/office/powerpoint/2010/main" val="9325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75830" y="2657019"/>
            <a:ext cx="1590196" cy="2016383"/>
          </a:xfrm>
          <a:prstGeom prst="rect">
            <a:avLst/>
          </a:prstGeom>
        </p:spPr>
      </p:pic>
      <p:sp>
        <p:nvSpPr>
          <p:cNvPr id="3" name="object 3"/>
          <p:cNvSpPr/>
          <p:nvPr/>
        </p:nvSpPr>
        <p:spPr>
          <a:xfrm>
            <a:off x="5134346" y="1167243"/>
            <a:ext cx="1610940" cy="1047878"/>
          </a:xfrm>
          <a:custGeom>
            <a:avLst/>
            <a:gdLst/>
            <a:ahLst/>
            <a:cxnLst/>
            <a:rect l="l" t="t" r="r" b="b"/>
            <a:pathLst>
              <a:path w="1333500" h="867410">
                <a:moveTo>
                  <a:pt x="1188974" y="0"/>
                </a:moveTo>
                <a:lnTo>
                  <a:pt x="144526" y="0"/>
                </a:lnTo>
                <a:lnTo>
                  <a:pt x="98844" y="7368"/>
                </a:lnTo>
                <a:lnTo>
                  <a:pt x="59170" y="27885"/>
                </a:lnTo>
                <a:lnTo>
                  <a:pt x="27885" y="59170"/>
                </a:lnTo>
                <a:lnTo>
                  <a:pt x="7368" y="98844"/>
                </a:lnTo>
                <a:lnTo>
                  <a:pt x="0" y="144525"/>
                </a:lnTo>
                <a:lnTo>
                  <a:pt x="0" y="722630"/>
                </a:lnTo>
                <a:lnTo>
                  <a:pt x="7368" y="768311"/>
                </a:lnTo>
                <a:lnTo>
                  <a:pt x="27885" y="807985"/>
                </a:lnTo>
                <a:lnTo>
                  <a:pt x="59170" y="839270"/>
                </a:lnTo>
                <a:lnTo>
                  <a:pt x="98844" y="859787"/>
                </a:lnTo>
                <a:lnTo>
                  <a:pt x="144526" y="867156"/>
                </a:lnTo>
                <a:lnTo>
                  <a:pt x="1188974" y="867156"/>
                </a:lnTo>
                <a:lnTo>
                  <a:pt x="1234655" y="859787"/>
                </a:lnTo>
                <a:lnTo>
                  <a:pt x="1274329" y="839270"/>
                </a:lnTo>
                <a:lnTo>
                  <a:pt x="1305614" y="807985"/>
                </a:lnTo>
                <a:lnTo>
                  <a:pt x="1326131" y="768311"/>
                </a:lnTo>
                <a:lnTo>
                  <a:pt x="1333500" y="722630"/>
                </a:lnTo>
                <a:lnTo>
                  <a:pt x="1333500" y="144525"/>
                </a:lnTo>
                <a:lnTo>
                  <a:pt x="1326131" y="98844"/>
                </a:lnTo>
                <a:lnTo>
                  <a:pt x="1305614" y="59170"/>
                </a:lnTo>
                <a:lnTo>
                  <a:pt x="1274329" y="27885"/>
                </a:lnTo>
                <a:lnTo>
                  <a:pt x="1234655" y="7368"/>
                </a:lnTo>
                <a:lnTo>
                  <a:pt x="1188974" y="0"/>
                </a:lnTo>
                <a:close/>
              </a:path>
            </a:pathLst>
          </a:custGeom>
          <a:solidFill>
            <a:schemeClr val="accent5">
              <a:lumMod val="60000"/>
              <a:lumOff val="40000"/>
              <a:alpha val="79998"/>
            </a:schemeClr>
          </a:solidFill>
          <a:ln>
            <a:solidFill>
              <a:schemeClr val="accent5">
                <a:lumMod val="75000"/>
              </a:schemeClr>
            </a:solidFill>
          </a:ln>
        </p:spPr>
        <p:txBody>
          <a:bodyPr wrap="square" lIns="0" tIns="0" rIns="0" bIns="0" rtlCol="0"/>
          <a:lstStyle/>
          <a:p>
            <a:endParaRPr sz="2175"/>
          </a:p>
        </p:txBody>
      </p:sp>
      <p:sp>
        <p:nvSpPr>
          <p:cNvPr id="4" name="object 4"/>
          <p:cNvSpPr txBox="1"/>
          <p:nvPr/>
        </p:nvSpPr>
        <p:spPr>
          <a:xfrm>
            <a:off x="5433783" y="1403170"/>
            <a:ext cx="1011823" cy="503579"/>
          </a:xfrm>
          <a:prstGeom prst="rect">
            <a:avLst/>
          </a:prstGeom>
        </p:spPr>
        <p:txBody>
          <a:bodyPr vert="horz" wrap="square" lIns="0" tIns="16109" rIns="0" bIns="0" rtlCol="0">
            <a:spAutoFit/>
          </a:bodyPr>
          <a:lstStyle/>
          <a:p>
            <a:pPr algn="ctr">
              <a:lnSpc>
                <a:spcPts val="1927"/>
              </a:lnSpc>
              <a:spcBef>
                <a:spcPts val="127"/>
              </a:spcBef>
            </a:pPr>
            <a:r>
              <a:rPr sz="1691" spc="-24" dirty="0">
                <a:latin typeface="Calibri"/>
                <a:cs typeface="Calibri"/>
              </a:rPr>
              <a:t>Audit</a:t>
            </a:r>
            <a:endParaRPr sz="1691" dirty="0">
              <a:latin typeface="Calibri"/>
              <a:cs typeface="Calibri"/>
            </a:endParaRPr>
          </a:p>
          <a:p>
            <a:pPr algn="ctr">
              <a:lnSpc>
                <a:spcPts val="1927"/>
              </a:lnSpc>
            </a:pPr>
            <a:r>
              <a:rPr sz="1691" dirty="0" err="1">
                <a:latin typeface="Calibri"/>
                <a:cs typeface="Calibri"/>
              </a:rPr>
              <a:t>Ist-</a:t>
            </a:r>
            <a:r>
              <a:rPr sz="1691" spc="-12" dirty="0" err="1">
                <a:latin typeface="Calibri"/>
                <a:cs typeface="Calibri"/>
              </a:rPr>
              <a:t>Zustand</a:t>
            </a:r>
            <a:endParaRPr sz="1691" dirty="0">
              <a:latin typeface="Calibri"/>
              <a:cs typeface="Calibri"/>
            </a:endParaRPr>
          </a:p>
        </p:txBody>
      </p:sp>
      <p:grpSp>
        <p:nvGrpSpPr>
          <p:cNvPr id="32" name="Gruppieren 31">
            <a:extLst>
              <a:ext uri="{FF2B5EF4-FFF2-40B4-BE49-F238E27FC236}">
                <a16:creationId xmlns:a16="http://schemas.microsoft.com/office/drawing/2014/main" id="{86543E93-1DA0-E1FF-32E4-E67F9A189935}"/>
              </a:ext>
            </a:extLst>
          </p:cNvPr>
          <p:cNvGrpSpPr/>
          <p:nvPr/>
        </p:nvGrpSpPr>
        <p:grpSpPr>
          <a:xfrm>
            <a:off x="6754715" y="1894493"/>
            <a:ext cx="1910810" cy="1677500"/>
            <a:chOff x="6754715" y="1894493"/>
            <a:chExt cx="1910810" cy="1677500"/>
          </a:xfrm>
        </p:grpSpPr>
        <p:sp>
          <p:nvSpPr>
            <p:cNvPr id="6" name="object 6"/>
            <p:cNvSpPr/>
            <p:nvPr/>
          </p:nvSpPr>
          <p:spPr>
            <a:xfrm>
              <a:off x="6754715" y="1894493"/>
              <a:ext cx="843058" cy="622128"/>
            </a:xfrm>
            <a:custGeom>
              <a:avLst/>
              <a:gdLst/>
              <a:ahLst/>
              <a:cxnLst/>
              <a:rect l="l" t="t" r="r" b="b"/>
              <a:pathLst>
                <a:path w="697864" h="514985">
                  <a:moveTo>
                    <a:pt x="0" y="0"/>
                  </a:moveTo>
                  <a:lnTo>
                    <a:pt x="47721" y="20031"/>
                  </a:lnTo>
                  <a:lnTo>
                    <a:pt x="94744" y="41444"/>
                  </a:lnTo>
                  <a:lnTo>
                    <a:pt x="141040" y="64218"/>
                  </a:lnTo>
                  <a:lnTo>
                    <a:pt x="186581" y="88332"/>
                  </a:lnTo>
                  <a:lnTo>
                    <a:pt x="231341" y="113766"/>
                  </a:lnTo>
                  <a:lnTo>
                    <a:pt x="275292" y="140500"/>
                  </a:lnTo>
                  <a:lnTo>
                    <a:pt x="318406" y="168514"/>
                  </a:lnTo>
                  <a:lnTo>
                    <a:pt x="360655" y="197786"/>
                  </a:lnTo>
                  <a:lnTo>
                    <a:pt x="402013" y="228297"/>
                  </a:lnTo>
                  <a:lnTo>
                    <a:pt x="442451" y="260027"/>
                  </a:lnTo>
                  <a:lnTo>
                    <a:pt x="481942" y="292954"/>
                  </a:lnTo>
                  <a:lnTo>
                    <a:pt x="520458" y="327059"/>
                  </a:lnTo>
                  <a:lnTo>
                    <a:pt x="557973" y="362322"/>
                  </a:lnTo>
                  <a:lnTo>
                    <a:pt x="594457" y="398722"/>
                  </a:lnTo>
                  <a:lnTo>
                    <a:pt x="629885" y="436238"/>
                  </a:lnTo>
                  <a:lnTo>
                    <a:pt x="664228" y="474851"/>
                  </a:lnTo>
                  <a:lnTo>
                    <a:pt x="697458" y="514540"/>
                  </a:lnTo>
                </a:path>
              </a:pathLst>
            </a:custGeom>
            <a:ln w="9143">
              <a:solidFill>
                <a:schemeClr val="accent5">
                  <a:lumMod val="75000"/>
                </a:schemeClr>
              </a:solidFill>
            </a:ln>
          </p:spPr>
          <p:txBody>
            <a:bodyPr wrap="square" lIns="0" tIns="0" rIns="0" bIns="0" rtlCol="0"/>
            <a:lstStyle/>
            <a:p>
              <a:endParaRPr sz="2175"/>
            </a:p>
          </p:txBody>
        </p:sp>
        <p:sp>
          <p:nvSpPr>
            <p:cNvPr id="7" name="object 7"/>
            <p:cNvSpPr/>
            <p:nvPr/>
          </p:nvSpPr>
          <p:spPr>
            <a:xfrm>
              <a:off x="7054586" y="2524115"/>
              <a:ext cx="1610939" cy="1047878"/>
            </a:xfrm>
            <a:custGeom>
              <a:avLst/>
              <a:gdLst/>
              <a:ahLst/>
              <a:cxnLst/>
              <a:rect l="l" t="t" r="r" b="b"/>
              <a:pathLst>
                <a:path w="1333500" h="867410">
                  <a:moveTo>
                    <a:pt x="1188974" y="0"/>
                  </a:moveTo>
                  <a:lnTo>
                    <a:pt x="144526" y="0"/>
                  </a:lnTo>
                  <a:lnTo>
                    <a:pt x="98844" y="7368"/>
                  </a:lnTo>
                  <a:lnTo>
                    <a:pt x="59170" y="27885"/>
                  </a:lnTo>
                  <a:lnTo>
                    <a:pt x="27885" y="59170"/>
                  </a:lnTo>
                  <a:lnTo>
                    <a:pt x="7368" y="98844"/>
                  </a:lnTo>
                  <a:lnTo>
                    <a:pt x="0" y="144525"/>
                  </a:lnTo>
                  <a:lnTo>
                    <a:pt x="0" y="722630"/>
                  </a:lnTo>
                  <a:lnTo>
                    <a:pt x="7368" y="768311"/>
                  </a:lnTo>
                  <a:lnTo>
                    <a:pt x="27885" y="807985"/>
                  </a:lnTo>
                  <a:lnTo>
                    <a:pt x="59170" y="839270"/>
                  </a:lnTo>
                  <a:lnTo>
                    <a:pt x="98844" y="859787"/>
                  </a:lnTo>
                  <a:lnTo>
                    <a:pt x="144526" y="867156"/>
                  </a:lnTo>
                  <a:lnTo>
                    <a:pt x="1188974" y="867156"/>
                  </a:lnTo>
                  <a:lnTo>
                    <a:pt x="1234655" y="859787"/>
                  </a:lnTo>
                  <a:lnTo>
                    <a:pt x="1274329" y="839270"/>
                  </a:lnTo>
                  <a:lnTo>
                    <a:pt x="1305614" y="807985"/>
                  </a:lnTo>
                  <a:lnTo>
                    <a:pt x="1326131" y="768311"/>
                  </a:lnTo>
                  <a:lnTo>
                    <a:pt x="1333500" y="722630"/>
                  </a:lnTo>
                  <a:lnTo>
                    <a:pt x="1333500" y="144525"/>
                  </a:lnTo>
                  <a:lnTo>
                    <a:pt x="1326131" y="98844"/>
                  </a:lnTo>
                  <a:lnTo>
                    <a:pt x="1305614" y="59170"/>
                  </a:lnTo>
                  <a:lnTo>
                    <a:pt x="1274329" y="27885"/>
                  </a:lnTo>
                  <a:lnTo>
                    <a:pt x="1234655" y="7368"/>
                  </a:lnTo>
                  <a:lnTo>
                    <a:pt x="1188974" y="0"/>
                  </a:lnTo>
                  <a:close/>
                </a:path>
              </a:pathLst>
            </a:custGeom>
            <a:solidFill>
              <a:schemeClr val="accent4">
                <a:alpha val="65098"/>
              </a:schemeClr>
            </a:solidFill>
            <a:ln>
              <a:solidFill>
                <a:schemeClr val="accent5">
                  <a:lumMod val="75000"/>
                </a:schemeClr>
              </a:solidFill>
            </a:ln>
          </p:spPr>
          <p:txBody>
            <a:bodyPr wrap="square" lIns="0" tIns="0" rIns="0" bIns="0" rtlCol="0"/>
            <a:lstStyle/>
            <a:p>
              <a:endParaRPr sz="2175"/>
            </a:p>
          </p:txBody>
        </p:sp>
      </p:grpSp>
      <p:sp>
        <p:nvSpPr>
          <p:cNvPr id="8" name="object 8"/>
          <p:cNvSpPr txBox="1"/>
          <p:nvPr/>
        </p:nvSpPr>
        <p:spPr>
          <a:xfrm>
            <a:off x="7312722" y="2527720"/>
            <a:ext cx="1092370" cy="969032"/>
          </a:xfrm>
          <a:prstGeom prst="rect">
            <a:avLst/>
          </a:prstGeom>
        </p:spPr>
        <p:txBody>
          <a:bodyPr vert="horz" wrap="square" lIns="0" tIns="45260" rIns="0" bIns="0" rtlCol="0">
            <a:spAutoFit/>
          </a:bodyPr>
          <a:lstStyle/>
          <a:p>
            <a:pPr marL="15343" marR="6137" indent="3069" algn="ctr">
              <a:lnSpc>
                <a:spcPts val="1824"/>
              </a:lnSpc>
              <a:spcBef>
                <a:spcPts val="356"/>
              </a:spcBef>
            </a:pPr>
            <a:r>
              <a:rPr sz="1691" spc="-12" dirty="0" err="1">
                <a:latin typeface="Calibri"/>
                <a:cs typeface="Calibri"/>
              </a:rPr>
              <a:t>Ziele</a:t>
            </a:r>
            <a:r>
              <a:rPr sz="1691" spc="-48" dirty="0">
                <a:latin typeface="Calibri"/>
                <a:cs typeface="Calibri"/>
              </a:rPr>
              <a:t> </a:t>
            </a:r>
            <a:r>
              <a:rPr sz="1691" spc="-12" dirty="0" err="1">
                <a:latin typeface="Calibri"/>
                <a:cs typeface="Calibri"/>
              </a:rPr>
              <a:t>setzen</a:t>
            </a:r>
            <a:r>
              <a:rPr sz="1691" spc="-12" dirty="0">
                <a:latin typeface="Calibri"/>
                <a:cs typeface="Calibri"/>
              </a:rPr>
              <a:t> </a:t>
            </a:r>
            <a:r>
              <a:rPr sz="1691" spc="-30" dirty="0">
                <a:latin typeface="Calibri"/>
                <a:cs typeface="Calibri"/>
              </a:rPr>
              <a:t>und </a:t>
            </a:r>
            <a:r>
              <a:rPr sz="1691" spc="-66" dirty="0" err="1">
                <a:latin typeface="Calibri"/>
                <a:cs typeface="Calibri"/>
              </a:rPr>
              <a:t>Maßnahmen</a:t>
            </a:r>
            <a:r>
              <a:rPr sz="1691" spc="-66" dirty="0">
                <a:latin typeface="Calibri"/>
                <a:cs typeface="Calibri"/>
              </a:rPr>
              <a:t> </a:t>
            </a:r>
            <a:r>
              <a:rPr sz="1691" spc="-12" dirty="0" err="1">
                <a:latin typeface="Calibri"/>
                <a:cs typeface="Calibri"/>
              </a:rPr>
              <a:t>entwickeln</a:t>
            </a:r>
            <a:endParaRPr sz="1691" dirty="0">
              <a:latin typeface="Calibri"/>
              <a:cs typeface="Calibri"/>
            </a:endParaRPr>
          </a:p>
        </p:txBody>
      </p:sp>
      <p:sp>
        <p:nvSpPr>
          <p:cNvPr id="10" name="object 10"/>
          <p:cNvSpPr/>
          <p:nvPr/>
        </p:nvSpPr>
        <p:spPr>
          <a:xfrm>
            <a:off x="7612755" y="3583705"/>
            <a:ext cx="349804" cy="1267273"/>
          </a:xfrm>
          <a:custGeom>
            <a:avLst/>
            <a:gdLst/>
            <a:ahLst/>
            <a:cxnLst/>
            <a:rect l="l" t="t" r="r" b="b"/>
            <a:pathLst>
              <a:path w="289559" h="1049020">
                <a:moveTo>
                  <a:pt x="286918" y="0"/>
                </a:moveTo>
                <a:lnTo>
                  <a:pt x="288830" y="50607"/>
                </a:lnTo>
                <a:lnTo>
                  <a:pt x="289262" y="101139"/>
                </a:lnTo>
                <a:lnTo>
                  <a:pt x="288222" y="151566"/>
                </a:lnTo>
                <a:lnTo>
                  <a:pt x="285718" y="201855"/>
                </a:lnTo>
                <a:lnTo>
                  <a:pt x="281760" y="251978"/>
                </a:lnTo>
                <a:lnTo>
                  <a:pt x="276355" y="301903"/>
                </a:lnTo>
                <a:lnTo>
                  <a:pt x="269512" y="351599"/>
                </a:lnTo>
                <a:lnTo>
                  <a:pt x="261239" y="401036"/>
                </a:lnTo>
                <a:lnTo>
                  <a:pt x="251545" y="450183"/>
                </a:lnTo>
                <a:lnTo>
                  <a:pt x="240438" y="499009"/>
                </a:lnTo>
                <a:lnTo>
                  <a:pt x="227926" y="547484"/>
                </a:lnTo>
                <a:lnTo>
                  <a:pt x="214019" y="595577"/>
                </a:lnTo>
                <a:lnTo>
                  <a:pt x="198723" y="643257"/>
                </a:lnTo>
                <a:lnTo>
                  <a:pt x="182048" y="690494"/>
                </a:lnTo>
                <a:lnTo>
                  <a:pt x="164002" y="737258"/>
                </a:lnTo>
                <a:lnTo>
                  <a:pt x="144594" y="783516"/>
                </a:lnTo>
                <a:lnTo>
                  <a:pt x="123831" y="829240"/>
                </a:lnTo>
                <a:lnTo>
                  <a:pt x="101723" y="874397"/>
                </a:lnTo>
                <a:lnTo>
                  <a:pt x="78277" y="918957"/>
                </a:lnTo>
                <a:lnTo>
                  <a:pt x="53502" y="962891"/>
                </a:lnTo>
                <a:lnTo>
                  <a:pt x="27407" y="1006166"/>
                </a:lnTo>
                <a:lnTo>
                  <a:pt x="0" y="1048753"/>
                </a:lnTo>
              </a:path>
            </a:pathLst>
          </a:custGeom>
          <a:ln w="9144">
            <a:solidFill>
              <a:schemeClr val="tx1">
                <a:lumMod val="65000"/>
                <a:lumOff val="35000"/>
              </a:schemeClr>
            </a:solidFill>
          </a:ln>
        </p:spPr>
        <p:txBody>
          <a:bodyPr wrap="square" lIns="0" tIns="0" rIns="0" bIns="0" rtlCol="0"/>
          <a:lstStyle/>
          <a:p>
            <a:endParaRPr sz="2175"/>
          </a:p>
        </p:txBody>
      </p:sp>
      <p:sp>
        <p:nvSpPr>
          <p:cNvPr id="11" name="object 11"/>
          <p:cNvSpPr/>
          <p:nvPr/>
        </p:nvSpPr>
        <p:spPr>
          <a:xfrm>
            <a:off x="6238990" y="4862279"/>
            <a:ext cx="1723705" cy="1046344"/>
          </a:xfrm>
          <a:custGeom>
            <a:avLst/>
            <a:gdLst/>
            <a:ahLst/>
            <a:cxnLst/>
            <a:rect l="l" t="t" r="r" b="b"/>
            <a:pathLst>
              <a:path w="1426845" h="866139">
                <a:moveTo>
                  <a:pt x="1282192" y="0"/>
                </a:moveTo>
                <a:lnTo>
                  <a:pt x="144272" y="0"/>
                </a:lnTo>
                <a:lnTo>
                  <a:pt x="98670" y="7355"/>
                </a:lnTo>
                <a:lnTo>
                  <a:pt x="59066" y="27835"/>
                </a:lnTo>
                <a:lnTo>
                  <a:pt x="27835" y="59066"/>
                </a:lnTo>
                <a:lnTo>
                  <a:pt x="7355" y="98670"/>
                </a:lnTo>
                <a:lnTo>
                  <a:pt x="0" y="144272"/>
                </a:lnTo>
                <a:lnTo>
                  <a:pt x="0" y="721360"/>
                </a:lnTo>
                <a:lnTo>
                  <a:pt x="7355" y="766961"/>
                </a:lnTo>
                <a:lnTo>
                  <a:pt x="27835" y="806565"/>
                </a:lnTo>
                <a:lnTo>
                  <a:pt x="59066" y="837796"/>
                </a:lnTo>
                <a:lnTo>
                  <a:pt x="98670" y="858276"/>
                </a:lnTo>
                <a:lnTo>
                  <a:pt x="144272" y="865632"/>
                </a:lnTo>
                <a:lnTo>
                  <a:pt x="1282192" y="865632"/>
                </a:lnTo>
                <a:lnTo>
                  <a:pt x="1327793" y="858276"/>
                </a:lnTo>
                <a:lnTo>
                  <a:pt x="1367397" y="837796"/>
                </a:lnTo>
                <a:lnTo>
                  <a:pt x="1398628" y="806565"/>
                </a:lnTo>
                <a:lnTo>
                  <a:pt x="1419108" y="766961"/>
                </a:lnTo>
                <a:lnTo>
                  <a:pt x="1426464" y="721360"/>
                </a:lnTo>
                <a:lnTo>
                  <a:pt x="1426464" y="144272"/>
                </a:lnTo>
                <a:lnTo>
                  <a:pt x="1419108" y="98670"/>
                </a:lnTo>
                <a:lnTo>
                  <a:pt x="1398628" y="59066"/>
                </a:lnTo>
                <a:lnTo>
                  <a:pt x="1367397" y="27835"/>
                </a:lnTo>
                <a:lnTo>
                  <a:pt x="1327793" y="7355"/>
                </a:lnTo>
                <a:lnTo>
                  <a:pt x="1282192" y="0"/>
                </a:lnTo>
                <a:close/>
              </a:path>
            </a:pathLst>
          </a:custGeom>
          <a:solidFill>
            <a:schemeClr val="accent4">
              <a:lumMod val="60000"/>
              <a:lumOff val="40000"/>
              <a:alpha val="54901"/>
            </a:schemeClr>
          </a:solidFill>
          <a:ln>
            <a:solidFill>
              <a:schemeClr val="accent5">
                <a:lumMod val="75000"/>
              </a:schemeClr>
            </a:solidFill>
          </a:ln>
        </p:spPr>
        <p:txBody>
          <a:bodyPr wrap="square" lIns="0" tIns="0" rIns="0" bIns="0" rtlCol="0"/>
          <a:lstStyle/>
          <a:p>
            <a:endParaRPr sz="2175"/>
          </a:p>
        </p:txBody>
      </p:sp>
      <p:sp>
        <p:nvSpPr>
          <p:cNvPr id="12" name="object 12"/>
          <p:cNvSpPr txBox="1"/>
          <p:nvPr/>
        </p:nvSpPr>
        <p:spPr>
          <a:xfrm>
            <a:off x="6375967" y="4981548"/>
            <a:ext cx="1448311" cy="738199"/>
          </a:xfrm>
          <a:prstGeom prst="rect">
            <a:avLst/>
          </a:prstGeom>
        </p:spPr>
        <p:txBody>
          <a:bodyPr vert="horz" wrap="square" lIns="0" tIns="45260" rIns="0" bIns="0" rtlCol="0">
            <a:spAutoFit/>
          </a:bodyPr>
          <a:lstStyle/>
          <a:p>
            <a:pPr marL="15343" marR="6137" indent="-2301" algn="ctr">
              <a:lnSpc>
                <a:spcPts val="1824"/>
              </a:lnSpc>
              <a:spcBef>
                <a:spcPts val="356"/>
              </a:spcBef>
            </a:pPr>
            <a:r>
              <a:rPr sz="1691" spc="-12" dirty="0" err="1">
                <a:latin typeface="Calibri"/>
                <a:cs typeface="Calibri"/>
              </a:rPr>
              <a:t>Implementieren</a:t>
            </a:r>
            <a:r>
              <a:rPr sz="1691" spc="-12" dirty="0">
                <a:latin typeface="Calibri"/>
                <a:cs typeface="Calibri"/>
              </a:rPr>
              <a:t> und</a:t>
            </a:r>
            <a:r>
              <a:rPr sz="1691" spc="-42" dirty="0">
                <a:latin typeface="Calibri"/>
                <a:cs typeface="Calibri"/>
              </a:rPr>
              <a:t> </a:t>
            </a:r>
            <a:r>
              <a:rPr sz="1691" spc="-42" dirty="0" err="1">
                <a:latin typeface="Calibri"/>
                <a:cs typeface="Calibri"/>
              </a:rPr>
              <a:t>Umsetzen</a:t>
            </a:r>
            <a:r>
              <a:rPr sz="1691" spc="-60" dirty="0">
                <a:latin typeface="Calibri"/>
                <a:cs typeface="Calibri"/>
              </a:rPr>
              <a:t> </a:t>
            </a:r>
            <a:r>
              <a:rPr sz="1691" spc="-30" dirty="0">
                <a:latin typeface="Calibri"/>
                <a:cs typeface="Calibri"/>
              </a:rPr>
              <a:t>in </a:t>
            </a:r>
            <a:r>
              <a:rPr sz="1691" spc="-12" dirty="0" err="1">
                <a:latin typeface="Calibri"/>
                <a:cs typeface="Calibri"/>
              </a:rPr>
              <a:t>Prozessen</a:t>
            </a:r>
            <a:endParaRPr sz="1691" dirty="0">
              <a:latin typeface="Calibri"/>
              <a:cs typeface="Calibri"/>
            </a:endParaRPr>
          </a:p>
        </p:txBody>
      </p:sp>
      <p:sp>
        <p:nvSpPr>
          <p:cNvPr id="14" name="object 14"/>
          <p:cNvSpPr/>
          <p:nvPr/>
        </p:nvSpPr>
        <p:spPr>
          <a:xfrm>
            <a:off x="5454501" y="5742815"/>
            <a:ext cx="777087" cy="42191"/>
          </a:xfrm>
          <a:custGeom>
            <a:avLst/>
            <a:gdLst/>
            <a:ahLst/>
            <a:cxnLst/>
            <a:rect l="l" t="t" r="r" b="b"/>
            <a:pathLst>
              <a:path w="643254" h="34925">
                <a:moveTo>
                  <a:pt x="642759" y="8762"/>
                </a:moveTo>
                <a:lnTo>
                  <a:pt x="593537" y="16639"/>
                </a:lnTo>
                <a:lnTo>
                  <a:pt x="544165" y="23089"/>
                </a:lnTo>
                <a:lnTo>
                  <a:pt x="494674" y="28113"/>
                </a:lnTo>
                <a:lnTo>
                  <a:pt x="445095" y="31711"/>
                </a:lnTo>
                <a:lnTo>
                  <a:pt x="395459" y="33883"/>
                </a:lnTo>
                <a:lnTo>
                  <a:pt x="345797" y="34631"/>
                </a:lnTo>
                <a:lnTo>
                  <a:pt x="296138" y="33954"/>
                </a:lnTo>
                <a:lnTo>
                  <a:pt x="246515" y="31853"/>
                </a:lnTo>
                <a:lnTo>
                  <a:pt x="196957" y="28328"/>
                </a:lnTo>
                <a:lnTo>
                  <a:pt x="147496" y="23380"/>
                </a:lnTo>
                <a:lnTo>
                  <a:pt x="98162" y="17009"/>
                </a:lnTo>
                <a:lnTo>
                  <a:pt x="48986" y="9215"/>
                </a:lnTo>
                <a:lnTo>
                  <a:pt x="0" y="0"/>
                </a:lnTo>
              </a:path>
            </a:pathLst>
          </a:custGeom>
          <a:ln w="9144">
            <a:solidFill>
              <a:schemeClr val="tx1">
                <a:lumMod val="65000"/>
                <a:lumOff val="35000"/>
              </a:schemeClr>
            </a:solidFill>
          </a:ln>
        </p:spPr>
        <p:txBody>
          <a:bodyPr wrap="square" lIns="0" tIns="0" rIns="0" bIns="0" rtlCol="0"/>
          <a:lstStyle/>
          <a:p>
            <a:endParaRPr sz="2175"/>
          </a:p>
        </p:txBody>
      </p:sp>
      <p:sp>
        <p:nvSpPr>
          <p:cNvPr id="15" name="object 15"/>
          <p:cNvSpPr/>
          <p:nvPr/>
        </p:nvSpPr>
        <p:spPr>
          <a:xfrm>
            <a:off x="3836389" y="4862278"/>
            <a:ext cx="1610940" cy="1046344"/>
          </a:xfrm>
          <a:custGeom>
            <a:avLst/>
            <a:gdLst/>
            <a:ahLst/>
            <a:cxnLst/>
            <a:rect l="l" t="t" r="r" b="b"/>
            <a:pathLst>
              <a:path w="1333500" h="866139">
                <a:moveTo>
                  <a:pt x="1189228" y="0"/>
                </a:moveTo>
                <a:lnTo>
                  <a:pt x="144272" y="0"/>
                </a:lnTo>
                <a:lnTo>
                  <a:pt x="98670" y="7355"/>
                </a:lnTo>
                <a:lnTo>
                  <a:pt x="59066" y="27835"/>
                </a:lnTo>
                <a:lnTo>
                  <a:pt x="27835" y="59066"/>
                </a:lnTo>
                <a:lnTo>
                  <a:pt x="7355" y="98670"/>
                </a:lnTo>
                <a:lnTo>
                  <a:pt x="0" y="144272"/>
                </a:lnTo>
                <a:lnTo>
                  <a:pt x="0" y="721360"/>
                </a:lnTo>
                <a:lnTo>
                  <a:pt x="7355" y="766961"/>
                </a:lnTo>
                <a:lnTo>
                  <a:pt x="27835" y="806565"/>
                </a:lnTo>
                <a:lnTo>
                  <a:pt x="59066" y="837796"/>
                </a:lnTo>
                <a:lnTo>
                  <a:pt x="98670" y="858276"/>
                </a:lnTo>
                <a:lnTo>
                  <a:pt x="144272" y="865632"/>
                </a:lnTo>
                <a:lnTo>
                  <a:pt x="1189228" y="865632"/>
                </a:lnTo>
                <a:lnTo>
                  <a:pt x="1234829" y="858276"/>
                </a:lnTo>
                <a:lnTo>
                  <a:pt x="1274433" y="837796"/>
                </a:lnTo>
                <a:lnTo>
                  <a:pt x="1305664" y="806565"/>
                </a:lnTo>
                <a:lnTo>
                  <a:pt x="1326144" y="766961"/>
                </a:lnTo>
                <a:lnTo>
                  <a:pt x="1333500" y="721360"/>
                </a:lnTo>
                <a:lnTo>
                  <a:pt x="1333500" y="144272"/>
                </a:lnTo>
                <a:lnTo>
                  <a:pt x="1326144" y="98670"/>
                </a:lnTo>
                <a:lnTo>
                  <a:pt x="1305664" y="59066"/>
                </a:lnTo>
                <a:lnTo>
                  <a:pt x="1274433" y="27835"/>
                </a:lnTo>
                <a:lnTo>
                  <a:pt x="1234829" y="7355"/>
                </a:lnTo>
                <a:lnTo>
                  <a:pt x="1189228" y="0"/>
                </a:lnTo>
                <a:close/>
              </a:path>
            </a:pathLst>
          </a:custGeom>
          <a:solidFill>
            <a:schemeClr val="accent4">
              <a:lumMod val="40000"/>
              <a:lumOff val="60000"/>
              <a:alpha val="39999"/>
            </a:schemeClr>
          </a:solidFill>
          <a:ln>
            <a:solidFill>
              <a:schemeClr val="accent5">
                <a:lumMod val="75000"/>
              </a:schemeClr>
            </a:solidFill>
          </a:ln>
        </p:spPr>
        <p:txBody>
          <a:bodyPr wrap="square" lIns="0" tIns="0" rIns="0" bIns="0" rtlCol="0"/>
          <a:lstStyle/>
          <a:p>
            <a:endParaRPr sz="2175"/>
          </a:p>
        </p:txBody>
      </p:sp>
      <p:sp>
        <p:nvSpPr>
          <p:cNvPr id="16" name="object 16"/>
          <p:cNvSpPr txBox="1"/>
          <p:nvPr/>
        </p:nvSpPr>
        <p:spPr>
          <a:xfrm>
            <a:off x="4067303" y="5213523"/>
            <a:ext cx="1151438" cy="275691"/>
          </a:xfrm>
          <a:prstGeom prst="rect">
            <a:avLst/>
          </a:prstGeom>
        </p:spPr>
        <p:txBody>
          <a:bodyPr vert="horz" wrap="square" lIns="0" tIns="15342" rIns="0" bIns="0" rtlCol="0">
            <a:spAutoFit/>
          </a:bodyPr>
          <a:lstStyle/>
          <a:p>
            <a:pPr marL="15343">
              <a:spcBef>
                <a:spcPts val="121"/>
              </a:spcBef>
            </a:pPr>
            <a:r>
              <a:rPr sz="1691" spc="-12" dirty="0" err="1">
                <a:latin typeface="Calibri"/>
                <a:cs typeface="Calibri"/>
              </a:rPr>
              <a:t>Kontrollieren</a:t>
            </a:r>
            <a:endParaRPr sz="1691" dirty="0">
              <a:latin typeface="Calibri"/>
              <a:cs typeface="Calibri"/>
            </a:endParaRPr>
          </a:p>
        </p:txBody>
      </p:sp>
      <p:sp>
        <p:nvSpPr>
          <p:cNvPr id="18" name="object 18"/>
          <p:cNvSpPr/>
          <p:nvPr/>
        </p:nvSpPr>
        <p:spPr>
          <a:xfrm>
            <a:off x="3779350" y="3583704"/>
            <a:ext cx="349804" cy="1267273"/>
          </a:xfrm>
          <a:custGeom>
            <a:avLst/>
            <a:gdLst/>
            <a:ahLst/>
            <a:cxnLst/>
            <a:rect l="l" t="t" r="r" b="b"/>
            <a:pathLst>
              <a:path w="289560" h="1049020">
                <a:moveTo>
                  <a:pt x="289262" y="1048753"/>
                </a:moveTo>
                <a:lnTo>
                  <a:pt x="261854" y="1006166"/>
                </a:lnTo>
                <a:lnTo>
                  <a:pt x="235759" y="962891"/>
                </a:lnTo>
                <a:lnTo>
                  <a:pt x="210984" y="918957"/>
                </a:lnTo>
                <a:lnTo>
                  <a:pt x="187539" y="874397"/>
                </a:lnTo>
                <a:lnTo>
                  <a:pt x="165430" y="829240"/>
                </a:lnTo>
                <a:lnTo>
                  <a:pt x="144668" y="783516"/>
                </a:lnTo>
                <a:lnTo>
                  <a:pt x="125259" y="737258"/>
                </a:lnTo>
                <a:lnTo>
                  <a:pt x="107213" y="690494"/>
                </a:lnTo>
                <a:lnTo>
                  <a:pt x="90538" y="643257"/>
                </a:lnTo>
                <a:lnTo>
                  <a:pt x="75243" y="595577"/>
                </a:lnTo>
                <a:lnTo>
                  <a:pt x="61335" y="547484"/>
                </a:lnTo>
                <a:lnTo>
                  <a:pt x="48823" y="499009"/>
                </a:lnTo>
                <a:lnTo>
                  <a:pt x="37716" y="450183"/>
                </a:lnTo>
                <a:lnTo>
                  <a:pt x="28022" y="401036"/>
                </a:lnTo>
                <a:lnTo>
                  <a:pt x="19749" y="351599"/>
                </a:lnTo>
                <a:lnTo>
                  <a:pt x="12906" y="301903"/>
                </a:lnTo>
                <a:lnTo>
                  <a:pt x="7501" y="251978"/>
                </a:lnTo>
                <a:lnTo>
                  <a:pt x="3543" y="201855"/>
                </a:lnTo>
                <a:lnTo>
                  <a:pt x="1039" y="151566"/>
                </a:lnTo>
                <a:lnTo>
                  <a:pt x="0" y="101139"/>
                </a:lnTo>
                <a:lnTo>
                  <a:pt x="431" y="50607"/>
                </a:lnTo>
                <a:lnTo>
                  <a:pt x="2343" y="0"/>
                </a:lnTo>
              </a:path>
            </a:pathLst>
          </a:custGeom>
          <a:ln w="9144">
            <a:solidFill>
              <a:schemeClr val="tx1">
                <a:lumMod val="65000"/>
                <a:lumOff val="35000"/>
              </a:schemeClr>
            </a:solidFill>
          </a:ln>
        </p:spPr>
        <p:txBody>
          <a:bodyPr wrap="square" lIns="0" tIns="0" rIns="0" bIns="0" rtlCol="0"/>
          <a:lstStyle/>
          <a:p>
            <a:endParaRPr sz="2175"/>
          </a:p>
        </p:txBody>
      </p:sp>
      <p:sp>
        <p:nvSpPr>
          <p:cNvPr id="19" name="object 19"/>
          <p:cNvSpPr/>
          <p:nvPr/>
        </p:nvSpPr>
        <p:spPr>
          <a:xfrm>
            <a:off x="3077865" y="2524115"/>
            <a:ext cx="1609405" cy="1047878"/>
          </a:xfrm>
          <a:custGeom>
            <a:avLst/>
            <a:gdLst/>
            <a:ahLst/>
            <a:cxnLst/>
            <a:rect l="l" t="t" r="r" b="b"/>
            <a:pathLst>
              <a:path w="1332229" h="867410">
                <a:moveTo>
                  <a:pt x="1187450" y="0"/>
                </a:moveTo>
                <a:lnTo>
                  <a:pt x="144526" y="0"/>
                </a:lnTo>
                <a:lnTo>
                  <a:pt x="98844" y="7368"/>
                </a:lnTo>
                <a:lnTo>
                  <a:pt x="59170" y="27885"/>
                </a:lnTo>
                <a:lnTo>
                  <a:pt x="27885" y="59170"/>
                </a:lnTo>
                <a:lnTo>
                  <a:pt x="7368" y="98844"/>
                </a:lnTo>
                <a:lnTo>
                  <a:pt x="0" y="144525"/>
                </a:lnTo>
                <a:lnTo>
                  <a:pt x="0" y="722630"/>
                </a:lnTo>
                <a:lnTo>
                  <a:pt x="7368" y="768311"/>
                </a:lnTo>
                <a:lnTo>
                  <a:pt x="27885" y="807985"/>
                </a:lnTo>
                <a:lnTo>
                  <a:pt x="59170" y="839270"/>
                </a:lnTo>
                <a:lnTo>
                  <a:pt x="98844" y="859787"/>
                </a:lnTo>
                <a:lnTo>
                  <a:pt x="144526" y="867156"/>
                </a:lnTo>
                <a:lnTo>
                  <a:pt x="1187450" y="867156"/>
                </a:lnTo>
                <a:lnTo>
                  <a:pt x="1233131" y="859787"/>
                </a:lnTo>
                <a:lnTo>
                  <a:pt x="1272805" y="839270"/>
                </a:lnTo>
                <a:lnTo>
                  <a:pt x="1304090" y="807985"/>
                </a:lnTo>
                <a:lnTo>
                  <a:pt x="1324607" y="768311"/>
                </a:lnTo>
                <a:lnTo>
                  <a:pt x="1331976" y="722630"/>
                </a:lnTo>
                <a:lnTo>
                  <a:pt x="1331976" y="144525"/>
                </a:lnTo>
                <a:lnTo>
                  <a:pt x="1324607" y="98844"/>
                </a:lnTo>
                <a:lnTo>
                  <a:pt x="1304090" y="59170"/>
                </a:lnTo>
                <a:lnTo>
                  <a:pt x="1272805" y="27885"/>
                </a:lnTo>
                <a:lnTo>
                  <a:pt x="1233131" y="7368"/>
                </a:lnTo>
                <a:lnTo>
                  <a:pt x="1187450" y="0"/>
                </a:lnTo>
                <a:close/>
              </a:path>
            </a:pathLst>
          </a:custGeom>
          <a:solidFill>
            <a:schemeClr val="accent4">
              <a:lumMod val="20000"/>
              <a:lumOff val="80000"/>
              <a:alpha val="19999"/>
            </a:schemeClr>
          </a:solidFill>
          <a:ln>
            <a:solidFill>
              <a:schemeClr val="accent5">
                <a:lumMod val="75000"/>
              </a:schemeClr>
            </a:solidFill>
          </a:ln>
        </p:spPr>
        <p:txBody>
          <a:bodyPr wrap="square" lIns="0" tIns="0" rIns="0" bIns="0" rtlCol="0"/>
          <a:lstStyle/>
          <a:p>
            <a:endParaRPr sz="2175"/>
          </a:p>
        </p:txBody>
      </p:sp>
      <p:sp>
        <p:nvSpPr>
          <p:cNvPr id="20" name="object 20"/>
          <p:cNvSpPr txBox="1"/>
          <p:nvPr/>
        </p:nvSpPr>
        <p:spPr>
          <a:xfrm>
            <a:off x="3276393" y="2759697"/>
            <a:ext cx="1212040" cy="507367"/>
          </a:xfrm>
          <a:prstGeom prst="rect">
            <a:avLst/>
          </a:prstGeom>
        </p:spPr>
        <p:txBody>
          <a:bodyPr vert="horz" wrap="square" lIns="0" tIns="45260" rIns="0" bIns="0" rtlCol="0">
            <a:spAutoFit/>
          </a:bodyPr>
          <a:lstStyle/>
          <a:p>
            <a:pPr marL="128880" marR="6137" indent="-114304">
              <a:lnSpc>
                <a:spcPts val="1824"/>
              </a:lnSpc>
              <a:spcBef>
                <a:spcPts val="356"/>
              </a:spcBef>
            </a:pPr>
            <a:r>
              <a:rPr sz="1691" spc="-54" dirty="0" err="1">
                <a:latin typeface="Calibri"/>
                <a:cs typeface="Calibri"/>
              </a:rPr>
              <a:t>Bewerten</a:t>
            </a:r>
            <a:r>
              <a:rPr sz="1691" spc="-18" dirty="0">
                <a:latin typeface="Calibri"/>
                <a:cs typeface="Calibri"/>
              </a:rPr>
              <a:t> </a:t>
            </a:r>
            <a:r>
              <a:rPr sz="1691" spc="-30" dirty="0">
                <a:latin typeface="Calibri"/>
                <a:cs typeface="Calibri"/>
              </a:rPr>
              <a:t>und </a:t>
            </a:r>
            <a:r>
              <a:rPr sz="1691" spc="-12" dirty="0" err="1">
                <a:latin typeface="Calibri"/>
                <a:cs typeface="Calibri"/>
              </a:rPr>
              <a:t>Korrigieren</a:t>
            </a:r>
            <a:endParaRPr sz="1691" dirty="0">
              <a:latin typeface="Calibri"/>
              <a:cs typeface="Calibri"/>
            </a:endParaRPr>
          </a:p>
        </p:txBody>
      </p:sp>
      <p:sp>
        <p:nvSpPr>
          <p:cNvPr id="22" name="object 22"/>
          <p:cNvSpPr/>
          <p:nvPr/>
        </p:nvSpPr>
        <p:spPr>
          <a:xfrm>
            <a:off x="4145781" y="1834370"/>
            <a:ext cx="978071" cy="681197"/>
          </a:xfrm>
          <a:custGeom>
            <a:avLst/>
            <a:gdLst/>
            <a:ahLst/>
            <a:cxnLst/>
            <a:rect l="l" t="t" r="r" b="b"/>
            <a:pathLst>
              <a:path w="809625" h="563880">
                <a:moveTo>
                  <a:pt x="0" y="563524"/>
                </a:moveTo>
                <a:lnTo>
                  <a:pt x="31949" y="524669"/>
                </a:lnTo>
                <a:lnTo>
                  <a:pt x="64950" y="486831"/>
                </a:lnTo>
                <a:lnTo>
                  <a:pt x="98976" y="450027"/>
                </a:lnTo>
                <a:lnTo>
                  <a:pt x="134002" y="414276"/>
                </a:lnTo>
                <a:lnTo>
                  <a:pt x="170002" y="379595"/>
                </a:lnTo>
                <a:lnTo>
                  <a:pt x="206951" y="346003"/>
                </a:lnTo>
                <a:lnTo>
                  <a:pt x="244822" y="313516"/>
                </a:lnTo>
                <a:lnTo>
                  <a:pt x="283590" y="282154"/>
                </a:lnTo>
                <a:lnTo>
                  <a:pt x="323230" y="251934"/>
                </a:lnTo>
                <a:lnTo>
                  <a:pt x="363715" y="222873"/>
                </a:lnTo>
                <a:lnTo>
                  <a:pt x="405020" y="194991"/>
                </a:lnTo>
                <a:lnTo>
                  <a:pt x="447119" y="168304"/>
                </a:lnTo>
                <a:lnTo>
                  <a:pt x="489987" y="142830"/>
                </a:lnTo>
                <a:lnTo>
                  <a:pt x="533598" y="118588"/>
                </a:lnTo>
                <a:lnTo>
                  <a:pt x="577925" y="95596"/>
                </a:lnTo>
                <a:lnTo>
                  <a:pt x="622944" y="73870"/>
                </a:lnTo>
                <a:lnTo>
                  <a:pt x="668629" y="53430"/>
                </a:lnTo>
                <a:lnTo>
                  <a:pt x="714954" y="34293"/>
                </a:lnTo>
                <a:lnTo>
                  <a:pt x="761893" y="16477"/>
                </a:lnTo>
                <a:lnTo>
                  <a:pt x="809421" y="0"/>
                </a:lnTo>
              </a:path>
            </a:pathLst>
          </a:custGeom>
          <a:ln w="9144">
            <a:solidFill>
              <a:schemeClr val="tx1">
                <a:lumMod val="65000"/>
                <a:lumOff val="35000"/>
              </a:schemeClr>
            </a:solidFill>
          </a:ln>
        </p:spPr>
        <p:txBody>
          <a:bodyPr wrap="square" lIns="0" tIns="0" rIns="0" bIns="0" rtlCol="0"/>
          <a:lstStyle/>
          <a:p>
            <a:endParaRPr sz="2175"/>
          </a:p>
        </p:txBody>
      </p:sp>
      <p:sp>
        <p:nvSpPr>
          <p:cNvPr id="23" name="object 23"/>
          <p:cNvSpPr/>
          <p:nvPr/>
        </p:nvSpPr>
        <p:spPr>
          <a:xfrm>
            <a:off x="7132830" y="1295194"/>
            <a:ext cx="2529942" cy="749471"/>
          </a:xfrm>
          <a:custGeom>
            <a:avLst/>
            <a:gdLst/>
            <a:ahLst/>
            <a:cxnLst/>
            <a:rect l="l" t="t" r="r" b="b"/>
            <a:pathLst>
              <a:path w="2094229" h="620394">
                <a:moveTo>
                  <a:pt x="1046988" y="0"/>
                </a:moveTo>
                <a:lnTo>
                  <a:pt x="975305" y="715"/>
                </a:lnTo>
                <a:lnTo>
                  <a:pt x="904918" y="2831"/>
                </a:lnTo>
                <a:lnTo>
                  <a:pt x="835984" y="6300"/>
                </a:lnTo>
                <a:lnTo>
                  <a:pt x="768658" y="11078"/>
                </a:lnTo>
                <a:lnTo>
                  <a:pt x="703096" y="17117"/>
                </a:lnTo>
                <a:lnTo>
                  <a:pt x="639454" y="24371"/>
                </a:lnTo>
                <a:lnTo>
                  <a:pt x="577889" y="32795"/>
                </a:lnTo>
                <a:lnTo>
                  <a:pt x="518555" y="42341"/>
                </a:lnTo>
                <a:lnTo>
                  <a:pt x="461609" y="52965"/>
                </a:lnTo>
                <a:lnTo>
                  <a:pt x="407206" y="64619"/>
                </a:lnTo>
                <a:lnTo>
                  <a:pt x="355504" y="77258"/>
                </a:lnTo>
                <a:lnTo>
                  <a:pt x="306657" y="90835"/>
                </a:lnTo>
                <a:lnTo>
                  <a:pt x="260822" y="105304"/>
                </a:lnTo>
                <a:lnTo>
                  <a:pt x="218154" y="120619"/>
                </a:lnTo>
                <a:lnTo>
                  <a:pt x="178810" y="136733"/>
                </a:lnTo>
                <a:lnTo>
                  <a:pt x="142945" y="153602"/>
                </a:lnTo>
                <a:lnTo>
                  <a:pt x="82278" y="189414"/>
                </a:lnTo>
                <a:lnTo>
                  <a:pt x="37399" y="227687"/>
                </a:lnTo>
                <a:lnTo>
                  <a:pt x="9557" y="268050"/>
                </a:lnTo>
                <a:lnTo>
                  <a:pt x="0" y="310134"/>
                </a:lnTo>
                <a:lnTo>
                  <a:pt x="2415" y="331367"/>
                </a:lnTo>
                <a:lnTo>
                  <a:pt x="21271" y="372637"/>
                </a:lnTo>
                <a:lnTo>
                  <a:pt x="57787" y="412001"/>
                </a:lnTo>
                <a:lnTo>
                  <a:pt x="110716" y="449090"/>
                </a:lnTo>
                <a:lnTo>
                  <a:pt x="178810" y="483534"/>
                </a:lnTo>
                <a:lnTo>
                  <a:pt x="218154" y="499648"/>
                </a:lnTo>
                <a:lnTo>
                  <a:pt x="260822" y="514963"/>
                </a:lnTo>
                <a:lnTo>
                  <a:pt x="306657" y="529432"/>
                </a:lnTo>
                <a:lnTo>
                  <a:pt x="355504" y="543009"/>
                </a:lnTo>
                <a:lnTo>
                  <a:pt x="407206" y="555648"/>
                </a:lnTo>
                <a:lnTo>
                  <a:pt x="461609" y="567302"/>
                </a:lnTo>
                <a:lnTo>
                  <a:pt x="518555" y="577926"/>
                </a:lnTo>
                <a:lnTo>
                  <a:pt x="577889" y="587472"/>
                </a:lnTo>
                <a:lnTo>
                  <a:pt x="639454" y="595896"/>
                </a:lnTo>
                <a:lnTo>
                  <a:pt x="703096" y="603150"/>
                </a:lnTo>
                <a:lnTo>
                  <a:pt x="768658" y="609189"/>
                </a:lnTo>
                <a:lnTo>
                  <a:pt x="835984" y="613967"/>
                </a:lnTo>
                <a:lnTo>
                  <a:pt x="904918" y="617436"/>
                </a:lnTo>
                <a:lnTo>
                  <a:pt x="975305" y="619552"/>
                </a:lnTo>
                <a:lnTo>
                  <a:pt x="1046988" y="620268"/>
                </a:lnTo>
                <a:lnTo>
                  <a:pt x="1118670" y="619552"/>
                </a:lnTo>
                <a:lnTo>
                  <a:pt x="1189057" y="617436"/>
                </a:lnTo>
                <a:lnTo>
                  <a:pt x="1257991" y="613967"/>
                </a:lnTo>
                <a:lnTo>
                  <a:pt x="1325317" y="609189"/>
                </a:lnTo>
                <a:lnTo>
                  <a:pt x="1390879" y="603150"/>
                </a:lnTo>
                <a:lnTo>
                  <a:pt x="1454521" y="595896"/>
                </a:lnTo>
                <a:lnTo>
                  <a:pt x="1516086" y="587472"/>
                </a:lnTo>
                <a:lnTo>
                  <a:pt x="1575420" y="577926"/>
                </a:lnTo>
                <a:lnTo>
                  <a:pt x="1632366" y="567302"/>
                </a:lnTo>
                <a:lnTo>
                  <a:pt x="1686769" y="555648"/>
                </a:lnTo>
                <a:lnTo>
                  <a:pt x="1738471" y="543009"/>
                </a:lnTo>
                <a:lnTo>
                  <a:pt x="1787318" y="529432"/>
                </a:lnTo>
                <a:lnTo>
                  <a:pt x="1833153" y="514963"/>
                </a:lnTo>
                <a:lnTo>
                  <a:pt x="1875821" y="499648"/>
                </a:lnTo>
                <a:lnTo>
                  <a:pt x="1915165" y="483534"/>
                </a:lnTo>
                <a:lnTo>
                  <a:pt x="1951030" y="466665"/>
                </a:lnTo>
                <a:lnTo>
                  <a:pt x="2011697" y="430853"/>
                </a:lnTo>
                <a:lnTo>
                  <a:pt x="2056576" y="392580"/>
                </a:lnTo>
                <a:lnTo>
                  <a:pt x="2084418" y="352217"/>
                </a:lnTo>
                <a:lnTo>
                  <a:pt x="2093976" y="310134"/>
                </a:lnTo>
                <a:lnTo>
                  <a:pt x="2091560" y="288900"/>
                </a:lnTo>
                <a:lnTo>
                  <a:pt x="2072704" y="247630"/>
                </a:lnTo>
                <a:lnTo>
                  <a:pt x="2036188" y="208266"/>
                </a:lnTo>
                <a:lnTo>
                  <a:pt x="1983259" y="171177"/>
                </a:lnTo>
                <a:lnTo>
                  <a:pt x="1915165" y="136733"/>
                </a:lnTo>
                <a:lnTo>
                  <a:pt x="1875821" y="120619"/>
                </a:lnTo>
                <a:lnTo>
                  <a:pt x="1833153" y="105304"/>
                </a:lnTo>
                <a:lnTo>
                  <a:pt x="1787318" y="90835"/>
                </a:lnTo>
                <a:lnTo>
                  <a:pt x="1738471" y="77258"/>
                </a:lnTo>
                <a:lnTo>
                  <a:pt x="1686769" y="64619"/>
                </a:lnTo>
                <a:lnTo>
                  <a:pt x="1632366" y="52965"/>
                </a:lnTo>
                <a:lnTo>
                  <a:pt x="1575420" y="42341"/>
                </a:lnTo>
                <a:lnTo>
                  <a:pt x="1516086" y="32795"/>
                </a:lnTo>
                <a:lnTo>
                  <a:pt x="1454521" y="24371"/>
                </a:lnTo>
                <a:lnTo>
                  <a:pt x="1390879" y="17117"/>
                </a:lnTo>
                <a:lnTo>
                  <a:pt x="1325317" y="11078"/>
                </a:lnTo>
                <a:lnTo>
                  <a:pt x="1257991" y="6300"/>
                </a:lnTo>
                <a:lnTo>
                  <a:pt x="1189057" y="2831"/>
                </a:lnTo>
                <a:lnTo>
                  <a:pt x="1118670" y="715"/>
                </a:lnTo>
                <a:lnTo>
                  <a:pt x="1046988" y="0"/>
                </a:lnTo>
                <a:close/>
              </a:path>
            </a:pathLst>
          </a:custGeom>
          <a:solidFill>
            <a:srgbClr val="FFFFFF"/>
          </a:solidFill>
        </p:spPr>
        <p:txBody>
          <a:bodyPr wrap="square" lIns="0" tIns="0" rIns="0" bIns="0" rtlCol="0"/>
          <a:lstStyle/>
          <a:p>
            <a:endParaRPr sz="2175"/>
          </a:p>
        </p:txBody>
      </p:sp>
      <p:sp>
        <p:nvSpPr>
          <p:cNvPr id="24" name="object 24"/>
          <p:cNvSpPr/>
          <p:nvPr/>
        </p:nvSpPr>
        <p:spPr>
          <a:xfrm>
            <a:off x="7132830" y="1295194"/>
            <a:ext cx="2529942" cy="749471"/>
          </a:xfrm>
          <a:custGeom>
            <a:avLst/>
            <a:gdLst/>
            <a:ahLst/>
            <a:cxnLst/>
            <a:rect l="l" t="t" r="r" b="b"/>
            <a:pathLst>
              <a:path w="2094229" h="620394">
                <a:moveTo>
                  <a:pt x="0" y="310134"/>
                </a:moveTo>
                <a:lnTo>
                  <a:pt x="9557" y="268050"/>
                </a:lnTo>
                <a:lnTo>
                  <a:pt x="37399" y="227687"/>
                </a:lnTo>
                <a:lnTo>
                  <a:pt x="82278" y="189414"/>
                </a:lnTo>
                <a:lnTo>
                  <a:pt x="142945" y="153602"/>
                </a:lnTo>
                <a:lnTo>
                  <a:pt x="178810" y="136733"/>
                </a:lnTo>
                <a:lnTo>
                  <a:pt x="218154" y="120619"/>
                </a:lnTo>
                <a:lnTo>
                  <a:pt x="260822" y="105304"/>
                </a:lnTo>
                <a:lnTo>
                  <a:pt x="306657" y="90835"/>
                </a:lnTo>
                <a:lnTo>
                  <a:pt x="355504" y="77258"/>
                </a:lnTo>
                <a:lnTo>
                  <a:pt x="407206" y="64619"/>
                </a:lnTo>
                <a:lnTo>
                  <a:pt x="461609" y="52965"/>
                </a:lnTo>
                <a:lnTo>
                  <a:pt x="518555" y="42341"/>
                </a:lnTo>
                <a:lnTo>
                  <a:pt x="577889" y="32795"/>
                </a:lnTo>
                <a:lnTo>
                  <a:pt x="639454" y="24371"/>
                </a:lnTo>
                <a:lnTo>
                  <a:pt x="703096" y="17117"/>
                </a:lnTo>
                <a:lnTo>
                  <a:pt x="768658" y="11078"/>
                </a:lnTo>
                <a:lnTo>
                  <a:pt x="835984" y="6300"/>
                </a:lnTo>
                <a:lnTo>
                  <a:pt x="904918" y="2831"/>
                </a:lnTo>
                <a:lnTo>
                  <a:pt x="975305" y="715"/>
                </a:lnTo>
                <a:lnTo>
                  <a:pt x="1046988" y="0"/>
                </a:lnTo>
                <a:lnTo>
                  <a:pt x="1118670" y="715"/>
                </a:lnTo>
                <a:lnTo>
                  <a:pt x="1189057" y="2831"/>
                </a:lnTo>
                <a:lnTo>
                  <a:pt x="1257991" y="6300"/>
                </a:lnTo>
                <a:lnTo>
                  <a:pt x="1325317" y="11078"/>
                </a:lnTo>
                <a:lnTo>
                  <a:pt x="1390879" y="17117"/>
                </a:lnTo>
                <a:lnTo>
                  <a:pt x="1454521" y="24371"/>
                </a:lnTo>
                <a:lnTo>
                  <a:pt x="1516086" y="32795"/>
                </a:lnTo>
                <a:lnTo>
                  <a:pt x="1575420" y="42341"/>
                </a:lnTo>
                <a:lnTo>
                  <a:pt x="1632366" y="52965"/>
                </a:lnTo>
                <a:lnTo>
                  <a:pt x="1686769" y="64619"/>
                </a:lnTo>
                <a:lnTo>
                  <a:pt x="1738471" y="77258"/>
                </a:lnTo>
                <a:lnTo>
                  <a:pt x="1787318" y="90835"/>
                </a:lnTo>
                <a:lnTo>
                  <a:pt x="1833153" y="105304"/>
                </a:lnTo>
                <a:lnTo>
                  <a:pt x="1875821" y="120619"/>
                </a:lnTo>
                <a:lnTo>
                  <a:pt x="1915165" y="136733"/>
                </a:lnTo>
                <a:lnTo>
                  <a:pt x="1951030" y="153602"/>
                </a:lnTo>
                <a:lnTo>
                  <a:pt x="2011697" y="189414"/>
                </a:lnTo>
                <a:lnTo>
                  <a:pt x="2056576" y="227687"/>
                </a:lnTo>
                <a:lnTo>
                  <a:pt x="2084418" y="268050"/>
                </a:lnTo>
                <a:lnTo>
                  <a:pt x="2093976" y="310134"/>
                </a:lnTo>
                <a:lnTo>
                  <a:pt x="2091560" y="331367"/>
                </a:lnTo>
                <a:lnTo>
                  <a:pt x="2072704" y="372637"/>
                </a:lnTo>
                <a:lnTo>
                  <a:pt x="2036188" y="412001"/>
                </a:lnTo>
                <a:lnTo>
                  <a:pt x="1983259" y="449090"/>
                </a:lnTo>
                <a:lnTo>
                  <a:pt x="1915165" y="483534"/>
                </a:lnTo>
                <a:lnTo>
                  <a:pt x="1875821" y="499648"/>
                </a:lnTo>
                <a:lnTo>
                  <a:pt x="1833153" y="514963"/>
                </a:lnTo>
                <a:lnTo>
                  <a:pt x="1787318" y="529432"/>
                </a:lnTo>
                <a:lnTo>
                  <a:pt x="1738471" y="543009"/>
                </a:lnTo>
                <a:lnTo>
                  <a:pt x="1686769" y="555648"/>
                </a:lnTo>
                <a:lnTo>
                  <a:pt x="1632366" y="567302"/>
                </a:lnTo>
                <a:lnTo>
                  <a:pt x="1575420" y="577926"/>
                </a:lnTo>
                <a:lnTo>
                  <a:pt x="1516086" y="587472"/>
                </a:lnTo>
                <a:lnTo>
                  <a:pt x="1454521" y="595896"/>
                </a:lnTo>
                <a:lnTo>
                  <a:pt x="1390879" y="603150"/>
                </a:lnTo>
                <a:lnTo>
                  <a:pt x="1325317" y="609189"/>
                </a:lnTo>
                <a:lnTo>
                  <a:pt x="1257991" y="613967"/>
                </a:lnTo>
                <a:lnTo>
                  <a:pt x="1189057" y="617436"/>
                </a:lnTo>
                <a:lnTo>
                  <a:pt x="1118670" y="619552"/>
                </a:lnTo>
                <a:lnTo>
                  <a:pt x="1046988" y="620268"/>
                </a:lnTo>
                <a:lnTo>
                  <a:pt x="975305" y="619552"/>
                </a:lnTo>
                <a:lnTo>
                  <a:pt x="904918" y="617436"/>
                </a:lnTo>
                <a:lnTo>
                  <a:pt x="835984" y="613967"/>
                </a:lnTo>
                <a:lnTo>
                  <a:pt x="768658" y="609189"/>
                </a:lnTo>
                <a:lnTo>
                  <a:pt x="703096" y="603150"/>
                </a:lnTo>
                <a:lnTo>
                  <a:pt x="639454" y="595896"/>
                </a:lnTo>
                <a:lnTo>
                  <a:pt x="577889" y="587472"/>
                </a:lnTo>
                <a:lnTo>
                  <a:pt x="518555" y="577926"/>
                </a:lnTo>
                <a:lnTo>
                  <a:pt x="461609" y="567302"/>
                </a:lnTo>
                <a:lnTo>
                  <a:pt x="407206" y="555648"/>
                </a:lnTo>
                <a:lnTo>
                  <a:pt x="355504" y="543009"/>
                </a:lnTo>
                <a:lnTo>
                  <a:pt x="306657" y="529432"/>
                </a:lnTo>
                <a:lnTo>
                  <a:pt x="260822" y="514963"/>
                </a:lnTo>
                <a:lnTo>
                  <a:pt x="218154" y="499648"/>
                </a:lnTo>
                <a:lnTo>
                  <a:pt x="178810" y="483534"/>
                </a:lnTo>
                <a:lnTo>
                  <a:pt x="142945" y="466665"/>
                </a:lnTo>
                <a:lnTo>
                  <a:pt x="82278" y="430853"/>
                </a:lnTo>
                <a:lnTo>
                  <a:pt x="37399" y="392580"/>
                </a:lnTo>
                <a:lnTo>
                  <a:pt x="9557" y="352217"/>
                </a:lnTo>
                <a:lnTo>
                  <a:pt x="0" y="310134"/>
                </a:lnTo>
                <a:close/>
              </a:path>
            </a:pathLst>
          </a:custGeom>
          <a:ln w="25908">
            <a:solidFill>
              <a:schemeClr val="accent5"/>
            </a:solidFill>
          </a:ln>
        </p:spPr>
        <p:txBody>
          <a:bodyPr wrap="square" lIns="0" tIns="0" rIns="0" bIns="0" rtlCol="0"/>
          <a:lstStyle/>
          <a:p>
            <a:endParaRPr sz="2175"/>
          </a:p>
        </p:txBody>
      </p:sp>
      <p:sp>
        <p:nvSpPr>
          <p:cNvPr id="26" name="object 26"/>
          <p:cNvSpPr txBox="1"/>
          <p:nvPr/>
        </p:nvSpPr>
        <p:spPr>
          <a:xfrm>
            <a:off x="7785415" y="1354406"/>
            <a:ext cx="1563379" cy="631045"/>
          </a:xfrm>
          <a:prstGeom prst="rect">
            <a:avLst/>
          </a:prstGeom>
        </p:spPr>
        <p:txBody>
          <a:bodyPr vert="horz" wrap="square" lIns="0" tIns="15342" rIns="0" bIns="0" rtlCol="0">
            <a:spAutoFit/>
          </a:bodyPr>
          <a:lstStyle/>
          <a:p>
            <a:pPr marL="92057">
              <a:spcBef>
                <a:spcPts val="121"/>
              </a:spcBef>
              <a:tabLst>
                <a:tab pos="506315" algn="l"/>
              </a:tabLst>
            </a:pPr>
            <a:r>
              <a:rPr sz="2000" spc="-30" dirty="0">
                <a:latin typeface="Calibri"/>
                <a:cs typeface="Calibri"/>
              </a:rPr>
              <a:t>1.</a:t>
            </a:r>
            <a:r>
              <a:rPr lang="de-DE" sz="2000" spc="-30" dirty="0">
                <a:latin typeface="Calibri"/>
                <a:cs typeface="Calibri"/>
              </a:rPr>
              <a:t> </a:t>
            </a:r>
            <a:r>
              <a:rPr sz="2000" spc="-12" dirty="0" err="1">
                <a:latin typeface="Calibri"/>
                <a:cs typeface="Calibri"/>
              </a:rPr>
              <a:t>Messung</a:t>
            </a:r>
            <a:endParaRPr sz="2000" dirty="0">
              <a:latin typeface="Calibri"/>
              <a:cs typeface="Calibri"/>
            </a:endParaRPr>
          </a:p>
          <a:p>
            <a:pPr marL="15343"/>
            <a:r>
              <a:rPr lang="de-DE" sz="2000" dirty="0">
                <a:latin typeface="Calibri"/>
                <a:cs typeface="Calibri"/>
              </a:rPr>
              <a:t>Herbst 2023</a:t>
            </a:r>
            <a:endParaRPr sz="2000" dirty="0">
              <a:latin typeface="Calibri"/>
              <a:cs typeface="Calibri"/>
            </a:endParaRPr>
          </a:p>
        </p:txBody>
      </p:sp>
      <p:sp>
        <p:nvSpPr>
          <p:cNvPr id="27" name="object 27"/>
          <p:cNvSpPr/>
          <p:nvPr/>
        </p:nvSpPr>
        <p:spPr>
          <a:xfrm>
            <a:off x="875021" y="5109900"/>
            <a:ext cx="2822980" cy="675828"/>
          </a:xfrm>
          <a:custGeom>
            <a:avLst/>
            <a:gdLst/>
            <a:ahLst/>
            <a:cxnLst/>
            <a:rect l="l" t="t" r="r" b="b"/>
            <a:pathLst>
              <a:path w="2336800" h="559435">
                <a:moveTo>
                  <a:pt x="0" y="279653"/>
                </a:moveTo>
                <a:lnTo>
                  <a:pt x="20273" y="227507"/>
                </a:lnTo>
                <a:lnTo>
                  <a:pt x="55174" y="194477"/>
                </a:lnTo>
                <a:lnTo>
                  <a:pt x="105906" y="163140"/>
                </a:lnTo>
                <a:lnTo>
                  <a:pt x="171374" y="133759"/>
                </a:lnTo>
                <a:lnTo>
                  <a:pt x="209293" y="119883"/>
                </a:lnTo>
                <a:lnTo>
                  <a:pt x="250485" y="106594"/>
                </a:lnTo>
                <a:lnTo>
                  <a:pt x="294814" y="93926"/>
                </a:lnTo>
                <a:lnTo>
                  <a:pt x="342142" y="81910"/>
                </a:lnTo>
                <a:lnTo>
                  <a:pt x="392334" y="70579"/>
                </a:lnTo>
                <a:lnTo>
                  <a:pt x="445252" y="59967"/>
                </a:lnTo>
                <a:lnTo>
                  <a:pt x="500759" y="50105"/>
                </a:lnTo>
                <a:lnTo>
                  <a:pt x="558719" y="41027"/>
                </a:lnTo>
                <a:lnTo>
                  <a:pt x="618995" y="32766"/>
                </a:lnTo>
                <a:lnTo>
                  <a:pt x="681450" y="25354"/>
                </a:lnTo>
                <a:lnTo>
                  <a:pt x="745946" y="18824"/>
                </a:lnTo>
                <a:lnTo>
                  <a:pt x="812348" y="13209"/>
                </a:lnTo>
                <a:lnTo>
                  <a:pt x="880518" y="8541"/>
                </a:lnTo>
                <a:lnTo>
                  <a:pt x="950320" y="4853"/>
                </a:lnTo>
                <a:lnTo>
                  <a:pt x="1021616" y="2178"/>
                </a:lnTo>
                <a:lnTo>
                  <a:pt x="1094270" y="550"/>
                </a:lnTo>
                <a:lnTo>
                  <a:pt x="1168146" y="0"/>
                </a:lnTo>
                <a:lnTo>
                  <a:pt x="1242021" y="550"/>
                </a:lnTo>
                <a:lnTo>
                  <a:pt x="1314675" y="2178"/>
                </a:lnTo>
                <a:lnTo>
                  <a:pt x="1385971" y="4853"/>
                </a:lnTo>
                <a:lnTo>
                  <a:pt x="1455773" y="8541"/>
                </a:lnTo>
                <a:lnTo>
                  <a:pt x="1523943" y="13209"/>
                </a:lnTo>
                <a:lnTo>
                  <a:pt x="1590345" y="18824"/>
                </a:lnTo>
                <a:lnTo>
                  <a:pt x="1654841" y="25354"/>
                </a:lnTo>
                <a:lnTo>
                  <a:pt x="1717296" y="32766"/>
                </a:lnTo>
                <a:lnTo>
                  <a:pt x="1777572" y="41027"/>
                </a:lnTo>
                <a:lnTo>
                  <a:pt x="1835532" y="50105"/>
                </a:lnTo>
                <a:lnTo>
                  <a:pt x="1891039" y="59967"/>
                </a:lnTo>
                <a:lnTo>
                  <a:pt x="1943957" y="70579"/>
                </a:lnTo>
                <a:lnTo>
                  <a:pt x="1994149" y="81910"/>
                </a:lnTo>
                <a:lnTo>
                  <a:pt x="2041477" y="93926"/>
                </a:lnTo>
                <a:lnTo>
                  <a:pt x="2085806" y="106594"/>
                </a:lnTo>
                <a:lnTo>
                  <a:pt x="2126998" y="119883"/>
                </a:lnTo>
                <a:lnTo>
                  <a:pt x="2164917" y="133759"/>
                </a:lnTo>
                <a:lnTo>
                  <a:pt x="2230385" y="163140"/>
                </a:lnTo>
                <a:lnTo>
                  <a:pt x="2281117" y="194477"/>
                </a:lnTo>
                <a:lnTo>
                  <a:pt x="2316018" y="227507"/>
                </a:lnTo>
                <a:lnTo>
                  <a:pt x="2333993" y="261968"/>
                </a:lnTo>
                <a:lnTo>
                  <a:pt x="2336292" y="279653"/>
                </a:lnTo>
                <a:lnTo>
                  <a:pt x="2333993" y="297339"/>
                </a:lnTo>
                <a:lnTo>
                  <a:pt x="2316018" y="331800"/>
                </a:lnTo>
                <a:lnTo>
                  <a:pt x="2281117" y="364830"/>
                </a:lnTo>
                <a:lnTo>
                  <a:pt x="2230385" y="396167"/>
                </a:lnTo>
                <a:lnTo>
                  <a:pt x="2164917" y="425548"/>
                </a:lnTo>
                <a:lnTo>
                  <a:pt x="2126998" y="439424"/>
                </a:lnTo>
                <a:lnTo>
                  <a:pt x="2085806" y="452713"/>
                </a:lnTo>
                <a:lnTo>
                  <a:pt x="2041477" y="465381"/>
                </a:lnTo>
                <a:lnTo>
                  <a:pt x="1994149" y="477397"/>
                </a:lnTo>
                <a:lnTo>
                  <a:pt x="1943957" y="488728"/>
                </a:lnTo>
                <a:lnTo>
                  <a:pt x="1891039" y="499340"/>
                </a:lnTo>
                <a:lnTo>
                  <a:pt x="1835532" y="509202"/>
                </a:lnTo>
                <a:lnTo>
                  <a:pt x="1777572" y="518280"/>
                </a:lnTo>
                <a:lnTo>
                  <a:pt x="1717296" y="526541"/>
                </a:lnTo>
                <a:lnTo>
                  <a:pt x="1654841" y="533953"/>
                </a:lnTo>
                <a:lnTo>
                  <a:pt x="1590345" y="540483"/>
                </a:lnTo>
                <a:lnTo>
                  <a:pt x="1523943" y="546098"/>
                </a:lnTo>
                <a:lnTo>
                  <a:pt x="1455773" y="550766"/>
                </a:lnTo>
                <a:lnTo>
                  <a:pt x="1385971" y="554454"/>
                </a:lnTo>
                <a:lnTo>
                  <a:pt x="1314675" y="557129"/>
                </a:lnTo>
                <a:lnTo>
                  <a:pt x="1242021" y="558757"/>
                </a:lnTo>
                <a:lnTo>
                  <a:pt x="1168146" y="559307"/>
                </a:lnTo>
                <a:lnTo>
                  <a:pt x="1094270" y="558757"/>
                </a:lnTo>
                <a:lnTo>
                  <a:pt x="1021616" y="557129"/>
                </a:lnTo>
                <a:lnTo>
                  <a:pt x="950320" y="554454"/>
                </a:lnTo>
                <a:lnTo>
                  <a:pt x="880518" y="550766"/>
                </a:lnTo>
                <a:lnTo>
                  <a:pt x="812348" y="546098"/>
                </a:lnTo>
                <a:lnTo>
                  <a:pt x="745946" y="540483"/>
                </a:lnTo>
                <a:lnTo>
                  <a:pt x="681450" y="533953"/>
                </a:lnTo>
                <a:lnTo>
                  <a:pt x="618995" y="526541"/>
                </a:lnTo>
                <a:lnTo>
                  <a:pt x="558719" y="518280"/>
                </a:lnTo>
                <a:lnTo>
                  <a:pt x="500759" y="509202"/>
                </a:lnTo>
                <a:lnTo>
                  <a:pt x="445252" y="499340"/>
                </a:lnTo>
                <a:lnTo>
                  <a:pt x="392334" y="488728"/>
                </a:lnTo>
                <a:lnTo>
                  <a:pt x="342142" y="477397"/>
                </a:lnTo>
                <a:lnTo>
                  <a:pt x="294814" y="465381"/>
                </a:lnTo>
                <a:lnTo>
                  <a:pt x="250485" y="452713"/>
                </a:lnTo>
                <a:lnTo>
                  <a:pt x="209293" y="439424"/>
                </a:lnTo>
                <a:lnTo>
                  <a:pt x="171374" y="425548"/>
                </a:lnTo>
                <a:lnTo>
                  <a:pt x="105906" y="396167"/>
                </a:lnTo>
                <a:lnTo>
                  <a:pt x="55174" y="364830"/>
                </a:lnTo>
                <a:lnTo>
                  <a:pt x="20273" y="331800"/>
                </a:lnTo>
                <a:lnTo>
                  <a:pt x="2298" y="297339"/>
                </a:lnTo>
                <a:lnTo>
                  <a:pt x="0" y="279653"/>
                </a:lnTo>
                <a:close/>
              </a:path>
            </a:pathLst>
          </a:custGeom>
          <a:ln w="25908">
            <a:solidFill>
              <a:schemeClr val="accent5"/>
            </a:solidFill>
          </a:ln>
        </p:spPr>
        <p:txBody>
          <a:bodyPr wrap="square" lIns="0" tIns="0" rIns="0" bIns="0" rtlCol="0"/>
          <a:lstStyle/>
          <a:p>
            <a:endParaRPr sz="2175"/>
          </a:p>
        </p:txBody>
      </p:sp>
      <p:sp>
        <p:nvSpPr>
          <p:cNvPr id="28" name="object 28"/>
          <p:cNvSpPr txBox="1"/>
          <p:nvPr/>
        </p:nvSpPr>
        <p:spPr>
          <a:xfrm>
            <a:off x="1146287" y="5069927"/>
            <a:ext cx="2294272" cy="631045"/>
          </a:xfrm>
          <a:prstGeom prst="rect">
            <a:avLst/>
          </a:prstGeom>
        </p:spPr>
        <p:txBody>
          <a:bodyPr vert="horz" wrap="square" lIns="0" tIns="15342" rIns="0" bIns="0" rtlCol="0">
            <a:spAutoFit/>
          </a:bodyPr>
          <a:lstStyle/>
          <a:p>
            <a:pPr marL="186416" algn="ctr">
              <a:spcBef>
                <a:spcPts val="121"/>
              </a:spcBef>
            </a:pPr>
            <a:r>
              <a:rPr sz="2000" dirty="0">
                <a:latin typeface="Calibri"/>
                <a:cs typeface="Calibri"/>
              </a:rPr>
              <a:t>2.</a:t>
            </a:r>
            <a:r>
              <a:rPr sz="2000" spc="-109" dirty="0">
                <a:latin typeface="Calibri"/>
                <a:cs typeface="Calibri"/>
              </a:rPr>
              <a:t> </a:t>
            </a:r>
            <a:r>
              <a:rPr sz="2000" spc="-12" dirty="0" err="1">
                <a:latin typeface="Calibri"/>
                <a:cs typeface="Calibri"/>
              </a:rPr>
              <a:t>Messung</a:t>
            </a:r>
            <a:endParaRPr sz="2000" dirty="0">
              <a:latin typeface="Calibri"/>
              <a:cs typeface="Calibri"/>
            </a:endParaRPr>
          </a:p>
          <a:p>
            <a:pPr marL="15343" algn="ctr"/>
            <a:r>
              <a:rPr lang="de-DE" sz="2000" dirty="0">
                <a:latin typeface="Calibri"/>
                <a:cs typeface="Calibri"/>
              </a:rPr>
              <a:t>Winter/Frühjahr 2024</a:t>
            </a:r>
            <a:endParaRPr sz="2000" dirty="0">
              <a:latin typeface="Calibri"/>
              <a:cs typeface="Calibri"/>
            </a:endParaRPr>
          </a:p>
        </p:txBody>
      </p:sp>
      <p:sp>
        <p:nvSpPr>
          <p:cNvPr id="30" name="Titel 1">
            <a:extLst>
              <a:ext uri="{FF2B5EF4-FFF2-40B4-BE49-F238E27FC236}">
                <a16:creationId xmlns:a16="http://schemas.microsoft.com/office/drawing/2014/main" id="{7633B2ED-9CFC-FED7-7D3B-50B9898F7B55}"/>
              </a:ext>
            </a:extLst>
          </p:cNvPr>
          <p:cNvSpPr txBox="1">
            <a:spLocks/>
          </p:cNvSpPr>
          <p:nvPr/>
        </p:nvSpPr>
        <p:spPr bwMode="auto">
          <a:xfrm>
            <a:off x="523881" y="5270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42"/>
              <a:t>Kontinuierlicher</a:t>
            </a:r>
            <a:r>
              <a:rPr lang="de-DE" spc="-30"/>
              <a:t> </a:t>
            </a:r>
            <a:r>
              <a:rPr lang="de-DE" spc="-24"/>
              <a:t>Verbesserungsprozess</a:t>
            </a:r>
            <a:endParaRPr lang="de-DE" b="1" kern="1200">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3EB76030-468E-40CF-91E1-C182CA261DF1}"/>
              </a:ext>
            </a:extLst>
          </p:cNvPr>
          <p:cNvPicPr>
            <a:picLocks noGrp="1" noChangeAspect="1"/>
          </p:cNvPicPr>
          <p:nvPr>
            <p:ph type="pic" sz="quarter" idx="11"/>
          </p:nvPr>
        </p:nvPicPr>
        <p:blipFill>
          <a:blip r:embed="rId3"/>
          <a:srcRect t="26191" b="26191"/>
          <a:stretch>
            <a:fillRect/>
          </a:stretch>
        </p:blipFill>
        <p:spPr>
          <a:xfrm>
            <a:off x="0" y="1052513"/>
            <a:ext cx="12192000" cy="5805487"/>
          </a:xfrm>
        </p:spPr>
      </p:pic>
      <p:sp>
        <p:nvSpPr>
          <p:cNvPr id="4" name="Titel 3">
            <a:extLst>
              <a:ext uri="{FF2B5EF4-FFF2-40B4-BE49-F238E27FC236}">
                <a16:creationId xmlns:a16="http://schemas.microsoft.com/office/drawing/2014/main" id="{999BCAB2-24B4-C882-E299-1C52AB21D5B4}"/>
              </a:ext>
            </a:extLst>
          </p:cNvPr>
          <p:cNvSpPr>
            <a:spLocks noGrp="1"/>
          </p:cNvSpPr>
          <p:nvPr>
            <p:ph type="ctrTitle"/>
          </p:nvPr>
        </p:nvSpPr>
        <p:spPr/>
        <p:txBody>
          <a:bodyPr/>
          <a:lstStyle/>
          <a:p>
            <a:r>
              <a:rPr lang="de-DE" dirty="0"/>
              <a:t>Zukunftsmusik</a:t>
            </a:r>
            <a:br>
              <a:rPr lang="de-DE" dirty="0"/>
            </a:br>
            <a:r>
              <a:rPr lang="de-DE" sz="2400" dirty="0"/>
              <a:t>Ein Brief an mich selbst.</a:t>
            </a:r>
            <a:endParaRPr lang="de-DE" dirty="0"/>
          </a:p>
        </p:txBody>
      </p:sp>
      <p:sp>
        <p:nvSpPr>
          <p:cNvPr id="7" name="Rechteck 6">
            <a:extLst>
              <a:ext uri="{FF2B5EF4-FFF2-40B4-BE49-F238E27FC236}">
                <a16:creationId xmlns:a16="http://schemas.microsoft.com/office/drawing/2014/main" id="{13F04289-0F6A-4354-BAC1-CAC1FE1EAF1F}"/>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4191869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weiter?</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481140"/>
            <a:ext cx="11409393" cy="4019550"/>
          </a:xfrm>
        </p:spPr>
        <p:txBody>
          <a:bodyPr/>
          <a:lstStyle/>
          <a:p>
            <a:pPr marL="0" indent="0">
              <a:buNone/>
            </a:pPr>
            <a:r>
              <a:rPr lang="de-DE" sz="1800" dirty="0">
                <a:latin typeface="Arial" panose="020B0604020202020204" pitchFamily="34" charset="0"/>
                <a:cs typeface="Arial" panose="020B0604020202020204" pitchFamily="34" charset="0"/>
              </a:rPr>
              <a:t>Der/Die Dozent*in bietet Raum, um gemeinsam über einen Ausblick innerhalb der Lebensmittelabfallvermeidung und Partizipation der Mitarbeitenden in den verschiedenen Küchen nachzudenken. </a:t>
            </a:r>
          </a:p>
          <a:p>
            <a:pPr marL="0" indent="0">
              <a:buNone/>
            </a:pPr>
            <a:r>
              <a:rPr lang="de-DE" sz="1800" dirty="0">
                <a:latin typeface="Arial" panose="020B0604020202020204" pitchFamily="34" charset="0"/>
                <a:cs typeface="Arial" panose="020B0604020202020204" pitchFamily="34" charset="0"/>
              </a:rPr>
              <a:t>Dabei kann gefragt werden welche weiteren Unterstützungsmöglichkeiten die Teilnehmenden sich wünschen. Anschließend kann von weiteren Wegen, Transferaufgaben und Weiterbildungsmöglichkeiten berichtet werden. In diesem Rahmen kann auch auf die Website </a:t>
            </a:r>
            <a:r>
              <a:rPr lang="de-DE" sz="1800" i="1" dirty="0">
                <a:latin typeface="Arial" panose="020B0604020202020204" pitchFamily="34" charset="0"/>
                <a:cs typeface="Arial" panose="020B0604020202020204" pitchFamily="34" charset="0"/>
              </a:rPr>
              <a:t>ernaehrung-nachhaltigkeit.de </a:t>
            </a:r>
            <a:r>
              <a:rPr lang="de-DE" sz="1800" dirty="0">
                <a:latin typeface="Arial" panose="020B0604020202020204" pitchFamily="34" charset="0"/>
                <a:cs typeface="Arial" panose="020B0604020202020204" pitchFamily="34" charset="0"/>
              </a:rPr>
              <a:t>verwiesen werden.</a:t>
            </a:r>
          </a:p>
          <a:p>
            <a:pPr marL="0" indent="0">
              <a:buNone/>
            </a:pPr>
            <a:endParaRPr lang="de-DE" sz="1800" dirty="0">
              <a:latin typeface="Arial" panose="020B0604020202020204" pitchFamily="34" charset="0"/>
              <a:cs typeface="Arial" panose="020B0604020202020204" pitchFamily="34" charset="0"/>
            </a:endParaRPr>
          </a:p>
          <a:p>
            <a:pPr marL="0" indent="0">
              <a:buNone/>
            </a:pPr>
            <a:r>
              <a:rPr lang="de-DE" sz="1800" dirty="0"/>
              <a:t>Außerdem kann Platz geboten werden, um über ein mögliches Netzwerk innerhalb der Gruppe zu beraten.</a:t>
            </a:r>
          </a:p>
          <a:p>
            <a:pPr marL="0" indent="0">
              <a:buNone/>
            </a:pPr>
            <a:endParaRPr lang="de-DE" sz="1800" dirty="0">
              <a:latin typeface="Arial" panose="020B0604020202020204" pitchFamily="34" charset="0"/>
              <a:cs typeface="Arial" panose="020B0604020202020204" pitchFamily="34" charset="0"/>
            </a:endParaRPr>
          </a:p>
          <a:p>
            <a:pPr marL="0" indent="0">
              <a:buNone/>
            </a:pPr>
            <a:r>
              <a:rPr lang="de-DE" sz="1800" dirty="0">
                <a:latin typeface="Arial" panose="020B0604020202020204" pitchFamily="34" charset="0"/>
                <a:cs typeface="Arial" panose="020B0604020202020204" pitchFamily="34" charset="0"/>
              </a:rPr>
              <a:t>Bevor nun die Abschlussrunde kommt, kann noch einmal die Frage nach ungeklärten Aspekten aufgegriffen werden.</a:t>
            </a:r>
          </a:p>
          <a:p>
            <a:pPr marL="0" indent="0">
              <a:buNone/>
            </a:pPr>
            <a:endParaRPr lang="de-DE" sz="1800" b="1" dirty="0"/>
          </a:p>
          <a:p>
            <a:pPr marL="0" indent="0">
              <a:buNone/>
            </a:pPr>
            <a:r>
              <a:rPr lang="de-DE" sz="1800" b="1" dirty="0"/>
              <a:t>Material:</a:t>
            </a:r>
            <a:r>
              <a:rPr lang="de-DE" sz="1800" dirty="0"/>
              <a:t> /</a:t>
            </a:r>
          </a:p>
          <a:p>
            <a:pPr marL="0" indent="0">
              <a:buNone/>
            </a:pPr>
            <a:endParaRPr lang="de-DE" sz="1800" dirty="0"/>
          </a:p>
          <a:p>
            <a:pPr marL="0" indent="0">
              <a:buNone/>
            </a:pPr>
            <a:endParaRPr lang="de-DE" sz="1800" dirty="0"/>
          </a:p>
        </p:txBody>
      </p:sp>
    </p:spTree>
    <p:extLst>
      <p:ext uri="{BB962C8B-B14F-4D97-AF65-F5344CB8AC3E}">
        <p14:creationId xmlns:p14="http://schemas.microsoft.com/office/powerpoint/2010/main" val="303704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pPr marL="354965" indent="-354965"/>
            <a:endParaRPr lang="de-DE" sz="4800" dirty="0">
              <a:cs typeface="Arial"/>
            </a:endParaRPr>
          </a:p>
          <a:p>
            <a:pPr marL="354965" indent="-354965"/>
            <a:r>
              <a:rPr lang="de-DE" sz="4800" dirty="0">
                <a:cs typeface="Arial"/>
              </a:rPr>
              <a:t>Wie geht es weiter?</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p:txBody>
          <a:bodyPr/>
          <a:lstStyle/>
          <a:p>
            <a:r>
              <a:rPr lang="de-DE"/>
              <a:t>Ausblick</a:t>
            </a:r>
          </a:p>
        </p:txBody>
      </p:sp>
      <p:graphicFrame>
        <p:nvGraphicFramePr>
          <p:cNvPr id="7" name="Diagramm 6">
            <a:extLst>
              <a:ext uri="{FF2B5EF4-FFF2-40B4-BE49-F238E27FC236}">
                <a16:creationId xmlns:a16="http://schemas.microsoft.com/office/drawing/2014/main" id="{3B0DFE49-42AB-4A97-99A8-1F34A4FCE1B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Gerade Verbindung mit Pfeil 7">
            <a:extLst>
              <a:ext uri="{FF2B5EF4-FFF2-40B4-BE49-F238E27FC236}">
                <a16:creationId xmlns:a16="http://schemas.microsoft.com/office/drawing/2014/main" id="{EB14799C-A32B-40B0-AB6D-01723DB81719}"/>
              </a:ext>
            </a:extLst>
          </p:cNvPr>
          <p:cNvCxnSpPr>
            <a:cxnSpLocks/>
          </p:cNvCxnSpPr>
          <p:nvPr/>
        </p:nvCxnSpPr>
        <p:spPr>
          <a:xfrm>
            <a:off x="785180" y="1311994"/>
            <a:ext cx="16918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26946"/>
      </p:ext>
    </p:extLst>
  </p:cSld>
  <p:clrMapOvr>
    <a:masterClrMapping/>
  </p:clrMapOvr>
  <p:extLst mod="1">
    <p:ext uri="{6950BFC3-D8DA-4A85-94F7-54DA5524770B}">
      <p188:commentRel xmlns="" xmlns:p188="http://schemas.microsoft.com/office/powerpoint/2018/8/main" r:id="rId8"/>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r>
              <a:rPr lang="de-DE" dirty="0"/>
              <a:t>Wie haben sich Ihre Perspektiven oder Ansichten durch die behandelten Inhalte verändert?</a:t>
            </a:r>
          </a:p>
          <a:p>
            <a:endParaRPr lang="de-DE" dirty="0"/>
          </a:p>
          <a:p>
            <a:r>
              <a:rPr lang="de-DE" dirty="0"/>
              <a:t>Welche weiteren Ressourcen oder Unterstützung benötigen Sie, um die behandelten Inhalte erfolgreich umzusetzen?</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a:xfrm>
            <a:off x="371481" y="374658"/>
            <a:ext cx="8824913" cy="569913"/>
          </a:xfrm>
        </p:spPr>
        <p:txBody>
          <a:bodyPr/>
          <a:lstStyle/>
          <a:p>
            <a:r>
              <a:rPr lang="de-DE"/>
              <a:t>Ausblick</a:t>
            </a:r>
          </a:p>
        </p:txBody>
      </p:sp>
      <p:graphicFrame>
        <p:nvGraphicFramePr>
          <p:cNvPr id="7" name="Diagramm 6">
            <a:extLst>
              <a:ext uri="{FF2B5EF4-FFF2-40B4-BE49-F238E27FC236}">
                <a16:creationId xmlns:a16="http://schemas.microsoft.com/office/drawing/2014/main" id="{A1F3E01D-78ED-4103-B1AC-DCE20A0C9B6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Gerade Verbindung mit Pfeil 7">
            <a:extLst>
              <a:ext uri="{FF2B5EF4-FFF2-40B4-BE49-F238E27FC236}">
                <a16:creationId xmlns:a16="http://schemas.microsoft.com/office/drawing/2014/main" id="{A5D5FC0B-3649-4CBC-8594-8DCD67EA273A}"/>
              </a:ext>
            </a:extLst>
          </p:cNvPr>
          <p:cNvCxnSpPr>
            <a:cxnSpLocks/>
          </p:cNvCxnSpPr>
          <p:nvPr/>
        </p:nvCxnSpPr>
        <p:spPr>
          <a:xfrm>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465134"/>
      </p:ext>
    </p:extLst>
  </p:cSld>
  <p:clrMapOvr>
    <a:masterClrMapping/>
  </p:clrMapOvr>
  <p:extLst mod="1">
    <p:ext uri="{6950BFC3-D8DA-4A85-94F7-54DA5524770B}">
      <p188:commentRel xmlns="" xmlns:p188="http://schemas.microsoft.com/office/powerpoint/2018/8/main" r:id="rId7"/>
    </p:ext>
  </p:extLs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Gesamt-Übersicht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3845221"/>
        </p:xfrm>
        <a:graphic>
          <a:graphicData uri="http://schemas.openxmlformats.org/drawingml/2006/table">
            <a:tbl>
              <a:tblPr firstRow="1" bandRow="1">
                <a:tableStyleId>{00A15C55-8517-42AA-B614-E9B94910E393}</a:tableStyleId>
              </a:tblPr>
              <a:tblGrid>
                <a:gridCol w="1041186">
                  <a:extLst>
                    <a:ext uri="{9D8B030D-6E8A-4147-A177-3AD203B41FA5}">
                      <a16:colId xmlns:a16="http://schemas.microsoft.com/office/drawing/2014/main" val="2202381272"/>
                    </a:ext>
                  </a:extLst>
                </a:gridCol>
                <a:gridCol w="767131">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501">
                <a:tc>
                  <a:txBody>
                    <a:bodyPr/>
                    <a:lstStyle/>
                    <a:p>
                      <a:pPr algn="ctr"/>
                      <a:r>
                        <a:rPr lang="de-DE" sz="1200" dirty="0"/>
                        <a:t>Workshop</a:t>
                      </a:r>
                    </a:p>
                  </a:txBody>
                  <a:tcPr/>
                </a:tc>
                <a:tc>
                  <a:txBody>
                    <a:bodyPr/>
                    <a:lstStyle/>
                    <a:p>
                      <a:pPr algn="ctr"/>
                      <a:r>
                        <a:rPr lang="de-DE" sz="1200" dirty="0"/>
                        <a:t>Zeit</a:t>
                      </a:r>
                    </a:p>
                  </a:txBody>
                  <a:tcPr/>
                </a:tc>
                <a:tc>
                  <a:txBody>
                    <a:bodyPr/>
                    <a:lstStyle/>
                    <a:p>
                      <a:pPr algn="ctr"/>
                      <a:r>
                        <a:rPr lang="de-DE" sz="1200" dirty="0"/>
                        <a:t>Thema</a:t>
                      </a:r>
                    </a:p>
                  </a:txBody>
                  <a:tcPr/>
                </a:tc>
                <a:tc>
                  <a:txBody>
                    <a:bodyPr/>
                    <a:lstStyle/>
                    <a:p>
                      <a:pPr algn="ctr"/>
                      <a:r>
                        <a:rPr lang="de-DE" sz="1200" dirty="0"/>
                        <a:t>Workshopinhalte</a:t>
                      </a:r>
                    </a:p>
                  </a:txBody>
                  <a:tcPr/>
                </a:tc>
                <a:tc>
                  <a:txBody>
                    <a:bodyPr/>
                    <a:lstStyle/>
                    <a:p>
                      <a:pPr algn="ctr"/>
                      <a:r>
                        <a:rPr lang="de-DE" sz="1200" dirty="0"/>
                        <a:t>Material</a:t>
                      </a:r>
                    </a:p>
                  </a:txBody>
                  <a:tcPr/>
                </a:tc>
                <a:extLst>
                  <a:ext uri="{0D108BD9-81ED-4DB2-BD59-A6C34878D82A}">
                    <a16:rowId xmlns:a16="http://schemas.microsoft.com/office/drawing/2014/main" val="356692969"/>
                  </a:ext>
                </a:extLst>
              </a:tr>
              <a:tr h="370501">
                <a:tc>
                  <a:txBody>
                    <a:bodyPr/>
                    <a:lstStyle/>
                    <a:p>
                      <a:pPr algn="ctr"/>
                      <a:r>
                        <a:rPr lang="de-DE" sz="1200" dirty="0">
                          <a:solidFill>
                            <a:schemeClr val="tx2"/>
                          </a:solidFill>
                        </a:rPr>
                        <a:t>1</a:t>
                      </a:r>
                    </a:p>
                  </a:txBody>
                  <a:tcPr anchor="ctr"/>
                </a:tc>
                <a:tc>
                  <a:txBody>
                    <a:bodyPr/>
                    <a:lstStyle/>
                    <a:p>
                      <a:pPr algn="ctr"/>
                      <a:r>
                        <a:rPr lang="de-DE" sz="1200" dirty="0">
                          <a:solidFill>
                            <a:schemeClr val="tx2"/>
                          </a:solidFill>
                        </a:rPr>
                        <a:t>180min + Pause</a:t>
                      </a:r>
                    </a:p>
                  </a:txBody>
                  <a:tcPr anchor="ctr"/>
                </a:tc>
                <a:tc>
                  <a:txBody>
                    <a:bodyPr/>
                    <a:lstStyle/>
                    <a:p>
                      <a:pPr algn="ctr"/>
                      <a:r>
                        <a:rPr lang="de-DE" sz="1200" dirty="0">
                          <a:solidFill>
                            <a:schemeClr val="tx2"/>
                          </a:solidFill>
                        </a:rPr>
                        <a:t>Vermittlung der Grundlagen zur Erhebung des IST-Zustandes</a:t>
                      </a:r>
                    </a:p>
                  </a:txBody>
                  <a:tcPr/>
                </a:tc>
                <a:tc>
                  <a:txBody>
                    <a:bodyPr/>
                    <a:lstStyle/>
                    <a:p>
                      <a:pPr algn="ctr"/>
                      <a:r>
                        <a:rPr lang="de-DE" sz="1200" dirty="0">
                          <a:solidFill>
                            <a:schemeClr val="tx2"/>
                          </a:solidFill>
                        </a:rPr>
                        <a:t>Einordnung in den Verpflegungsablauf</a:t>
                      </a:r>
                    </a:p>
                    <a:p>
                      <a:pPr algn="ctr"/>
                      <a:r>
                        <a:rPr lang="de-DE" sz="1200" dirty="0">
                          <a:solidFill>
                            <a:schemeClr val="tx2"/>
                          </a:solidFill>
                        </a:rPr>
                        <a:t>Nachhaltiges Wirtschaften</a:t>
                      </a:r>
                    </a:p>
                    <a:p>
                      <a:pPr algn="ctr"/>
                      <a:r>
                        <a:rPr lang="de-DE" sz="1200" dirty="0">
                          <a:solidFill>
                            <a:schemeClr val="tx2"/>
                          </a:solidFill>
                        </a:rPr>
                        <a:t>Einbindung der Mitarbeitenden</a:t>
                      </a:r>
                    </a:p>
                    <a:p>
                      <a:pPr algn="ctr"/>
                      <a:r>
                        <a:rPr lang="de-DE" sz="1200" dirty="0">
                          <a:solidFill>
                            <a:schemeClr val="tx2"/>
                          </a:solidFill>
                        </a:rPr>
                        <a:t>Grundlagen zu Lebensmittelabfällen</a:t>
                      </a:r>
                    </a:p>
                    <a:p>
                      <a:pPr algn="ctr"/>
                      <a:r>
                        <a:rPr lang="de-DE" sz="1200" dirty="0">
                          <a:solidFill>
                            <a:schemeClr val="tx2"/>
                          </a:solidFill>
                        </a:rPr>
                        <a:t>Messung von Lebensmittelabfällen</a:t>
                      </a:r>
                    </a:p>
                  </a:txBody>
                  <a:tcPr/>
                </a:tc>
                <a:tc>
                  <a:txBody>
                    <a:bodyPr/>
                    <a:lstStyle/>
                    <a:p>
                      <a:pPr algn="l"/>
                      <a:r>
                        <a:rPr lang="de-DE" sz="1200" dirty="0">
                          <a:solidFill>
                            <a:schemeClr val="tx2"/>
                          </a:solidFill>
                        </a:rPr>
                        <a:t>Präsentation</a:t>
                      </a:r>
                    </a:p>
                    <a:p>
                      <a:pPr algn="l"/>
                      <a:r>
                        <a:rPr lang="de-DE" sz="1200" dirty="0">
                          <a:solidFill>
                            <a:schemeClr val="tx2"/>
                          </a:solidFill>
                        </a:rPr>
                        <a:t>Quiz</a:t>
                      </a:r>
                    </a:p>
                    <a:p>
                      <a:pPr algn="l"/>
                      <a:r>
                        <a:rPr lang="de-DE" sz="1200" dirty="0">
                          <a:solidFill>
                            <a:schemeClr val="tx2"/>
                          </a:solidFill>
                        </a:rPr>
                        <a:t>Flip Chart, Stifte, Stellwand, Stecknadeln</a:t>
                      </a:r>
                    </a:p>
                    <a:p>
                      <a:pPr algn="l"/>
                      <a:r>
                        <a:rPr lang="de-DE" sz="1200" dirty="0">
                          <a:solidFill>
                            <a:schemeClr val="tx2"/>
                          </a:solidFill>
                        </a:rPr>
                        <a:t>TN: mobiles Endgerät</a:t>
                      </a:r>
                    </a:p>
                  </a:txBody>
                  <a:tcPr/>
                </a:tc>
                <a:extLst>
                  <a:ext uri="{0D108BD9-81ED-4DB2-BD59-A6C34878D82A}">
                    <a16:rowId xmlns:a16="http://schemas.microsoft.com/office/drawing/2014/main" val="525869581"/>
                  </a:ext>
                </a:extLst>
              </a:tr>
              <a:tr h="370501">
                <a:tc>
                  <a:txBody>
                    <a:bodyPr/>
                    <a:lstStyle/>
                    <a:p>
                      <a:pPr algn="ctr"/>
                      <a:r>
                        <a:rPr lang="de-DE" sz="1200" dirty="0">
                          <a:solidFill>
                            <a:schemeClr val="tx2"/>
                          </a:solidFill>
                        </a:rPr>
                        <a:t>2</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180min + Pause</a:t>
                      </a:r>
                    </a:p>
                  </a:txBody>
                  <a:tcPr anchor="ctr"/>
                </a:tc>
                <a:tc>
                  <a:txBody>
                    <a:bodyPr/>
                    <a:lstStyle/>
                    <a:p>
                      <a:pPr algn="ctr"/>
                      <a:r>
                        <a:rPr lang="de-DE" sz="1200" dirty="0">
                          <a:solidFill>
                            <a:schemeClr val="tx2"/>
                          </a:solidFill>
                        </a:rPr>
                        <a:t>Maßnahmenplanung</a:t>
                      </a:r>
                    </a:p>
                  </a:txBody>
                  <a:tcPr/>
                </a:tc>
                <a:tc>
                  <a:txBody>
                    <a:bodyPr/>
                    <a:lstStyle/>
                    <a:p>
                      <a:pPr algn="ctr"/>
                      <a:r>
                        <a:rPr lang="de-DE" sz="1200" dirty="0">
                          <a:solidFill>
                            <a:schemeClr val="tx2"/>
                          </a:solidFill>
                        </a:rPr>
                        <a:t>Ergebnisse der IST-Analysen</a:t>
                      </a:r>
                    </a:p>
                    <a:p>
                      <a:pPr algn="ctr"/>
                      <a:r>
                        <a:rPr lang="de-DE" sz="1200" dirty="0">
                          <a:solidFill>
                            <a:schemeClr val="tx2"/>
                          </a:solidFill>
                        </a:rPr>
                        <a:t>Ursachenanalyse</a:t>
                      </a:r>
                    </a:p>
                    <a:p>
                      <a:pPr algn="ctr"/>
                      <a:r>
                        <a:rPr lang="de-DE" sz="1200" dirty="0">
                          <a:solidFill>
                            <a:schemeClr val="tx2"/>
                          </a:solidFill>
                        </a:rPr>
                        <a:t>Einbindung der Mitarbeitenden</a:t>
                      </a:r>
                    </a:p>
                    <a:p>
                      <a:pPr algn="ctr"/>
                      <a:r>
                        <a:rPr lang="de-DE" sz="1200" dirty="0">
                          <a:solidFill>
                            <a:schemeClr val="tx2"/>
                          </a:solidFill>
                        </a:rPr>
                        <a:t>Maßnahmenentwicklung</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txBody>
                  <a:tcPr/>
                </a:tc>
                <a:extLst>
                  <a:ext uri="{0D108BD9-81ED-4DB2-BD59-A6C34878D82A}">
                    <a16:rowId xmlns:a16="http://schemas.microsoft.com/office/drawing/2014/main" val="791101704"/>
                  </a:ext>
                </a:extLst>
              </a:tr>
              <a:tr h="370501">
                <a:tc>
                  <a:txBody>
                    <a:bodyPr/>
                    <a:lstStyle/>
                    <a:p>
                      <a:pPr algn="ctr"/>
                      <a:r>
                        <a:rPr lang="de-DE" sz="1200" dirty="0">
                          <a:solidFill>
                            <a:schemeClr val="tx2"/>
                          </a:solidFill>
                        </a:rPr>
                        <a:t>3</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90min </a:t>
                      </a:r>
                    </a:p>
                  </a:txBody>
                  <a:tcPr anchor="ctr"/>
                </a:tc>
                <a:tc>
                  <a:txBody>
                    <a:bodyPr/>
                    <a:lstStyle/>
                    <a:p>
                      <a:pPr algn="ctr"/>
                      <a:r>
                        <a:rPr lang="de-DE" sz="1200" dirty="0">
                          <a:solidFill>
                            <a:schemeClr val="tx2"/>
                          </a:solidFill>
                        </a:rPr>
                        <a:t>Auswertung des aktuellen Standes</a:t>
                      </a:r>
                    </a:p>
                    <a:p>
                      <a:pPr algn="ctr"/>
                      <a:r>
                        <a:rPr lang="de-DE" sz="1200" dirty="0">
                          <a:solidFill>
                            <a:schemeClr val="tx2"/>
                          </a:solidFill>
                        </a:rPr>
                        <a:t>Unterstützung bei Bedarf</a:t>
                      </a:r>
                    </a:p>
                  </a:txBody>
                  <a:tcPr/>
                </a:tc>
                <a:tc>
                  <a:txBody>
                    <a:bodyPr/>
                    <a:lstStyle/>
                    <a:p>
                      <a:pPr algn="ctr"/>
                      <a:r>
                        <a:rPr lang="de-DE" sz="1200" dirty="0">
                          <a:solidFill>
                            <a:schemeClr val="tx2"/>
                          </a:solidFill>
                        </a:rPr>
                        <a:t>Zwischenstand anhand von Leitfragen: Maßnahmenplanung, Maßnahmenumsetzung</a:t>
                      </a:r>
                      <a:r>
                        <a:rPr lang="de-DE" sz="1200">
                          <a:solidFill>
                            <a:schemeClr val="tx2"/>
                          </a:solidFill>
                        </a:rPr>
                        <a:t>, Schwierigkeiten</a:t>
                      </a:r>
                      <a:endParaRPr lang="de-DE" sz="1200" dirty="0">
                        <a:solidFill>
                          <a:schemeClr val="tx2"/>
                        </a:solidFill>
                      </a:endParaRPr>
                    </a:p>
                  </a:txBody>
                  <a:tcPr/>
                </a:tc>
                <a:tc>
                  <a:txBody>
                    <a:bodyPr/>
                    <a:lstStyle/>
                    <a:p>
                      <a:r>
                        <a:rPr lang="de-DE" sz="1200" dirty="0">
                          <a:solidFill>
                            <a:schemeClr val="tx2"/>
                          </a:solidFill>
                        </a:rPr>
                        <a:t>Präsentation</a:t>
                      </a:r>
                    </a:p>
                    <a:p>
                      <a:r>
                        <a:rPr lang="de-DE" sz="1200" dirty="0">
                          <a:solidFill>
                            <a:schemeClr val="tx2"/>
                          </a:solidFill>
                        </a:rPr>
                        <a:t>Karten/Blätter + Stifte oder Digitale Emojis </a:t>
                      </a:r>
                    </a:p>
                  </a:txBody>
                  <a:tcPr/>
                </a:tc>
                <a:extLst>
                  <a:ext uri="{0D108BD9-81ED-4DB2-BD59-A6C34878D82A}">
                    <a16:rowId xmlns:a16="http://schemas.microsoft.com/office/drawing/2014/main" val="2462647292"/>
                  </a:ext>
                </a:extLst>
              </a:tr>
              <a:tr h="370501">
                <a:tc>
                  <a:txBody>
                    <a:bodyPr/>
                    <a:lstStyle/>
                    <a:p>
                      <a:pPr algn="ctr"/>
                      <a:r>
                        <a:rPr lang="de-DE" sz="1200" b="1" dirty="0"/>
                        <a:t>4</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b="1" dirty="0"/>
                        <a:t>180min + Pause</a:t>
                      </a:r>
                    </a:p>
                  </a:txBody>
                  <a:tcPr anchor="ctr"/>
                </a:tc>
                <a:tc>
                  <a:txBody>
                    <a:bodyPr/>
                    <a:lstStyle/>
                    <a:p>
                      <a:pPr algn="ctr"/>
                      <a:r>
                        <a:rPr lang="de-DE" sz="1200" b="1" dirty="0"/>
                        <a:t>Vorher-/Nachher-Vergleich</a:t>
                      </a:r>
                    </a:p>
                    <a:p>
                      <a:pPr algn="ctr"/>
                      <a:r>
                        <a:rPr lang="de-DE" sz="1200" b="1" dirty="0"/>
                        <a:t>Ausblick</a:t>
                      </a:r>
                    </a:p>
                  </a:txBody>
                  <a:tcPr/>
                </a:tc>
                <a:tc>
                  <a:txBody>
                    <a:bodyPr/>
                    <a:lstStyle/>
                    <a:p>
                      <a:pPr algn="ctr"/>
                      <a:r>
                        <a:rPr lang="de-DE" sz="1200" b="1" dirty="0"/>
                        <a:t>Ergebnisübersicht </a:t>
                      </a:r>
                    </a:p>
                    <a:p>
                      <a:pPr algn="ctr"/>
                      <a:r>
                        <a:rPr lang="de-DE" sz="1200" b="1" dirty="0"/>
                        <a:t>Diskussion Hürden &amp; Schwierigkeiten </a:t>
                      </a:r>
                    </a:p>
                    <a:p>
                      <a:pPr algn="ctr"/>
                      <a:r>
                        <a:rPr lang="de-DE" sz="1200" b="1" dirty="0"/>
                        <a:t>Herausstellung von Maßnahmen mit viel Potenzial und/oder wenig Aufwand</a:t>
                      </a:r>
                    </a:p>
                    <a:p>
                      <a:pPr algn="ctr"/>
                      <a:r>
                        <a:rPr lang="de-DE" sz="1200" b="1" dirty="0"/>
                        <a:t>Ausblick</a:t>
                      </a:r>
                    </a:p>
                  </a:txBody>
                  <a:tcPr/>
                </a:tc>
                <a:tc>
                  <a:txBody>
                    <a:bodyPr/>
                    <a:lstStyle/>
                    <a:p>
                      <a:pPr algn="l"/>
                      <a:r>
                        <a:rPr lang="de-DE" sz="1200" b="1" dirty="0"/>
                        <a:t>Präsentation</a:t>
                      </a:r>
                    </a:p>
                    <a:p>
                      <a:pPr algn="l"/>
                      <a:r>
                        <a:rPr lang="de-DE" sz="1200" b="1" dirty="0"/>
                        <a:t>Moderationskarten, Flip Chart, Stifte, Stellwand, Stecknadeln</a:t>
                      </a:r>
                    </a:p>
                    <a:p>
                      <a:r>
                        <a:rPr lang="de-DE" sz="1200" b="1" dirty="0"/>
                        <a:t>Arbeitsblatt (Speiseplan)</a:t>
                      </a:r>
                    </a:p>
                    <a:p>
                      <a:r>
                        <a:rPr lang="de-DE" sz="1200" b="1" dirty="0"/>
                        <a:t>Postkarte/Briefpapier</a:t>
                      </a:r>
                    </a:p>
                  </a:txBody>
                  <a:tcPr/>
                </a:tc>
                <a:extLst>
                  <a:ext uri="{0D108BD9-81ED-4DB2-BD59-A6C34878D82A}">
                    <a16:rowId xmlns:a16="http://schemas.microsoft.com/office/drawing/2014/main" val="3422921826"/>
                  </a:ext>
                </a:extLst>
              </a:tr>
            </a:tbl>
          </a:graphicData>
        </a:graphic>
      </p:graphicFrame>
    </p:spTree>
    <p:extLst>
      <p:ext uri="{BB962C8B-B14F-4D97-AF65-F5344CB8AC3E}">
        <p14:creationId xmlns:p14="http://schemas.microsoft.com/office/powerpoint/2010/main" val="345585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F957E89-D591-47EF-B7E6-80C9F60E92A0}"/>
              </a:ext>
            </a:extLst>
          </p:cNvPr>
          <p:cNvSpPr/>
          <p:nvPr/>
        </p:nvSpPr>
        <p:spPr>
          <a:xfrm>
            <a:off x="371357" y="1376772"/>
            <a:ext cx="11449286" cy="4936724"/>
          </a:xfrm>
          <a:prstGeom prst="rect">
            <a:avLst/>
          </a:prstGeom>
          <a:solidFill>
            <a:srgbClr val="EBEBE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900" dirty="0">
                <a:solidFill>
                  <a:schemeClr val="tx1"/>
                </a:solidFill>
              </a:rPr>
              <a:t>H</a:t>
            </a:r>
          </a:p>
        </p:txBody>
      </p:sp>
      <p:sp>
        <p:nvSpPr>
          <p:cNvPr id="2" name="Titel 1">
            <a:extLst>
              <a:ext uri="{FF2B5EF4-FFF2-40B4-BE49-F238E27FC236}">
                <a16:creationId xmlns:a16="http://schemas.microsoft.com/office/drawing/2014/main" id="{28A8FF8C-FE1F-45B6-83E8-419E57CD767B}"/>
              </a:ext>
            </a:extLst>
          </p:cNvPr>
          <p:cNvSpPr>
            <a:spLocks noGrp="1"/>
          </p:cNvSpPr>
          <p:nvPr>
            <p:ph type="title"/>
          </p:nvPr>
        </p:nvSpPr>
        <p:spPr/>
        <p:txBody>
          <a:bodyPr/>
          <a:lstStyle/>
          <a:p>
            <a:r>
              <a:rPr lang="de-DE" dirty="0"/>
              <a:t>Projekt-Website</a:t>
            </a:r>
          </a:p>
        </p:txBody>
      </p:sp>
      <p:sp>
        <p:nvSpPr>
          <p:cNvPr id="4" name="Textplatzhalter 3">
            <a:extLst>
              <a:ext uri="{FF2B5EF4-FFF2-40B4-BE49-F238E27FC236}">
                <a16:creationId xmlns:a16="http://schemas.microsoft.com/office/drawing/2014/main" id="{7129BBFE-9654-41AA-9E9A-EC3EFB7964F7}"/>
              </a:ext>
            </a:extLst>
          </p:cNvPr>
          <p:cNvSpPr>
            <a:spLocks noGrp="1"/>
          </p:cNvSpPr>
          <p:nvPr>
            <p:ph type="body" sz="quarter" idx="13"/>
          </p:nvPr>
        </p:nvSpPr>
        <p:spPr/>
        <p:txBody>
          <a:bodyPr/>
          <a:lstStyle/>
          <a:p>
            <a:r>
              <a:rPr lang="de-DE" dirty="0"/>
              <a:t>ernaerung-nachhaltigkeit.de</a:t>
            </a:r>
          </a:p>
        </p:txBody>
      </p:sp>
      <p:pic>
        <p:nvPicPr>
          <p:cNvPr id="6" name="Grafik 5">
            <a:hlinkClick r:id="rId2"/>
            <a:extLst>
              <a:ext uri="{FF2B5EF4-FFF2-40B4-BE49-F238E27FC236}">
                <a16:creationId xmlns:a16="http://schemas.microsoft.com/office/drawing/2014/main" id="{1125A76E-0551-41AF-AC20-75A0956409E8}"/>
              </a:ext>
            </a:extLst>
          </p:cNvPr>
          <p:cNvPicPr>
            <a:picLocks noChangeAspect="1"/>
          </p:cNvPicPr>
          <p:nvPr/>
        </p:nvPicPr>
        <p:blipFill>
          <a:blip r:embed="rId3"/>
          <a:stretch>
            <a:fillRect/>
          </a:stretch>
        </p:blipFill>
        <p:spPr>
          <a:xfrm>
            <a:off x="2118711" y="1442145"/>
            <a:ext cx="7954578" cy="4764257"/>
          </a:xfrm>
          <a:prstGeom prst="rect">
            <a:avLst/>
          </a:prstGeom>
        </p:spPr>
      </p:pic>
      <p:sp>
        <p:nvSpPr>
          <p:cNvPr id="8" name="Textfeld 7">
            <a:extLst>
              <a:ext uri="{FF2B5EF4-FFF2-40B4-BE49-F238E27FC236}">
                <a16:creationId xmlns:a16="http://schemas.microsoft.com/office/drawing/2014/main" id="{9F2AB538-2046-4127-AA47-93D269A2D6D0}"/>
              </a:ext>
            </a:extLst>
          </p:cNvPr>
          <p:cNvSpPr txBox="1"/>
          <p:nvPr/>
        </p:nvSpPr>
        <p:spPr>
          <a:xfrm rot="991980">
            <a:off x="10273937" y="3500846"/>
            <a:ext cx="1447832" cy="389017"/>
          </a:xfrm>
          <a:prstGeom prst="rect">
            <a:avLst/>
          </a:prstGeom>
          <a:noFill/>
        </p:spPr>
        <p:txBody>
          <a:bodyPr wrap="none" rtlCol="0">
            <a:spAutoFit/>
          </a:bodyPr>
          <a:lstStyle/>
          <a:p>
            <a:pPr>
              <a:lnSpc>
                <a:spcPct val="110000"/>
              </a:lnSpc>
            </a:pPr>
            <a:r>
              <a:rPr lang="de-DE" sz="1900" dirty="0">
                <a:solidFill>
                  <a:schemeClr val="bg1">
                    <a:lumMod val="50000"/>
                  </a:schemeClr>
                </a:solidFill>
              </a:rPr>
              <a:t>Hier klicken</a:t>
            </a:r>
          </a:p>
        </p:txBody>
      </p:sp>
      <p:cxnSp>
        <p:nvCxnSpPr>
          <p:cNvPr id="10" name="Gerade Verbindung mit Pfeil 9">
            <a:extLst>
              <a:ext uri="{FF2B5EF4-FFF2-40B4-BE49-F238E27FC236}">
                <a16:creationId xmlns:a16="http://schemas.microsoft.com/office/drawing/2014/main" id="{78129889-90FC-470B-B8FA-15BC6B0B87F8}"/>
              </a:ext>
            </a:extLst>
          </p:cNvPr>
          <p:cNvCxnSpPr/>
          <p:nvPr/>
        </p:nvCxnSpPr>
        <p:spPr>
          <a:xfrm flipH="1" flipV="1">
            <a:off x="10203482" y="3665520"/>
            <a:ext cx="1247503" cy="35922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D2E22348-8A4F-4B9C-A04E-6EADE894CD76}"/>
              </a:ext>
            </a:extLst>
          </p:cNvPr>
          <p:cNvSpPr/>
          <p:nvPr/>
        </p:nvSpPr>
        <p:spPr>
          <a:xfrm>
            <a:off x="8564251" y="1130209"/>
            <a:ext cx="3278462" cy="307777"/>
          </a:xfrm>
          <a:prstGeom prst="rect">
            <a:avLst/>
          </a:prstGeom>
        </p:spPr>
        <p:txBody>
          <a:bodyPr wrap="none">
            <a:spAutoFit/>
          </a:bodyPr>
          <a:lstStyle/>
          <a:p>
            <a:r>
              <a:rPr lang="de-DE" sz="1400" dirty="0">
                <a:solidFill>
                  <a:srgbClr val="FF0000"/>
                </a:solidFill>
                <a:ea typeface="Calibri" panose="020F0502020204030204" pitchFamily="34" charset="0"/>
                <a:cs typeface="Times New Roman" panose="02020603050405020304" pitchFamily="18" charset="0"/>
              </a:rPr>
              <a:t>Screenshot ist nicht unter freier Lizenz.</a:t>
            </a:r>
            <a:endParaRPr lang="de-DE" sz="1400" dirty="0">
              <a:solidFill>
                <a:srgbClr val="FF0000"/>
              </a:solidFill>
            </a:endParaRPr>
          </a:p>
        </p:txBody>
      </p:sp>
    </p:spTree>
    <p:extLst>
      <p:ext uri="{BB962C8B-B14F-4D97-AF65-F5344CB8AC3E}">
        <p14:creationId xmlns:p14="http://schemas.microsoft.com/office/powerpoint/2010/main" val="1688515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pPr marL="354965" indent="-354965"/>
            <a:endParaRPr lang="de-DE" sz="4800" dirty="0">
              <a:cs typeface="Arial"/>
            </a:endParaRPr>
          </a:p>
          <a:p>
            <a:pPr marL="354965" indent="-354965"/>
            <a:r>
              <a:rPr lang="de-DE" sz="4800" dirty="0">
                <a:cs typeface="Arial"/>
              </a:rPr>
              <a:t>Wie geht es weiter?</a:t>
            </a:r>
          </a:p>
          <a:p>
            <a:pPr marL="354965" indent="-354965"/>
            <a:endParaRPr lang="de-DE" sz="4800" dirty="0">
              <a:cs typeface="Arial"/>
            </a:endParaRPr>
          </a:p>
          <a:p>
            <a:pPr marL="354965" indent="-354965"/>
            <a:r>
              <a:rPr lang="de-DE" sz="2000" dirty="0">
                <a:cs typeface="Arial"/>
              </a:rPr>
              <a:t>Gruppe „Lebensmittelabfallvermeidung und Mitarbeiterpartizipation“</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p:txBody>
          <a:bodyPr/>
          <a:lstStyle/>
          <a:p>
            <a:r>
              <a:rPr lang="de-DE"/>
              <a:t>Ausblick</a:t>
            </a:r>
          </a:p>
        </p:txBody>
      </p:sp>
      <p:graphicFrame>
        <p:nvGraphicFramePr>
          <p:cNvPr id="7" name="Diagramm 6">
            <a:extLst>
              <a:ext uri="{FF2B5EF4-FFF2-40B4-BE49-F238E27FC236}">
                <a16:creationId xmlns:a16="http://schemas.microsoft.com/office/drawing/2014/main" id="{3B0DFE49-42AB-4A97-99A8-1F34A4FCE1B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Gerade Verbindung mit Pfeil 7">
            <a:extLst>
              <a:ext uri="{FF2B5EF4-FFF2-40B4-BE49-F238E27FC236}">
                <a16:creationId xmlns:a16="http://schemas.microsoft.com/office/drawing/2014/main" id="{EB14799C-A32B-40B0-AB6D-01723DB81719}"/>
              </a:ext>
            </a:extLst>
          </p:cNvPr>
          <p:cNvCxnSpPr>
            <a:cxnSpLocks/>
          </p:cNvCxnSpPr>
          <p:nvPr/>
        </p:nvCxnSpPr>
        <p:spPr>
          <a:xfrm>
            <a:off x="785180" y="1311994"/>
            <a:ext cx="16918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279386"/>
      </p:ext>
    </p:extLst>
  </p:cSld>
  <p:clrMapOvr>
    <a:masterClrMapping/>
  </p:clrMapOvr>
  <p:extLst mod="1">
    <p:ext uri="{6950BFC3-D8DA-4A85-94F7-54DA5524770B}">
      <p188:commentRel xmlns="" xmlns:p188="http://schemas.microsoft.com/office/powerpoint/2018/8/main" r:id="rId8"/>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pPr>
              <a:lnSpc>
                <a:spcPct val="150000"/>
              </a:lnSpc>
            </a:pPr>
            <a:endParaRPr lang="de-DE"/>
          </a:p>
          <a:p>
            <a:pPr>
              <a:lnSpc>
                <a:spcPct val="150000"/>
              </a:lnSpc>
            </a:pPr>
            <a:r>
              <a:rPr lang="de-DE"/>
              <a:t>Offene Fragen?</a:t>
            </a:r>
          </a:p>
          <a:p>
            <a:pPr>
              <a:lnSpc>
                <a:spcPct val="150000"/>
              </a:lnSpc>
            </a:pPr>
            <a:endParaRPr lang="de-DE"/>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dirty="0"/>
              <a:t>Abschluss</a:t>
            </a:r>
          </a:p>
        </p:txBody>
      </p:sp>
      <p:graphicFrame>
        <p:nvGraphicFramePr>
          <p:cNvPr id="6" name="Diagramm 5">
            <a:extLst>
              <a:ext uri="{FF2B5EF4-FFF2-40B4-BE49-F238E27FC236}">
                <a16:creationId xmlns:a16="http://schemas.microsoft.com/office/drawing/2014/main" id="{80B491ED-B7A4-4C6F-A10D-B81EB2DEFDAF}"/>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00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t>
            </a:r>
            <a:r>
              <a:rPr lang="de-DE" sz="4400" dirty="0"/>
              <a:t>Von Rosen, Stacheln und Knospen</a:t>
            </a:r>
            <a:br>
              <a:rPr lang="de-DE" sz="4400" dirty="0"/>
            </a:b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380946"/>
          </a:xfrm>
        </p:spPr>
        <p:txBody>
          <a:bodyPr/>
          <a:lstStyle/>
          <a:p>
            <a:pPr marL="0" indent="0">
              <a:buNone/>
            </a:pPr>
            <a:r>
              <a:rPr lang="de-DE" dirty="0"/>
              <a:t>Der/Die Dozent*in leitet die Abschluss-/ Feedbackrunde ein. Dafür werden zunächst die</a:t>
            </a:r>
          </a:p>
          <a:p>
            <a:pPr marL="0" indent="0">
              <a:buNone/>
            </a:pPr>
            <a:r>
              <a:rPr lang="de-DE" dirty="0"/>
              <a:t>verschiedenen Begriffe definiert (Rose = Highlight/etwas Positives; Stachel = Herausforderung, die erlebt wurde; Knospe = neue Idee, die aufgeblüht ist, oder worüber die Teilnehmenden mehr erfahren möchten). </a:t>
            </a:r>
          </a:p>
          <a:p>
            <a:pPr marL="0" indent="0">
              <a:buNone/>
            </a:pPr>
            <a:r>
              <a:rPr lang="de-DE" dirty="0"/>
              <a:t>Die Teilnehmenden bekommen je zwei Karten von jeder Kategorie, da sie zum einen das gesamte Modul bewerten sollen und zum anderen ihre persönliche Entwicklung während des Moduls.</a:t>
            </a:r>
          </a:p>
          <a:p>
            <a:pPr marL="0" indent="0">
              <a:buNone/>
            </a:pPr>
            <a:r>
              <a:rPr lang="de-DE" dirty="0"/>
              <a:t>Die Gruppe bekommt Zeit, um über ihre Rosen, Knospen und Stacheln nachzudenken und</a:t>
            </a:r>
          </a:p>
          <a:p>
            <a:pPr marL="0" indent="0">
              <a:buNone/>
            </a:pPr>
            <a:r>
              <a:rPr lang="de-DE" dirty="0"/>
              <a:t>diese aufzuschreiben. Alle Rosen, Stacheln und Knospen werden an der Tafel aufgehängt (rechts: Modul, links: persönliche Entwicklung). Zum Schluss werden die Ergebnisse besprochen.</a:t>
            </a:r>
          </a:p>
          <a:p>
            <a:pPr marL="0" indent="0">
              <a:buNone/>
            </a:pPr>
            <a:endParaRPr lang="de-DE" dirty="0"/>
          </a:p>
          <a:p>
            <a:pPr marL="0" indent="0">
              <a:buNone/>
            </a:pPr>
            <a:r>
              <a:rPr lang="de-DE" dirty="0"/>
              <a:t>Dies kann natürlich auch rein mündlich geschehen.</a:t>
            </a:r>
          </a:p>
          <a:p>
            <a:pPr marL="0" indent="0">
              <a:buNone/>
            </a:pPr>
            <a:endParaRPr lang="de-DE" dirty="0"/>
          </a:p>
          <a:p>
            <a:pPr marL="0" indent="0">
              <a:buNone/>
            </a:pPr>
            <a:r>
              <a:rPr lang="de-DE" b="1" dirty="0"/>
              <a:t>Material:</a:t>
            </a:r>
            <a:r>
              <a:rPr lang="de-DE" dirty="0"/>
              <a:t> ggf. Moderationskarten (Rote – Rosen, Weiße – Stachel, Grüne – Knospe), Stifte, Tafel/Stellwand + Magnete/Stecknadeln</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679280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Abschlussrunde</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dirty="0">
                <a:latin typeface="+mn-lt"/>
                <a:ea typeface="+mn-ea"/>
                <a:cs typeface="+mn-cs"/>
              </a:rPr>
              <a:t>Von Rosen, Stacheln und Knospen</a:t>
            </a:r>
          </a:p>
        </p:txBody>
      </p:sp>
      <p:pic>
        <p:nvPicPr>
          <p:cNvPr id="4" name="Grafik 3" descr="Rosa mit einfarbiger Füllung">
            <a:extLst>
              <a:ext uri="{FF2B5EF4-FFF2-40B4-BE49-F238E27FC236}">
                <a16:creationId xmlns:a16="http://schemas.microsoft.com/office/drawing/2014/main" id="{268574B1-2880-7D33-8A67-057D972157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7174" y="1751005"/>
            <a:ext cx="2521975" cy="2521975"/>
          </a:xfrm>
          <a:prstGeom prst="rect">
            <a:avLst/>
          </a:prstGeom>
        </p:spPr>
      </p:pic>
      <p:grpSp>
        <p:nvGrpSpPr>
          <p:cNvPr id="11" name="Gruppieren 10">
            <a:extLst>
              <a:ext uri="{FF2B5EF4-FFF2-40B4-BE49-F238E27FC236}">
                <a16:creationId xmlns:a16="http://schemas.microsoft.com/office/drawing/2014/main" id="{081C0FE6-85CA-8019-DC5D-D2FD923CDA29}"/>
              </a:ext>
            </a:extLst>
          </p:cNvPr>
          <p:cNvGrpSpPr/>
          <p:nvPr/>
        </p:nvGrpSpPr>
        <p:grpSpPr>
          <a:xfrm>
            <a:off x="1494503" y="2582864"/>
            <a:ext cx="2635046" cy="778034"/>
            <a:chOff x="776748" y="2062026"/>
            <a:chExt cx="2635046" cy="778034"/>
          </a:xfrm>
        </p:grpSpPr>
        <p:sp>
          <p:nvSpPr>
            <p:cNvPr id="5" name="Textfeld 4">
              <a:extLst>
                <a:ext uri="{FF2B5EF4-FFF2-40B4-BE49-F238E27FC236}">
                  <a16:creationId xmlns:a16="http://schemas.microsoft.com/office/drawing/2014/main" id="{62950277-1395-E745-7A82-BF8D5FF40637}"/>
                </a:ext>
              </a:extLst>
            </p:cNvPr>
            <p:cNvSpPr txBox="1"/>
            <p:nvPr/>
          </p:nvSpPr>
          <p:spPr>
            <a:xfrm>
              <a:off x="776748" y="2451043"/>
              <a:ext cx="2635046" cy="389017"/>
            </a:xfrm>
            <a:prstGeom prst="rect">
              <a:avLst/>
            </a:prstGeom>
            <a:noFill/>
            <a:ln>
              <a:solidFill>
                <a:schemeClr val="accent5">
                  <a:lumMod val="75000"/>
                </a:schemeClr>
              </a:solidFill>
            </a:ln>
          </p:spPr>
          <p:txBody>
            <a:bodyPr wrap="square" rtlCol="0">
              <a:spAutoFit/>
            </a:bodyPr>
            <a:lstStyle/>
            <a:p>
              <a:pPr>
                <a:lnSpc>
                  <a:spcPct val="110000"/>
                </a:lnSpc>
              </a:pPr>
              <a:r>
                <a:rPr lang="de-DE" sz="1900">
                  <a:sym typeface="Wingdings" panose="05000000000000000000" pitchFamily="2" charset="2"/>
                </a:rPr>
                <a:t> </a:t>
              </a:r>
              <a:r>
                <a:rPr lang="de-DE" sz="1900"/>
                <a:t>Highlight</a:t>
              </a:r>
            </a:p>
          </p:txBody>
        </p:sp>
        <p:sp>
          <p:nvSpPr>
            <p:cNvPr id="6" name="Textfeld 5">
              <a:extLst>
                <a:ext uri="{FF2B5EF4-FFF2-40B4-BE49-F238E27FC236}">
                  <a16:creationId xmlns:a16="http://schemas.microsoft.com/office/drawing/2014/main" id="{1A48F04E-717C-3CBB-F651-98094237CB30}"/>
                </a:ext>
              </a:extLst>
            </p:cNvPr>
            <p:cNvSpPr txBox="1"/>
            <p:nvPr/>
          </p:nvSpPr>
          <p:spPr>
            <a:xfrm>
              <a:off x="776748" y="2062026"/>
              <a:ext cx="2635046" cy="389017"/>
            </a:xfrm>
            <a:prstGeom prst="rect">
              <a:avLst/>
            </a:prstGeom>
            <a:solidFill>
              <a:schemeClr val="bg1">
                <a:lumMod val="85000"/>
              </a:schemeClr>
            </a:solidFill>
            <a:ln>
              <a:solidFill>
                <a:schemeClr val="accent5">
                  <a:lumMod val="75000"/>
                </a:schemeClr>
              </a:solidFill>
            </a:ln>
          </p:spPr>
          <p:txBody>
            <a:bodyPr wrap="square" rtlCol="0">
              <a:spAutoFit/>
            </a:bodyPr>
            <a:lstStyle/>
            <a:p>
              <a:pPr>
                <a:lnSpc>
                  <a:spcPct val="110000"/>
                </a:lnSpc>
              </a:pPr>
              <a:r>
                <a:rPr lang="de-DE" sz="1900" dirty="0">
                  <a:solidFill>
                    <a:schemeClr val="accent5">
                      <a:lumMod val="75000"/>
                    </a:schemeClr>
                  </a:solidFill>
                </a:rPr>
                <a:t>Rose</a:t>
              </a:r>
            </a:p>
          </p:txBody>
        </p:sp>
      </p:grpSp>
      <p:grpSp>
        <p:nvGrpSpPr>
          <p:cNvPr id="16" name="Gruppieren 15">
            <a:extLst>
              <a:ext uri="{FF2B5EF4-FFF2-40B4-BE49-F238E27FC236}">
                <a16:creationId xmlns:a16="http://schemas.microsoft.com/office/drawing/2014/main" id="{96679DD7-2752-3E53-C76F-881515AA4C11}"/>
              </a:ext>
            </a:extLst>
          </p:cNvPr>
          <p:cNvGrpSpPr/>
          <p:nvPr/>
        </p:nvGrpSpPr>
        <p:grpSpPr>
          <a:xfrm>
            <a:off x="7125908" y="1583387"/>
            <a:ext cx="2635046" cy="778034"/>
            <a:chOff x="776748" y="2062026"/>
            <a:chExt cx="2635046" cy="778034"/>
          </a:xfrm>
        </p:grpSpPr>
        <p:sp>
          <p:nvSpPr>
            <p:cNvPr id="17" name="Textfeld 16">
              <a:extLst>
                <a:ext uri="{FF2B5EF4-FFF2-40B4-BE49-F238E27FC236}">
                  <a16:creationId xmlns:a16="http://schemas.microsoft.com/office/drawing/2014/main" id="{043D744E-BEF5-9E90-4F1E-81263896DCB5}"/>
                </a:ext>
              </a:extLst>
            </p:cNvPr>
            <p:cNvSpPr txBox="1"/>
            <p:nvPr/>
          </p:nvSpPr>
          <p:spPr>
            <a:xfrm>
              <a:off x="776748" y="2451043"/>
              <a:ext cx="2635046" cy="389017"/>
            </a:xfrm>
            <a:prstGeom prst="rect">
              <a:avLst/>
            </a:prstGeom>
            <a:noFill/>
            <a:ln>
              <a:solidFill>
                <a:schemeClr val="accent5">
                  <a:lumMod val="75000"/>
                </a:schemeClr>
              </a:solidFill>
            </a:ln>
          </p:spPr>
          <p:txBody>
            <a:bodyPr wrap="square" rtlCol="0">
              <a:spAutoFit/>
            </a:bodyPr>
            <a:lstStyle/>
            <a:p>
              <a:pPr>
                <a:lnSpc>
                  <a:spcPct val="110000"/>
                </a:lnSpc>
              </a:pPr>
              <a:r>
                <a:rPr lang="de-DE" sz="1900">
                  <a:sym typeface="Wingdings" panose="05000000000000000000" pitchFamily="2" charset="2"/>
                </a:rPr>
                <a:t> </a:t>
              </a:r>
              <a:r>
                <a:rPr lang="de-DE" sz="1900"/>
                <a:t>Herausforderung</a:t>
              </a:r>
            </a:p>
          </p:txBody>
        </p:sp>
        <p:sp>
          <p:nvSpPr>
            <p:cNvPr id="18" name="Textfeld 17">
              <a:extLst>
                <a:ext uri="{FF2B5EF4-FFF2-40B4-BE49-F238E27FC236}">
                  <a16:creationId xmlns:a16="http://schemas.microsoft.com/office/drawing/2014/main" id="{C19C1887-D184-54F9-7090-7DB9C55B2C6C}"/>
                </a:ext>
              </a:extLst>
            </p:cNvPr>
            <p:cNvSpPr txBox="1"/>
            <p:nvPr/>
          </p:nvSpPr>
          <p:spPr>
            <a:xfrm>
              <a:off x="776748" y="2062026"/>
              <a:ext cx="2635046" cy="389017"/>
            </a:xfrm>
            <a:prstGeom prst="rect">
              <a:avLst/>
            </a:prstGeom>
            <a:solidFill>
              <a:schemeClr val="bg1">
                <a:lumMod val="85000"/>
              </a:schemeClr>
            </a:solidFill>
            <a:ln>
              <a:solidFill>
                <a:schemeClr val="accent5">
                  <a:lumMod val="75000"/>
                </a:schemeClr>
              </a:solidFill>
            </a:ln>
          </p:spPr>
          <p:txBody>
            <a:bodyPr wrap="square" rtlCol="0">
              <a:spAutoFit/>
            </a:bodyPr>
            <a:lstStyle/>
            <a:p>
              <a:pPr>
                <a:lnSpc>
                  <a:spcPct val="110000"/>
                </a:lnSpc>
              </a:pPr>
              <a:r>
                <a:rPr lang="de-DE" sz="1900" dirty="0">
                  <a:solidFill>
                    <a:schemeClr val="accent5">
                      <a:lumMod val="75000"/>
                    </a:schemeClr>
                  </a:solidFill>
                </a:rPr>
                <a:t>Stachel</a:t>
              </a:r>
            </a:p>
          </p:txBody>
        </p:sp>
      </p:grpSp>
      <p:grpSp>
        <p:nvGrpSpPr>
          <p:cNvPr id="19" name="Gruppieren 18">
            <a:extLst>
              <a:ext uri="{FF2B5EF4-FFF2-40B4-BE49-F238E27FC236}">
                <a16:creationId xmlns:a16="http://schemas.microsoft.com/office/drawing/2014/main" id="{77A62C4F-87A3-5C2B-9714-24DCC620AC71}"/>
              </a:ext>
            </a:extLst>
          </p:cNvPr>
          <p:cNvGrpSpPr/>
          <p:nvPr/>
        </p:nvGrpSpPr>
        <p:grpSpPr>
          <a:xfrm>
            <a:off x="7339781" y="3417288"/>
            <a:ext cx="2635046" cy="778034"/>
            <a:chOff x="776748" y="2062026"/>
            <a:chExt cx="2635046" cy="778034"/>
          </a:xfrm>
        </p:grpSpPr>
        <p:sp>
          <p:nvSpPr>
            <p:cNvPr id="20" name="Textfeld 19">
              <a:extLst>
                <a:ext uri="{FF2B5EF4-FFF2-40B4-BE49-F238E27FC236}">
                  <a16:creationId xmlns:a16="http://schemas.microsoft.com/office/drawing/2014/main" id="{AB5E0FED-D5FD-7228-127D-2C5E8E2704B1}"/>
                </a:ext>
              </a:extLst>
            </p:cNvPr>
            <p:cNvSpPr txBox="1"/>
            <p:nvPr/>
          </p:nvSpPr>
          <p:spPr>
            <a:xfrm>
              <a:off x="776748" y="2451043"/>
              <a:ext cx="2635046" cy="389017"/>
            </a:xfrm>
            <a:prstGeom prst="rect">
              <a:avLst/>
            </a:prstGeom>
            <a:noFill/>
            <a:ln>
              <a:solidFill>
                <a:schemeClr val="accent5">
                  <a:lumMod val="75000"/>
                </a:schemeClr>
              </a:solidFill>
            </a:ln>
          </p:spPr>
          <p:txBody>
            <a:bodyPr wrap="square" rtlCol="0">
              <a:spAutoFit/>
            </a:bodyPr>
            <a:lstStyle/>
            <a:p>
              <a:pPr>
                <a:lnSpc>
                  <a:spcPct val="110000"/>
                </a:lnSpc>
              </a:pPr>
              <a:r>
                <a:rPr lang="de-DE" sz="1900">
                  <a:sym typeface="Wingdings" panose="05000000000000000000" pitchFamily="2" charset="2"/>
                </a:rPr>
                <a:t> </a:t>
              </a:r>
              <a:r>
                <a:rPr lang="de-DE" sz="1900"/>
                <a:t>aufblühende Idee</a:t>
              </a:r>
            </a:p>
          </p:txBody>
        </p:sp>
        <p:sp>
          <p:nvSpPr>
            <p:cNvPr id="21" name="Textfeld 20">
              <a:extLst>
                <a:ext uri="{FF2B5EF4-FFF2-40B4-BE49-F238E27FC236}">
                  <a16:creationId xmlns:a16="http://schemas.microsoft.com/office/drawing/2014/main" id="{DA367A24-639D-1E67-9B10-F02D6F88D9F8}"/>
                </a:ext>
              </a:extLst>
            </p:cNvPr>
            <p:cNvSpPr txBox="1"/>
            <p:nvPr/>
          </p:nvSpPr>
          <p:spPr>
            <a:xfrm>
              <a:off x="776748" y="2062026"/>
              <a:ext cx="2635046" cy="389017"/>
            </a:xfrm>
            <a:prstGeom prst="rect">
              <a:avLst/>
            </a:prstGeom>
            <a:solidFill>
              <a:schemeClr val="bg1">
                <a:lumMod val="85000"/>
              </a:schemeClr>
            </a:solidFill>
            <a:ln>
              <a:solidFill>
                <a:schemeClr val="accent5">
                  <a:lumMod val="75000"/>
                </a:schemeClr>
              </a:solidFill>
            </a:ln>
          </p:spPr>
          <p:txBody>
            <a:bodyPr wrap="square" rtlCol="0">
              <a:spAutoFit/>
            </a:bodyPr>
            <a:lstStyle/>
            <a:p>
              <a:pPr>
                <a:lnSpc>
                  <a:spcPct val="110000"/>
                </a:lnSpc>
              </a:pPr>
              <a:r>
                <a:rPr lang="de-DE" sz="1900" dirty="0">
                  <a:solidFill>
                    <a:schemeClr val="accent5">
                      <a:lumMod val="75000"/>
                    </a:schemeClr>
                  </a:solidFill>
                </a:rPr>
                <a:t>Knospe</a:t>
              </a:r>
            </a:p>
          </p:txBody>
        </p:sp>
      </p:grpSp>
      <p:sp>
        <p:nvSpPr>
          <p:cNvPr id="22" name="Inhaltsplatzhalter 2">
            <a:extLst>
              <a:ext uri="{FF2B5EF4-FFF2-40B4-BE49-F238E27FC236}">
                <a16:creationId xmlns:a16="http://schemas.microsoft.com/office/drawing/2014/main" id="{3E86D407-98D3-8ECF-01E9-183139942599}"/>
              </a:ext>
            </a:extLst>
          </p:cNvPr>
          <p:cNvSpPr txBox="1">
            <a:spLocks/>
          </p:cNvSpPr>
          <p:nvPr/>
        </p:nvSpPr>
        <p:spPr>
          <a:xfrm>
            <a:off x="371481" y="4896646"/>
            <a:ext cx="11427229" cy="1089122"/>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4"/>
              </a:buClr>
              <a:buNone/>
            </a:pPr>
            <a:r>
              <a:rPr lang="de-DE" sz="2000" b="1"/>
              <a:t>Beschreiben Sie für jede Kategorie, welche persönlichen Erfahrungen Sie gemacht haben und wie Sie die Teilnahme an diesem Modul bewerten!</a:t>
            </a:r>
            <a:endParaRPr lang="de-DE" sz="2000"/>
          </a:p>
        </p:txBody>
      </p:sp>
    </p:spTree>
    <p:extLst>
      <p:ext uri="{BB962C8B-B14F-4D97-AF65-F5344CB8AC3E}">
        <p14:creationId xmlns:p14="http://schemas.microsoft.com/office/powerpoint/2010/main" val="116526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lstStyle/>
          <a:p>
            <a:r>
              <a:rPr lang="de-DE" dirty="0"/>
              <a:t>ENDE 4.</a:t>
            </a:r>
          </a:p>
        </p:txBody>
      </p:sp>
      <p:sp>
        <p:nvSpPr>
          <p:cNvPr id="3" name="Untertitel 2">
            <a:extLst>
              <a:ext uri="{FF2B5EF4-FFF2-40B4-BE49-F238E27FC236}">
                <a16:creationId xmlns:a16="http://schemas.microsoft.com/office/drawing/2014/main" id="{2637D044-458D-1806-1F20-61D235E2D335}"/>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FEDE5F10-0333-C098-DFB3-2ACC3FA1D872}"/>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8518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023360"/>
        </p:xfrm>
        <a:graphic>
          <a:graphicData uri="http://schemas.openxmlformats.org/drawingml/2006/table">
            <a:tbl>
              <a:tblPr firstRow="1" bandRow="1">
                <a:tableStyleId>{00A15C55-8517-42AA-B614-E9B94910E393}</a:tableStyleId>
              </a:tblPr>
              <a:tblGrid>
                <a:gridCol w="800951">
                  <a:extLst>
                    <a:ext uri="{9D8B030D-6E8A-4147-A177-3AD203B41FA5}">
                      <a16:colId xmlns:a16="http://schemas.microsoft.com/office/drawing/2014/main" val="2202381272"/>
                    </a:ext>
                  </a:extLst>
                </a:gridCol>
                <a:gridCol w="1007366">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840">
                <a:tc>
                  <a:txBody>
                    <a:bodyPr/>
                    <a:lstStyle/>
                    <a:p>
                      <a:r>
                        <a:rPr lang="de-DE" sz="1200" dirty="0"/>
                        <a:t>Block</a:t>
                      </a:r>
                    </a:p>
                  </a:txBody>
                  <a:tcPr/>
                </a:tc>
                <a:tc>
                  <a:txBody>
                    <a:bodyPr/>
                    <a:lstStyle/>
                    <a:p>
                      <a:r>
                        <a:rPr lang="de-DE" sz="1200" dirty="0"/>
                        <a:t>Zeit</a:t>
                      </a:r>
                    </a:p>
                  </a:txBody>
                  <a:tcPr/>
                </a:tc>
                <a:tc>
                  <a:txBody>
                    <a:bodyPr/>
                    <a:lstStyle/>
                    <a:p>
                      <a:r>
                        <a:rPr lang="de-DE" sz="1200"/>
                        <a:t>Inhalt</a:t>
                      </a:r>
                      <a:endParaRPr lang="de-DE" sz="1200" dirty="0"/>
                    </a:p>
                  </a:txBody>
                  <a:tcPr/>
                </a:tc>
                <a:tc>
                  <a:txBody>
                    <a:bodyPr/>
                    <a:lstStyle/>
                    <a:p>
                      <a:pPr algn="ctr"/>
                      <a:r>
                        <a:rPr lang="de-DE" sz="1200"/>
                        <a:t>Methode</a:t>
                      </a:r>
                      <a:endParaRPr lang="de-DE" sz="1200" dirty="0"/>
                    </a:p>
                  </a:txBody>
                  <a:tcPr/>
                </a:tc>
                <a:tc>
                  <a:txBody>
                    <a:bodyPr/>
                    <a:lstStyle/>
                    <a:p>
                      <a:pPr algn="ctr"/>
                      <a:r>
                        <a:rPr lang="de-DE" sz="1200"/>
                        <a:t>Material</a:t>
                      </a:r>
                      <a:endParaRPr lang="de-DE" sz="1200" dirty="0"/>
                    </a:p>
                  </a:txBody>
                  <a:tcPr/>
                </a:tc>
                <a:extLst>
                  <a:ext uri="{0D108BD9-81ED-4DB2-BD59-A6C34878D82A}">
                    <a16:rowId xmlns:a16="http://schemas.microsoft.com/office/drawing/2014/main" val="356692969"/>
                  </a:ext>
                </a:extLst>
              </a:tr>
              <a:tr h="370840">
                <a:tc rowSpan="3">
                  <a:txBody>
                    <a:bodyPr/>
                    <a:lstStyle/>
                    <a:p>
                      <a:pPr algn="ctr"/>
                      <a:r>
                        <a:rPr lang="de-DE" sz="1200" dirty="0"/>
                        <a:t>1</a:t>
                      </a:r>
                    </a:p>
                  </a:txBody>
                  <a:tcPr anchor="ctr"/>
                </a:tc>
                <a:tc>
                  <a:txBody>
                    <a:bodyPr/>
                    <a:lstStyle/>
                    <a:p>
                      <a:pPr algn="ctr"/>
                      <a:r>
                        <a:rPr lang="de-DE" sz="1200" dirty="0"/>
                        <a:t>5</a:t>
                      </a:r>
                    </a:p>
                  </a:txBody>
                  <a:tcPr anchor="ctr"/>
                </a:tc>
                <a:tc>
                  <a:txBody>
                    <a:bodyPr/>
                    <a:lstStyle/>
                    <a:p>
                      <a:pPr algn="ctr"/>
                      <a:r>
                        <a:rPr lang="de-DE" sz="1200" dirty="0"/>
                        <a:t>Begrüßung, Agenda und &amp; Ziele</a:t>
                      </a:r>
                    </a:p>
                  </a:txBody>
                  <a:tcPr/>
                </a:tc>
                <a:tc>
                  <a:txBody>
                    <a:bodyPr/>
                    <a:lstStyle/>
                    <a:p>
                      <a:pPr algn="ctr"/>
                      <a:r>
                        <a:rPr lang="de-DE" sz="1200" dirty="0"/>
                        <a:t>Vortrag</a:t>
                      </a:r>
                    </a:p>
                  </a:txBody>
                  <a:tcPr/>
                </a:tc>
                <a:tc>
                  <a:txBody>
                    <a:bodyPr/>
                    <a:lstStyle/>
                    <a:p>
                      <a:pPr algn="l"/>
                      <a:r>
                        <a:rPr lang="de-DE" sz="1200" dirty="0"/>
                        <a:t>Präsentation, Laptop &amp; </a:t>
                      </a:r>
                      <a:r>
                        <a:rPr lang="de-DE" sz="1200" dirty="0" err="1"/>
                        <a:t>Beamer</a:t>
                      </a:r>
                      <a:r>
                        <a:rPr lang="de-DE" sz="1200" dirty="0"/>
                        <a:t> </a:t>
                      </a:r>
                      <a:r>
                        <a:rPr lang="de-DE" sz="1100" dirty="0"/>
                        <a:t>(gesamten Workshop)</a:t>
                      </a:r>
                      <a:endParaRPr lang="de-DE" sz="1200" dirty="0"/>
                    </a:p>
                  </a:txBody>
                  <a:tcPr/>
                </a:tc>
                <a:extLst>
                  <a:ext uri="{0D108BD9-81ED-4DB2-BD59-A6C34878D82A}">
                    <a16:rowId xmlns:a16="http://schemas.microsoft.com/office/drawing/2014/main" val="525869581"/>
                  </a:ext>
                </a:extLst>
              </a:tr>
              <a:tr h="367453">
                <a:tc vMerge="1">
                  <a:txBody>
                    <a:bodyPr/>
                    <a:lstStyle/>
                    <a:p>
                      <a:endParaRPr lang="de-DE" sz="1200" dirty="0"/>
                    </a:p>
                  </a:txBody>
                  <a:tcPr/>
                </a:tc>
                <a:tc>
                  <a:txBody>
                    <a:bodyPr/>
                    <a:lstStyle/>
                    <a:p>
                      <a:pPr algn="ctr"/>
                      <a:r>
                        <a:rPr lang="de-DE" sz="1200" dirty="0"/>
                        <a:t>30</a:t>
                      </a:r>
                    </a:p>
                  </a:txBody>
                  <a:tcPr anchor="ctr"/>
                </a:tc>
                <a:tc>
                  <a:txBody>
                    <a:bodyPr/>
                    <a:lstStyle/>
                    <a:p>
                      <a:pPr algn="ctr"/>
                      <a:r>
                        <a:rPr lang="de-DE" sz="1200" dirty="0"/>
                        <a:t>Rückblick und Überblick über die Ergebnisse</a:t>
                      </a:r>
                    </a:p>
                  </a:txBody>
                  <a:tcPr/>
                </a:tc>
                <a:tc>
                  <a:txBody>
                    <a:bodyPr/>
                    <a:lstStyle/>
                    <a:p>
                      <a:pPr algn="ctr"/>
                      <a:r>
                        <a:rPr lang="de-DE" sz="1200" dirty="0"/>
                        <a:t>Vortrag</a:t>
                      </a:r>
                    </a:p>
                    <a:p>
                      <a:pPr algn="ctr"/>
                      <a:r>
                        <a:rPr lang="de-DE" sz="1200" dirty="0"/>
                        <a:t>Diskussion im Plenum</a:t>
                      </a:r>
                    </a:p>
                  </a:txBody>
                  <a:tcPr/>
                </a:tc>
                <a:tc>
                  <a:txBody>
                    <a:bodyPr/>
                    <a:lstStyle/>
                    <a:p>
                      <a:pPr algn="l"/>
                      <a:r>
                        <a:rPr lang="de-DE" sz="1200" dirty="0"/>
                        <a:t>Präsentation</a:t>
                      </a:r>
                    </a:p>
                  </a:txBody>
                  <a:tcPr/>
                </a:tc>
                <a:extLst>
                  <a:ext uri="{0D108BD9-81ED-4DB2-BD59-A6C34878D82A}">
                    <a16:rowId xmlns:a16="http://schemas.microsoft.com/office/drawing/2014/main" val="791101704"/>
                  </a:ext>
                </a:extLst>
              </a:tr>
              <a:tr h="370840">
                <a:tc vMerge="1">
                  <a:txBody>
                    <a:bodyPr/>
                    <a:lstStyle/>
                    <a:p>
                      <a:endParaRPr lang="de-DE" sz="1200" dirty="0"/>
                    </a:p>
                  </a:txBody>
                  <a:tcPr/>
                </a:tc>
                <a:tc>
                  <a:txBody>
                    <a:bodyPr/>
                    <a:lstStyle/>
                    <a:p>
                      <a:pPr algn="ctr"/>
                      <a:r>
                        <a:rPr lang="de-DE" sz="1200" dirty="0"/>
                        <a:t>45</a:t>
                      </a:r>
                    </a:p>
                  </a:txBody>
                  <a:tcPr anchor="ctr"/>
                </a:tc>
                <a:tc>
                  <a:txBody>
                    <a:bodyPr/>
                    <a:lstStyle/>
                    <a:p>
                      <a:pPr algn="ctr"/>
                      <a:r>
                        <a:rPr lang="de-DE" sz="1200" dirty="0"/>
                        <a:t>Hilfreichste Maßnahmen zur Reduktion von Lebensmittelabfällen</a:t>
                      </a:r>
                    </a:p>
                  </a:txBody>
                  <a:tcPr/>
                </a:tc>
                <a:tc>
                  <a:txBody>
                    <a:bodyPr/>
                    <a:lstStyle/>
                    <a:p>
                      <a:pPr algn="ctr"/>
                      <a:r>
                        <a:rPr lang="de-DE" sz="1200" dirty="0"/>
                        <a:t>Kleingruppenarbeit</a:t>
                      </a:r>
                    </a:p>
                  </a:txBody>
                  <a:tcPr/>
                </a:tc>
                <a:tc>
                  <a:txBody>
                    <a:bodyPr/>
                    <a:lstStyle/>
                    <a:p>
                      <a:r>
                        <a:rPr lang="de-DE" sz="1200" dirty="0"/>
                        <a:t>Flip Chart + Stifte</a:t>
                      </a:r>
                    </a:p>
                    <a:p>
                      <a:endParaRPr lang="de-DE" sz="1200" dirty="0"/>
                    </a:p>
                  </a:txBody>
                  <a:tcPr/>
                </a:tc>
                <a:extLst>
                  <a:ext uri="{0D108BD9-81ED-4DB2-BD59-A6C34878D82A}">
                    <a16:rowId xmlns:a16="http://schemas.microsoft.com/office/drawing/2014/main" val="2462647292"/>
                  </a:ext>
                </a:extLst>
              </a:tr>
              <a:tr h="370840">
                <a:tc gridSpan="5">
                  <a:txBody>
                    <a:bodyPr/>
                    <a:lstStyle/>
                    <a:p>
                      <a:pPr algn="ctr"/>
                      <a:r>
                        <a:rPr lang="de-DE" sz="1200" dirty="0"/>
                        <a:t>PAUSE (30min)</a:t>
                      </a:r>
                    </a:p>
                  </a:txBody>
                  <a:tcPr anchor="ctr"/>
                </a:tc>
                <a:tc hMerge="1">
                  <a:txBody>
                    <a:bodyPr/>
                    <a:lstStyle/>
                    <a:p>
                      <a:pPr algn="ctr"/>
                      <a:endParaRPr lang="de-DE" sz="12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6097315"/>
                  </a:ext>
                </a:extLst>
              </a:tr>
              <a:tr h="370840">
                <a:tc rowSpan="4">
                  <a:txBody>
                    <a:bodyPr/>
                    <a:lstStyle/>
                    <a:p>
                      <a:pPr algn="ctr"/>
                      <a:r>
                        <a:rPr lang="de-DE" sz="1200" dirty="0"/>
                        <a:t>2</a:t>
                      </a:r>
                    </a:p>
                  </a:txBody>
                  <a:tcPr anchor="ctr"/>
                </a:tc>
                <a:tc>
                  <a:txBody>
                    <a:bodyPr/>
                    <a:lstStyle/>
                    <a:p>
                      <a:pPr algn="ctr"/>
                      <a:r>
                        <a:rPr lang="de-DE" sz="1200" dirty="0"/>
                        <a:t>20</a:t>
                      </a:r>
                    </a:p>
                  </a:txBody>
                  <a:tcPr anchor="ctr"/>
                </a:tc>
                <a:tc>
                  <a:txBody>
                    <a:bodyPr/>
                    <a:lstStyle/>
                    <a:p>
                      <a:r>
                        <a:rPr lang="de-DE" sz="1200" dirty="0"/>
                        <a:t>Rückblick Mitarbeitenden-Partizipation</a:t>
                      </a:r>
                    </a:p>
                  </a:txBody>
                  <a:tcPr anchor="ctr"/>
                </a:tc>
                <a:tc>
                  <a:txBody>
                    <a:bodyPr/>
                    <a:lstStyle/>
                    <a:p>
                      <a:pPr algn="ctr"/>
                      <a:r>
                        <a:rPr lang="de-DE" sz="1200" dirty="0"/>
                        <a:t>Austausch im Plenum</a:t>
                      </a:r>
                    </a:p>
                  </a:txBody>
                  <a:tcPr/>
                </a:tc>
                <a:tc>
                  <a:txBody>
                    <a:bodyPr/>
                    <a:lstStyle/>
                    <a:p>
                      <a:r>
                        <a:rPr lang="de-DE" sz="1200" dirty="0"/>
                        <a:t>Präsentation</a:t>
                      </a:r>
                    </a:p>
                  </a:txBody>
                  <a:tcPr/>
                </a:tc>
                <a:extLst>
                  <a:ext uri="{0D108BD9-81ED-4DB2-BD59-A6C34878D82A}">
                    <a16:rowId xmlns:a16="http://schemas.microsoft.com/office/drawing/2014/main" val="3422921826"/>
                  </a:ext>
                </a:extLst>
              </a:tr>
              <a:tr h="370840">
                <a:tc vMerge="1">
                  <a:txBody>
                    <a:bodyPr/>
                    <a:lstStyle/>
                    <a:p>
                      <a:endParaRPr lang="de-DE"/>
                    </a:p>
                  </a:txBody>
                  <a:tcPr/>
                </a:tc>
                <a:tc>
                  <a:txBody>
                    <a:bodyPr/>
                    <a:lstStyle/>
                    <a:p>
                      <a:pPr algn="ctr"/>
                      <a:r>
                        <a:rPr lang="de-DE" sz="1200" dirty="0"/>
                        <a:t>25</a:t>
                      </a:r>
                    </a:p>
                  </a:txBody>
                  <a:tcPr anchor="ctr"/>
                </a:tc>
                <a:tc>
                  <a:txBody>
                    <a:bodyPr/>
                    <a:lstStyle/>
                    <a:p>
                      <a:pPr algn="ctr"/>
                      <a:r>
                        <a:rPr lang="de-DE" sz="1200" dirty="0"/>
                        <a:t>Ausblick: Wie geht es in meiner Einrichtung weiter?</a:t>
                      </a:r>
                    </a:p>
                  </a:txBody>
                  <a:tcPr anchor="ctr"/>
                </a:tc>
                <a:tc>
                  <a:txBody>
                    <a:bodyPr/>
                    <a:lstStyle/>
                    <a:p>
                      <a:pPr algn="ctr"/>
                      <a:r>
                        <a:rPr lang="de-DE" sz="1200" dirty="0"/>
                        <a:t>Postkarte/Brief schreiben</a:t>
                      </a:r>
                    </a:p>
                    <a:p>
                      <a:pPr algn="ctr"/>
                      <a:r>
                        <a:rPr lang="de-DE" sz="1200" dirty="0"/>
                        <a:t>Austausch im Plenum</a:t>
                      </a:r>
                    </a:p>
                  </a:txBody>
                  <a:tcPr/>
                </a:tc>
                <a:tc>
                  <a:txBody>
                    <a:bodyPr/>
                    <a:lstStyle/>
                    <a:p>
                      <a:r>
                        <a:rPr lang="de-DE" sz="1200" dirty="0"/>
                        <a:t>Postkarte/Briefe</a:t>
                      </a:r>
                    </a:p>
                    <a:p>
                      <a:r>
                        <a:rPr lang="de-DE" sz="1200" dirty="0"/>
                        <a:t>Stifte</a:t>
                      </a:r>
                    </a:p>
                  </a:txBody>
                  <a:tcPr/>
                </a:tc>
                <a:extLst>
                  <a:ext uri="{0D108BD9-81ED-4DB2-BD59-A6C34878D82A}">
                    <a16:rowId xmlns:a16="http://schemas.microsoft.com/office/drawing/2014/main" val="2700755259"/>
                  </a:ext>
                </a:extLst>
              </a:tr>
              <a:tr h="370840">
                <a:tc vMerge="1">
                  <a:txBody>
                    <a:bodyPr/>
                    <a:lstStyle/>
                    <a:p>
                      <a:endParaRPr lang="de-DE" sz="1200" dirty="0"/>
                    </a:p>
                  </a:txBody>
                  <a:tcPr/>
                </a:tc>
                <a:tc>
                  <a:txBody>
                    <a:bodyPr/>
                    <a:lstStyle/>
                    <a:p>
                      <a:pPr algn="ctr"/>
                      <a:r>
                        <a:rPr lang="de-DE" sz="1200" dirty="0"/>
                        <a:t>30</a:t>
                      </a:r>
                    </a:p>
                  </a:txBody>
                  <a:tcPr anchor="ctr"/>
                </a:tc>
                <a:tc>
                  <a:txBody>
                    <a:bodyPr/>
                    <a:lstStyle/>
                    <a:p>
                      <a:pPr algn="ctr"/>
                      <a:r>
                        <a:rPr lang="de-DE" sz="1200" dirty="0"/>
                        <a:t>Ausblick: Wie geht es weiter?</a:t>
                      </a:r>
                    </a:p>
                  </a:txBody>
                  <a:tcPr anchor="ctr"/>
                </a:tc>
                <a:tc>
                  <a:txBody>
                    <a:bodyPr/>
                    <a:lstStyle/>
                    <a:p>
                      <a:pPr algn="ctr"/>
                      <a:r>
                        <a:rPr lang="de-DE" sz="1200"/>
                        <a:t>Vortrag</a:t>
                      </a:r>
                    </a:p>
                    <a:p>
                      <a:pPr algn="ctr"/>
                      <a:r>
                        <a:rPr lang="de-DE" sz="1200"/>
                        <a:t>Murmelgruppen</a:t>
                      </a:r>
                    </a:p>
                    <a:p>
                      <a:pPr algn="ctr"/>
                      <a:r>
                        <a:rPr lang="de-DE" sz="1200"/>
                        <a:t>Austausch im Plenum</a:t>
                      </a:r>
                      <a:endParaRPr lang="de-DE" sz="1200" dirty="0"/>
                    </a:p>
                  </a:txBody>
                  <a:tcPr/>
                </a:tc>
                <a:tc>
                  <a:txBody>
                    <a:bodyPr/>
                    <a:lstStyle/>
                    <a:p>
                      <a:pPr algn="ctr"/>
                      <a:endParaRPr lang="de-DE" sz="1200" dirty="0"/>
                    </a:p>
                  </a:txBody>
                  <a:tcPr/>
                </a:tc>
                <a:extLst>
                  <a:ext uri="{0D108BD9-81ED-4DB2-BD59-A6C34878D82A}">
                    <a16:rowId xmlns:a16="http://schemas.microsoft.com/office/drawing/2014/main" val="1966661705"/>
                  </a:ext>
                </a:extLst>
              </a:tr>
              <a:tr h="370840">
                <a:tc vMerge="1">
                  <a:txBody>
                    <a:bodyPr/>
                    <a:lstStyle/>
                    <a:p>
                      <a:endParaRPr lang="de-DE" sz="1200" dirty="0"/>
                    </a:p>
                  </a:txBody>
                  <a:tcPr/>
                </a:tc>
                <a:tc>
                  <a:txBody>
                    <a:bodyPr/>
                    <a:lstStyle/>
                    <a:p>
                      <a:pPr algn="ctr"/>
                      <a:r>
                        <a:rPr lang="de-DE" sz="1200" dirty="0"/>
                        <a:t>20</a:t>
                      </a:r>
                    </a:p>
                  </a:txBody>
                  <a:tcPr anchor="ctr"/>
                </a:tc>
                <a:tc>
                  <a:txBody>
                    <a:bodyPr/>
                    <a:lstStyle/>
                    <a:p>
                      <a:pPr algn="ctr"/>
                      <a:r>
                        <a:rPr lang="de-DE" sz="1200" dirty="0"/>
                        <a:t>Abschluss</a:t>
                      </a:r>
                    </a:p>
                  </a:txBody>
                  <a:tcPr/>
                </a:tc>
                <a:tc>
                  <a:txBody>
                    <a:bodyPr/>
                    <a:lstStyle/>
                    <a:p>
                      <a:pPr algn="ctr"/>
                      <a:r>
                        <a:rPr lang="de-DE" sz="1200" dirty="0"/>
                        <a:t>Von Rosen, Stacheln und Knospen</a:t>
                      </a:r>
                    </a:p>
                  </a:txBody>
                  <a:tcPr/>
                </a:tc>
                <a:tc>
                  <a:txBody>
                    <a:bodyPr/>
                    <a:lstStyle/>
                    <a:p>
                      <a:r>
                        <a:rPr lang="de-DE" sz="1200" dirty="0"/>
                        <a:t>Moderationskarten + Stifte</a:t>
                      </a:r>
                    </a:p>
                    <a:p>
                      <a:pPr marL="0" indent="0">
                        <a:buNone/>
                      </a:pPr>
                      <a:r>
                        <a:rPr lang="de-DE" sz="1200" dirty="0"/>
                        <a:t>Tafel/Stellwand + Magnete/Stecknadeln</a:t>
                      </a:r>
                    </a:p>
                  </a:txBody>
                  <a:tcPr/>
                </a:tc>
                <a:extLst>
                  <a:ext uri="{0D108BD9-81ED-4DB2-BD59-A6C34878D82A}">
                    <a16:rowId xmlns:a16="http://schemas.microsoft.com/office/drawing/2014/main" val="1677809749"/>
                  </a:ext>
                </a:extLst>
              </a:tr>
            </a:tbl>
          </a:graphicData>
        </a:graphic>
      </p:graphicFrame>
    </p:spTree>
    <p:extLst>
      <p:ext uri="{BB962C8B-B14F-4D97-AF65-F5344CB8AC3E}">
        <p14:creationId xmlns:p14="http://schemas.microsoft.com/office/powerpoint/2010/main" val="313728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473" y="1039449"/>
            <a:ext cx="10713053" cy="2027560"/>
          </a:xfrm>
        </p:spPr>
        <p:txBody>
          <a:bodyPr wrap="square" anchor="t">
            <a:noAutofit/>
          </a:bodyPr>
          <a:lstStyle/>
          <a:p>
            <a:r>
              <a:rPr lang="de-DE" sz="3200" dirty="0"/>
              <a:t>Gerechte und nachhaltige 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2" name="Text Placeholder 3">
            <a:extLst>
              <a:ext uri="{FF2B5EF4-FFF2-40B4-BE49-F238E27FC236}">
                <a16:creationId xmlns:a16="http://schemas.microsoft.com/office/drawing/2014/main" id="{17F1BAA3-4691-27F9-E70C-C100408BB4AB}"/>
              </a:ext>
            </a:extLst>
          </p:cNvPr>
          <p:cNvSpPr>
            <a:spLocks noGrp="1"/>
          </p:cNvSpPr>
          <p:nvPr>
            <p:ph type="body" sz="quarter" idx="10"/>
          </p:nvPr>
        </p:nvSpPr>
        <p:spPr>
          <a:xfrm>
            <a:off x="2747681" y="4076703"/>
            <a:ext cx="6696633" cy="314510"/>
          </a:xfrm>
        </p:spPr>
        <p:txBody>
          <a:bodyPr/>
          <a:lstStyle/>
          <a:p>
            <a:r>
              <a:rPr lang="de-DE" sz="1000" dirty="0"/>
              <a:t>Vorname Nachname</a:t>
            </a:r>
          </a:p>
          <a:p>
            <a:endParaRPr lang="en-US"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2"/>
          </p:nvPr>
        </p:nvSpPr>
        <p:spPr>
          <a:xfrm>
            <a:off x="2508938" y="2257572"/>
            <a:ext cx="7174121" cy="1296144"/>
          </a:xfrm>
        </p:spPr>
        <p:txBody>
          <a:bodyPr/>
          <a:lstStyle/>
          <a:p>
            <a:pPr algn="ctr"/>
            <a:r>
              <a:rPr lang="de-DE" b="1" dirty="0">
                <a:latin typeface="Arial" panose="020B0604020202020204" pitchFamily="34" charset="0"/>
                <a:cs typeface="Arial" panose="020B0604020202020204" pitchFamily="34" charset="0"/>
              </a:rPr>
              <a:t>4. Verringerung von </a:t>
            </a:r>
          </a:p>
          <a:p>
            <a:pPr algn="ctr"/>
            <a:r>
              <a:rPr lang="de-DE" b="1" dirty="0">
                <a:latin typeface="Arial" panose="020B0604020202020204" pitchFamily="34" charset="0"/>
                <a:cs typeface="Arial" panose="020B0604020202020204" pitchFamily="34" charset="0"/>
              </a:rPr>
              <a:t>Lebensmittelabfällen &amp; </a:t>
            </a:r>
          </a:p>
          <a:p>
            <a:pPr algn="ctr"/>
            <a:r>
              <a:rPr lang="de-DE" b="1" dirty="0">
                <a:latin typeface="Arial" panose="020B0604020202020204" pitchFamily="34" charset="0"/>
                <a:cs typeface="Arial" panose="020B0604020202020204" pitchFamily="34" charset="0"/>
              </a:rPr>
              <a:t>Partizipation der Mitarbeitenden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F06D4E-B9F5-4FAB-BF2A-B5A8F890D229}"/>
              </a:ext>
            </a:extLst>
          </p:cNvPr>
          <p:cNvPicPr>
            <a:picLocks noChangeAspect="1"/>
          </p:cNvPicPr>
          <p:nvPr/>
        </p:nvPicPr>
        <p:blipFill>
          <a:blip r:embed="rId2"/>
          <a:stretch>
            <a:fillRect/>
          </a:stretch>
        </p:blipFill>
        <p:spPr>
          <a:xfrm>
            <a:off x="0" y="0"/>
            <a:ext cx="11682549" cy="6562254"/>
          </a:xfrm>
          <a:prstGeom prst="rect">
            <a:avLst/>
          </a:prstGeom>
          <a:ln w="12700">
            <a:solidFill>
              <a:schemeClr val="accent4"/>
            </a:solidFill>
          </a:ln>
        </p:spPr>
      </p:pic>
      <p:sp>
        <p:nvSpPr>
          <p:cNvPr id="5" name="Rechteck 4">
            <a:hlinkClick r:id="rId3"/>
            <a:extLst>
              <a:ext uri="{FF2B5EF4-FFF2-40B4-BE49-F238E27FC236}">
                <a16:creationId xmlns:a16="http://schemas.microsoft.com/office/drawing/2014/main" id="{83CBF01E-1AB4-4739-A629-AACDA18841FA}"/>
              </a:ext>
            </a:extLst>
          </p:cNvPr>
          <p:cNvSpPr/>
          <p:nvPr/>
        </p:nvSpPr>
        <p:spPr>
          <a:xfrm>
            <a:off x="3233057" y="6028509"/>
            <a:ext cx="457200" cy="23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Rechteck 5">
            <a:extLst>
              <a:ext uri="{FF2B5EF4-FFF2-40B4-BE49-F238E27FC236}">
                <a16:creationId xmlns:a16="http://schemas.microsoft.com/office/drawing/2014/main" id="{C9A32E9A-A1AA-4F7A-842C-7F9309B80AD6}"/>
              </a:ext>
            </a:extLst>
          </p:cNvPr>
          <p:cNvSpPr/>
          <p:nvPr/>
        </p:nvSpPr>
        <p:spPr>
          <a:xfrm>
            <a:off x="-50140" y="6596390"/>
            <a:ext cx="2618024" cy="261610"/>
          </a:xfrm>
          <a:prstGeom prst="rect">
            <a:avLst/>
          </a:prstGeom>
        </p:spPr>
        <p:txBody>
          <a:bodyPr wrap="none">
            <a:spAutoFit/>
          </a:bodyPr>
          <a:lstStyle/>
          <a:p>
            <a:r>
              <a:rPr lang="de-DE" sz="1100" dirty="0">
                <a:solidFill>
                  <a:srgbClr val="FF0000"/>
                </a:solidFill>
                <a:ea typeface="Calibri" panose="020F0502020204030204" pitchFamily="34" charset="0"/>
                <a:cs typeface="Times New Roman" panose="02020603050405020304" pitchFamily="18" charset="0"/>
              </a:rPr>
              <a:t>Screenshot ist nicht unter freier Lizenz.</a:t>
            </a:r>
            <a:endParaRPr lang="de-DE" sz="1100" dirty="0">
              <a:solidFill>
                <a:srgbClr val="FF0000"/>
              </a:solidFill>
            </a:endParaRPr>
          </a:p>
        </p:txBody>
      </p:sp>
    </p:spTree>
    <p:extLst>
      <p:ext uri="{BB962C8B-B14F-4D97-AF65-F5344CB8AC3E}">
        <p14:creationId xmlns:p14="http://schemas.microsoft.com/office/powerpoint/2010/main" val="25680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D741-C330-C91F-1A7C-F211365EBBB6}"/>
              </a:ext>
            </a:extLst>
          </p:cNvPr>
          <p:cNvSpPr>
            <a:spLocks noGrp="1"/>
          </p:cNvSpPr>
          <p:nvPr>
            <p:ph type="ctrTitle"/>
          </p:nvPr>
        </p:nvSpPr>
        <p:spPr/>
        <p:txBody>
          <a:bodyPr/>
          <a:lstStyle/>
          <a:p>
            <a:r>
              <a:rPr lang="de-DE"/>
              <a:t>Agenda</a:t>
            </a:r>
          </a:p>
        </p:txBody>
      </p:sp>
      <p:sp>
        <p:nvSpPr>
          <p:cNvPr id="6" name="Textfeld 5">
            <a:extLst>
              <a:ext uri="{FF2B5EF4-FFF2-40B4-BE49-F238E27FC236}">
                <a16:creationId xmlns:a16="http://schemas.microsoft.com/office/drawing/2014/main" id="{2FCED2B6-494E-E216-D0BD-7E802FF149B7}"/>
              </a:ext>
            </a:extLst>
          </p:cNvPr>
          <p:cNvSpPr txBox="1"/>
          <p:nvPr/>
        </p:nvSpPr>
        <p:spPr>
          <a:xfrm>
            <a:off x="805912" y="2221521"/>
            <a:ext cx="6350262" cy="3171702"/>
          </a:xfrm>
          <a:prstGeom prst="rect">
            <a:avLst/>
          </a:prstGeom>
          <a:noFill/>
        </p:spPr>
        <p:txBody>
          <a:bodyPr wrap="square" rtlCol="0">
            <a:spAutoFit/>
          </a:bodyPr>
          <a:lstStyle/>
          <a:p>
            <a:pPr marL="342900" indent="-342900">
              <a:lnSpc>
                <a:spcPct val="120000"/>
              </a:lnSpc>
              <a:buFont typeface="Wingdings" pitchFamily="2" charset="2"/>
              <a:buChar char="§"/>
            </a:pPr>
            <a:r>
              <a:rPr lang="de-DE" sz="2000" dirty="0">
                <a:latin typeface="Helvetica" pitchFamily="2" charset="0"/>
              </a:rPr>
              <a:t>Begrüßung</a:t>
            </a:r>
          </a:p>
          <a:p>
            <a:pPr marL="342900" indent="-342900">
              <a:lnSpc>
                <a:spcPct val="120000"/>
              </a:lnSpc>
              <a:buFont typeface="Wingdings" pitchFamily="2" charset="2"/>
              <a:buChar char="§"/>
            </a:pPr>
            <a:r>
              <a:rPr lang="de-DE" sz="2000" dirty="0">
                <a:latin typeface="Helvetica" pitchFamily="2" charset="0"/>
              </a:rPr>
              <a:t>Rückblick &amp; Ergebnisse</a:t>
            </a:r>
          </a:p>
          <a:p>
            <a:pPr marL="342900" indent="-342900">
              <a:lnSpc>
                <a:spcPct val="120000"/>
              </a:lnSpc>
              <a:buFont typeface="Wingdings" pitchFamily="2" charset="2"/>
              <a:buChar char="§"/>
            </a:pPr>
            <a:r>
              <a:rPr lang="de-DE" sz="2000" dirty="0">
                <a:latin typeface="Helvetica" pitchFamily="2" charset="0"/>
              </a:rPr>
              <a:t>Austauschrunde</a:t>
            </a:r>
          </a:p>
          <a:p>
            <a:pPr marL="342900" indent="-342900">
              <a:lnSpc>
                <a:spcPct val="120000"/>
              </a:lnSpc>
              <a:buFont typeface="Wingdings" pitchFamily="2" charset="2"/>
              <a:buChar char="§"/>
            </a:pPr>
            <a:r>
              <a:rPr lang="de-DE" sz="2000" dirty="0">
                <a:latin typeface="Helvetica" pitchFamily="2" charset="0"/>
              </a:rPr>
              <a:t>Ausblick</a:t>
            </a:r>
          </a:p>
          <a:p>
            <a:pPr marL="342900" indent="-342900">
              <a:lnSpc>
                <a:spcPct val="120000"/>
              </a:lnSpc>
              <a:buFont typeface="Wingdings" pitchFamily="2" charset="2"/>
              <a:buChar char="§"/>
            </a:pPr>
            <a:r>
              <a:rPr lang="de-DE" sz="2000" dirty="0">
                <a:latin typeface="Helvetica" pitchFamily="2" charset="0"/>
              </a:rPr>
              <a:t>Abschlussrunde</a:t>
            </a:r>
          </a:p>
          <a:p>
            <a:pPr>
              <a:lnSpc>
                <a:spcPct val="120000"/>
              </a:lnSpc>
            </a:pPr>
            <a:endParaRPr lang="de-DE" sz="2000" dirty="0"/>
          </a:p>
          <a:p>
            <a:pPr>
              <a:lnSpc>
                <a:spcPct val="120000"/>
              </a:lnSpc>
            </a:pPr>
            <a:endParaRPr lang="de-DE" sz="2000" dirty="0"/>
          </a:p>
          <a:p>
            <a:pPr>
              <a:lnSpc>
                <a:spcPct val="200000"/>
              </a:lnSpc>
            </a:pPr>
            <a:endParaRPr lang="de-DE" sz="1900" dirty="0"/>
          </a:p>
        </p:txBody>
      </p:sp>
    </p:spTree>
    <p:extLst>
      <p:ext uri="{BB962C8B-B14F-4D97-AF65-F5344CB8AC3E}">
        <p14:creationId xmlns:p14="http://schemas.microsoft.com/office/powerpoint/2010/main" val="101455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dirty="0"/>
              <a:t>Ziele: Workshop 4.</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p:txBody>
          <a:bodyPr/>
          <a:lstStyle/>
          <a:p>
            <a:pPr marL="0" indent="0">
              <a:lnSpc>
                <a:spcPct val="150000"/>
              </a:lnSpc>
              <a:buNone/>
            </a:pPr>
            <a:r>
              <a:rPr lang="de-DE"/>
              <a:t>Sie können …</a:t>
            </a:r>
          </a:p>
          <a:p>
            <a:pPr>
              <a:lnSpc>
                <a:spcPct val="150000"/>
              </a:lnSpc>
              <a:buClr>
                <a:schemeClr val="accent4"/>
              </a:buClr>
            </a:pPr>
            <a:r>
              <a:rPr lang="de-DE"/>
              <a:t>die Ergebnisse der Messung hinsichtlich des Potentials und Aufwands einschätzen</a:t>
            </a:r>
          </a:p>
          <a:p>
            <a:pPr>
              <a:lnSpc>
                <a:spcPct val="150000"/>
              </a:lnSpc>
              <a:buClr>
                <a:schemeClr val="accent4"/>
              </a:buClr>
            </a:pPr>
            <a:r>
              <a:rPr lang="de-DE"/>
              <a:t>weitere Maßnahmen zur Lebensmittelabfallvermeidung planen und wissen, wie diese in einen kontinuierlichen Verbesserungsprozess implementiert werden</a:t>
            </a:r>
          </a:p>
          <a:p>
            <a:pPr>
              <a:lnSpc>
                <a:spcPct val="150000"/>
              </a:lnSpc>
              <a:buClr>
                <a:schemeClr val="accent4"/>
              </a:buClr>
            </a:pPr>
            <a:r>
              <a:rPr lang="de-DE"/>
              <a:t>das Feedback Ihrer Mitarbeitenden verstehen und bei der Planung weiterer Maßnahmen bzw. Veränderungsprozessen berücksichtigen</a:t>
            </a:r>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3757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Reflexion und Überblick über die Ergebnisse</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Die Teilnehmenden steigen mit zwei Reflexionsfragen (nächste Folie) ein, um die </a:t>
            </a:r>
            <a:r>
              <a:rPr lang="de-DE" dirty="0" err="1"/>
              <a:t>Workshopreihe</a:t>
            </a:r>
            <a:r>
              <a:rPr lang="de-DE" dirty="0"/>
              <a:t> und Ihre Erkenntnisse daraus Revue passieren zu lassen.</a:t>
            </a:r>
          </a:p>
          <a:p>
            <a:pPr marL="0" indent="0">
              <a:buNone/>
            </a:pPr>
            <a:r>
              <a:rPr lang="de-DE" dirty="0"/>
              <a:t>Anschließend wird auf die Ergebnisse der Teilnehmenden weitergeleitet. Die Ergebnisse können in Form eines Vergleiches mit der ersten Messung vorgestellt werden. Dabei kann gezeigt werden, wie viel Prozent Reduzierung erreicht wurde und wie viele Lebensmittelkosten sowie CO</a:t>
            </a:r>
            <a:r>
              <a:rPr lang="de-DE" baseline="-25000" dirty="0"/>
              <a:t>2</a:t>
            </a:r>
            <a:r>
              <a:rPr lang="de-DE" dirty="0"/>
              <a:t>eq eingespart werden.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b="1" dirty="0"/>
              <a:t>Material:</a:t>
            </a:r>
            <a:r>
              <a:rPr lang="de-DE" dirty="0"/>
              <a:t> Präsentation</a:t>
            </a:r>
          </a:p>
        </p:txBody>
      </p:sp>
    </p:spTree>
    <p:extLst>
      <p:ext uri="{BB962C8B-B14F-4D97-AF65-F5344CB8AC3E}">
        <p14:creationId xmlns:p14="http://schemas.microsoft.com/office/powerpoint/2010/main" val="1303250545"/>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C2FDCD5CCA4947B16BED9F22718C4F" ma:contentTypeVersion="17" ma:contentTypeDescription="Create a new document." ma:contentTypeScope="" ma:versionID="00a1f8a7207e139ff584eb8da0804c88">
  <xsd:schema xmlns:xsd="http://www.w3.org/2001/XMLSchema" xmlns:xs="http://www.w3.org/2001/XMLSchema" xmlns:p="http://schemas.microsoft.com/office/2006/metadata/properties" xmlns:ns2="784f1ef9-61db-4f19-bef7-60bb4b8fb798" xmlns:ns3="5583b728-207d-4b0a-99c3-dd8f16099055" targetNamespace="http://schemas.microsoft.com/office/2006/metadata/properties" ma:root="true" ma:fieldsID="7eede44eace767910ce0504a6802bd0c" ns2:_="" ns3:_="">
    <xsd:import namespace="784f1ef9-61db-4f19-bef7-60bb4b8fb798"/>
    <xsd:import namespace="5583b728-207d-4b0a-99c3-dd8f16099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f1ef9-61db-4f19-bef7-60bb4b8fb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3b728-207d-4b0a-99c3-dd8f160990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cc3d8c-459c-41a2-8142-f933a2f93c81}" ma:internalName="TaxCatchAll" ma:showField="CatchAllData" ma:web="5583b728-207d-4b0a-99c3-dd8f160990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83b728-207d-4b0a-99c3-dd8f16099055" xsi:nil="true"/>
    <lcf76f155ced4ddcb4097134ff3c332f xmlns="784f1ef9-61db-4f19-bef7-60bb4b8fb798">
      <Terms xmlns="http://schemas.microsoft.com/office/infopath/2007/PartnerControls"/>
    </lcf76f155ced4ddcb4097134ff3c332f>
    <SharedWithUsers xmlns="5583b728-207d-4b0a-99c3-dd8f16099055">
      <UserInfo>
        <DisplayName>Petra Teitscheid</DisplayName>
        <AccountId>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71FBAD-2CA8-4DBE-B5BD-25274250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f1ef9-61db-4f19-bef7-60bb4b8fb798"/>
    <ds:schemaRef ds:uri="5583b728-207d-4b0a-99c3-dd8f16099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000DF0-5B19-4087-B9DD-1351C47DD195}">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583b728-207d-4b0a-99c3-dd8f16099055"/>
    <ds:schemaRef ds:uri="784f1ef9-61db-4f19-bef7-60bb4b8fb798"/>
    <ds:schemaRef ds:uri="http://www.w3.org/XML/1998/namespace"/>
  </ds:schemaRefs>
</ds:datastoreItem>
</file>

<file path=customXml/itemProps3.xml><?xml version="1.0" encoding="utf-8"?>
<ds:datastoreItem xmlns:ds="http://schemas.openxmlformats.org/officeDocument/2006/customXml" ds:itemID="{7B6705F5-52A3-4B93-B130-9351BA06C1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1855</Words>
  <Application>Microsoft Office PowerPoint</Application>
  <PresentationFormat>Breitbild</PresentationFormat>
  <Paragraphs>314</Paragraphs>
  <Slides>35</Slides>
  <Notes>10</Notes>
  <HiddenSlides>9</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Arial</vt:lpstr>
      <vt:lpstr>Calibri</vt:lpstr>
      <vt:lpstr>Helvetica</vt:lpstr>
      <vt:lpstr>Times New Roman</vt:lpstr>
      <vt:lpstr>Wingdings</vt:lpstr>
      <vt:lpstr>FHM_PowerPoint_16x9</vt:lpstr>
      <vt:lpstr>PowerPoint-Präsentation</vt:lpstr>
      <vt:lpstr>PowerPoint-Präsentation</vt:lpstr>
      <vt:lpstr>Gesamt-Übersicht</vt:lpstr>
      <vt:lpstr>Übersicht</vt:lpstr>
      <vt:lpstr>Gerechte und nachhaltige Außer-Haus-Angebote gestalten     </vt:lpstr>
      <vt:lpstr>PowerPoint-Präsentation</vt:lpstr>
      <vt:lpstr>Agenda</vt:lpstr>
      <vt:lpstr>Ziele: Workshop 4.</vt:lpstr>
      <vt:lpstr>Erklärung: Reflexion und Überblick über die Ergebnisse </vt:lpstr>
      <vt:lpstr>Rückblick</vt:lpstr>
      <vt:lpstr>Rückblick</vt:lpstr>
      <vt:lpstr>Ergebnisübersicht</vt:lpstr>
      <vt:lpstr>Einrichtungsname</vt:lpstr>
      <vt:lpstr>Einrichtungsname</vt:lpstr>
      <vt:lpstr>Erklärung: Hilfreichste Maßnahmen zur Reduktion von Lebensmittelabfällen </vt:lpstr>
      <vt:lpstr>PowerPoint-Präsentation</vt:lpstr>
      <vt:lpstr>Ergebnisübersicht</vt:lpstr>
      <vt:lpstr>PAUSE</vt:lpstr>
      <vt:lpstr>Erklärung: Reflexion der Einbindung der Mitarbeitenden</vt:lpstr>
      <vt:lpstr>Einbindung der Mitarbeitenden</vt:lpstr>
      <vt:lpstr>PowerPoint-Präsentation</vt:lpstr>
      <vt:lpstr>Einbindung der Mitarbeitenden</vt:lpstr>
      <vt:lpstr>Erklärung: Ausblick: Wie geht es in meiner Einrichtung weiter?  </vt:lpstr>
      <vt:lpstr>Ausblick</vt:lpstr>
      <vt:lpstr>PowerPoint-Präsentation</vt:lpstr>
      <vt:lpstr>Zukunftsmusik Ein Brief an mich selbst.</vt:lpstr>
      <vt:lpstr>Erklärung: Ausblick: Wie geht es weiter? </vt:lpstr>
      <vt:lpstr>Ausblick</vt:lpstr>
      <vt:lpstr>Ausblick</vt:lpstr>
      <vt:lpstr>Projekt-Website</vt:lpstr>
      <vt:lpstr>Ausblick</vt:lpstr>
      <vt:lpstr>Abschluss</vt:lpstr>
      <vt:lpstr>Erklärung: Von Rosen, Stacheln und Knospen  </vt:lpstr>
      <vt:lpstr>PowerPoint-Präsentation</vt:lpstr>
      <vt:lpstr>ENDE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99</cp:revision>
  <cp:lastPrinted>2022-09-26T09:31:14Z</cp:lastPrinted>
  <dcterms:created xsi:type="dcterms:W3CDTF">2018-11-09T22:28:34Z</dcterms:created>
  <dcterms:modified xsi:type="dcterms:W3CDTF">2024-08-26T06:28:31Z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0x010100BFC2FDCD5CCA4947B16BED9F22718C4F</vt:lpwstr>
  </property>
  <property fmtid="{D5CDD505-2E9C-101B-9397-08002B2CF9AE}" pid="3" name="MediaServiceImageTags">
    <vt:lpwstr/>
  </property>
</Properties>
</file>