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8"/>
  </p:notesMasterIdLst>
  <p:sldIdLst>
    <p:sldId id="1639" r:id="rId5"/>
    <p:sldId id="1640" r:id="rId6"/>
    <p:sldId id="1644" r:id="rId7"/>
    <p:sldId id="1416" r:id="rId8"/>
    <p:sldId id="290" r:id="rId9"/>
    <p:sldId id="1634" r:id="rId10"/>
    <p:sldId id="1552" r:id="rId11"/>
    <p:sldId id="1077" r:id="rId12"/>
    <p:sldId id="1645" r:id="rId13"/>
    <p:sldId id="1563" r:id="rId14"/>
    <p:sldId id="1527" r:id="rId15"/>
    <p:sldId id="1581" r:id="rId16"/>
    <p:sldId id="1529" r:id="rId17"/>
    <p:sldId id="1587" r:id="rId18"/>
    <p:sldId id="1566" r:id="rId19"/>
    <p:sldId id="1530" r:id="rId20"/>
    <p:sldId id="1158" r:id="rId21"/>
    <p:sldId id="1192" r:id="rId22"/>
    <p:sldId id="1159" r:id="rId23"/>
    <p:sldId id="1113" r:id="rId24"/>
    <p:sldId id="1423" r:id="rId25"/>
    <p:sldId id="1573" r:id="rId26"/>
    <p:sldId id="1562" r:id="rId2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 Educational Ressource" id="{1576214C-41D1-470E-BD08-6C29F8E0A86E}">
          <p14:sldIdLst>
            <p14:sldId id="1639"/>
            <p14:sldId id="1640"/>
          </p14:sldIdLst>
        </p14:section>
        <p14:section name="Gesamtübersicht" id="{C3D09B10-DFE8-4475-B6D9-648DC3E0422A}">
          <p14:sldIdLst>
            <p14:sldId id="1644"/>
          </p14:sldIdLst>
        </p14:section>
        <p14:section name="Workshop 3" id="{3F55005B-B7F6-4EDF-975D-5F5197616038}">
          <p14:sldIdLst>
            <p14:sldId id="1416"/>
          </p14:sldIdLst>
        </p14:section>
        <p14:section name="Begrüßung, Agenda, Ziele" id="{604D6478-7DF6-4806-8C75-0CAD540EEB5E}">
          <p14:sldIdLst>
            <p14:sldId id="290"/>
            <p14:sldId id="1634"/>
            <p14:sldId id="1552"/>
            <p14:sldId id="1077"/>
          </p14:sldIdLst>
        </p14:section>
        <p14:section name="Rückblick &amp; Ergebnisse" id="{A2E269B9-46DC-4C3C-8926-9B67002D04AE}">
          <p14:sldIdLst>
            <p14:sldId id="1645"/>
            <p14:sldId id="1563"/>
            <p14:sldId id="1527"/>
            <p14:sldId id="1581"/>
            <p14:sldId id="1529"/>
            <p14:sldId id="1587"/>
          </p14:sldIdLst>
        </p14:section>
        <p14:section name="Feedbackinstrumente" id="{E2382A1D-E104-439A-B217-8DA9D57EF087}">
          <p14:sldIdLst>
            <p14:sldId id="1566"/>
            <p14:sldId id="1530"/>
            <p14:sldId id="1158"/>
            <p14:sldId id="1192"/>
            <p14:sldId id="1159"/>
          </p14:sldIdLst>
        </p14:section>
        <p14:section name="weiterführende Aufgabe" id="{7447C566-FC7B-488C-B175-40230495FAB0}">
          <p14:sldIdLst>
            <p14:sldId id="1113"/>
          </p14:sldIdLst>
        </p14:section>
        <p14:section name="Abschluss" id="{7464BA43-0BE2-4549-AF49-373C2C1BA9D0}">
          <p14:sldIdLst>
            <p14:sldId id="1423"/>
            <p14:sldId id="1573"/>
            <p14:sldId id="1562"/>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2CB81E-42E3-D073-224A-F201ECA602DE}" name="Kirsten Reichardt" initials="KR" userId="S::kr598103@fh-muenster.de::9e69fe96-87f9-42f9-ab0c-8d1180aff9a9" providerId="AD"/>
  <p188:author id="{3A4A877A-7D00-2401-CC39-E3E98725703B}" name="Silke Friedrich" initials="SF" userId="S::sf130882@fh-muenster.de::b37bb9ca-3da9-48f1-831e-6ac37e2f767c" providerId="AD"/>
  <p188:author id="{FC9B3896-D86A-D9E9-DC46-0F4B1E285F77}" name="Sophia Schreiber" initials="SS" userId="S::ss543799@fh-muenster.de::3ca1d8f6-0af0-4e5c-83bf-d402add483e4" providerId="AD"/>
  <p188:author id="{6A1FAFBB-072D-BCAD-0890-931518D9501A}" name="Monique Richert" initials="MR" userId="S::mr894547@fh-muenster.de::73d9a125-6911-4faf-8e0a-b8095600e9c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na Hennes" initials="" lastIdx="3" clrIdx="0"/>
  <p:cmAuthor id="2" name="Tobias Engelmann"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7A7A"/>
    <a:srgbClr val="E8761B"/>
    <a:srgbClr val="E7E7E7"/>
    <a:srgbClr val="FFD8CC"/>
    <a:srgbClr val="FFEDE7"/>
    <a:srgbClr val="7F7F7F"/>
    <a:srgbClr val="EFF4FA"/>
    <a:srgbClr val="B2B3B2"/>
    <a:srgbClr val="FFC08E"/>
    <a:srgbClr val="F687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0B8419-C834-FDD0-78B6-BBC0C432C96E}" v="13" dt="2024-07-31T10:18:34.240"/>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ittlere Formatvorlage 1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D27102A9-8310-4765-A935-A1911B00CA55}" styleName="Helle Formatvorlage 1 - Akz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8B1032C-EA38-4F05-BA0D-38AFFFC7BED3}" styleName="Helle Formatvorlage 3 - Akz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560" autoAdjust="0"/>
  </p:normalViewPr>
  <p:slideViewPr>
    <p:cSldViewPr snapToGrid="0" showGuides="1">
      <p:cViewPr varScale="1">
        <p:scale>
          <a:sx n="75" d="100"/>
          <a:sy n="75" d="100"/>
        </p:scale>
        <p:origin x="708"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92"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que Richert" userId="73d9a125-6911-4faf-8e0a-b8095600e9cd" providerId="ADAL" clId="{200FA1B9-CF3E-466A-AADD-B0E849969DE7}"/>
    <pc:docChg chg="addSld modSld">
      <pc:chgData name="Monique Richert" userId="73d9a125-6911-4faf-8e0a-b8095600e9cd" providerId="ADAL" clId="{200FA1B9-CF3E-466A-AADD-B0E849969DE7}" dt="2024-06-12T12:27:51.031" v="4"/>
      <pc:docMkLst>
        <pc:docMk/>
      </pc:docMkLst>
      <pc:sldChg chg="addSp delSp">
        <pc:chgData name="Monique Richert" userId="73d9a125-6911-4faf-8e0a-b8095600e9cd" providerId="ADAL" clId="{200FA1B9-CF3E-466A-AADD-B0E849969DE7}" dt="2024-06-12T12:27:42.627" v="3"/>
        <pc:sldMkLst>
          <pc:docMk/>
          <pc:sldMk cId="1118098510" sldId="1070"/>
        </pc:sldMkLst>
        <pc:graphicFrameChg chg="add del">
          <ac:chgData name="Monique Richert" userId="73d9a125-6911-4faf-8e0a-b8095600e9cd" providerId="ADAL" clId="{200FA1B9-CF3E-466A-AADD-B0E849969DE7}" dt="2024-06-12T12:27:34.287" v="1"/>
          <ac:graphicFrameMkLst>
            <pc:docMk/>
            <pc:sldMk cId="1118098510" sldId="1070"/>
            <ac:graphicFrameMk id="5" creationId="{6EDA352C-165B-4F5E-9013-99A0C79CDF71}"/>
          </ac:graphicFrameMkLst>
        </pc:graphicFrameChg>
        <pc:graphicFrameChg chg="add del">
          <ac:chgData name="Monique Richert" userId="73d9a125-6911-4faf-8e0a-b8095600e9cd" providerId="ADAL" clId="{200FA1B9-CF3E-466A-AADD-B0E849969DE7}" dt="2024-06-12T12:27:42.627" v="3"/>
          <ac:graphicFrameMkLst>
            <pc:docMk/>
            <pc:sldMk cId="1118098510" sldId="1070"/>
            <ac:graphicFrameMk id="6" creationId="{8F15209C-D006-40E7-A6AF-40549BB7A940}"/>
          </ac:graphicFrameMkLst>
        </pc:graphicFrameChg>
      </pc:sldChg>
      <pc:sldChg chg="add">
        <pc:chgData name="Monique Richert" userId="73d9a125-6911-4faf-8e0a-b8095600e9cd" providerId="ADAL" clId="{200FA1B9-CF3E-466A-AADD-B0E849969DE7}" dt="2024-06-12T12:27:51.031" v="4"/>
        <pc:sldMkLst>
          <pc:docMk/>
          <pc:sldMk cId="671191999" sldId="1575"/>
        </pc:sldMkLst>
      </pc:sldChg>
    </pc:docChg>
  </pc:docChgLst>
  <pc:docChgLst>
    <pc:chgData name="Maria Westkämper" userId="S::mw180030@fh-muenster.de::8866ba1b-7b3d-4e4e-9194-ea3bcb9a3529" providerId="AD" clId="Web-{39C717F1-A64E-7A5E-758C-2BF8D266FAAB}"/>
    <pc:docChg chg="modSld">
      <pc:chgData name="Maria Westkämper" userId="S::mw180030@fh-muenster.de::8866ba1b-7b3d-4e4e-9194-ea3bcb9a3529" providerId="AD" clId="Web-{39C717F1-A64E-7A5E-758C-2BF8D266FAAB}" dt="2024-06-26T10:22:45.666" v="1" actId="20577"/>
      <pc:docMkLst>
        <pc:docMk/>
      </pc:docMkLst>
      <pc:sldChg chg="modSp">
        <pc:chgData name="Maria Westkämper" userId="S::mw180030@fh-muenster.de::8866ba1b-7b3d-4e4e-9194-ea3bcb9a3529" providerId="AD" clId="Web-{39C717F1-A64E-7A5E-758C-2BF8D266FAAB}" dt="2024-06-26T10:22:45.666" v="1" actId="20577"/>
        <pc:sldMkLst>
          <pc:docMk/>
          <pc:sldMk cId="4089336578" sldId="1106"/>
        </pc:sldMkLst>
        <pc:spChg chg="mod">
          <ac:chgData name="Maria Westkämper" userId="S::mw180030@fh-muenster.de::8866ba1b-7b3d-4e4e-9194-ea3bcb9a3529" providerId="AD" clId="Web-{39C717F1-A64E-7A5E-758C-2BF8D266FAAB}" dt="2024-06-26T10:22:45.666" v="1" actId="20577"/>
          <ac:spMkLst>
            <pc:docMk/>
            <pc:sldMk cId="4089336578" sldId="1106"/>
            <ac:spMk id="7" creationId="{CD6C79A0-10F3-2B99-F3F6-0D85AD1F4154}"/>
          </ac:spMkLst>
        </pc:spChg>
      </pc:sldChg>
    </pc:docChg>
  </pc:docChgLst>
  <pc:docChgLst>
    <pc:chgData name="Ricarda ten Eicken" userId="S::rt233511@fh-muenster.de::3ec7ed2d-9967-4fbf-81d6-79f4ada12eb3" providerId="AD" clId="Web-{790B8419-C834-FDD0-78B6-BBC0C432C96E}"/>
    <pc:docChg chg="addSld delSld modSld modSection">
      <pc:chgData name="Ricarda ten Eicken" userId="S::rt233511@fh-muenster.de::3ec7ed2d-9967-4fbf-81d6-79f4ada12eb3" providerId="AD" clId="Web-{790B8419-C834-FDD0-78B6-BBC0C432C96E}" dt="2024-07-31T10:18:34.240" v="10"/>
      <pc:docMkLst>
        <pc:docMk/>
      </pc:docMkLst>
      <pc:sldChg chg="del">
        <pc:chgData name="Ricarda ten Eicken" userId="S::rt233511@fh-muenster.de::3ec7ed2d-9967-4fbf-81d6-79f4ada12eb3" providerId="AD" clId="Web-{790B8419-C834-FDD0-78B6-BBC0C432C96E}" dt="2024-07-31T10:18:34.240" v="10"/>
        <pc:sldMkLst>
          <pc:docMk/>
          <pc:sldMk cId="2296632846" sldId="1207"/>
        </pc:sldMkLst>
      </pc:sldChg>
      <pc:sldChg chg="addSp delSp modSp add replId">
        <pc:chgData name="Ricarda ten Eicken" userId="S::rt233511@fh-muenster.de::3ec7ed2d-9967-4fbf-81d6-79f4ada12eb3" providerId="AD" clId="Web-{790B8419-C834-FDD0-78B6-BBC0C432C96E}" dt="2024-07-31T10:18:16.068" v="9" actId="20577"/>
        <pc:sldMkLst>
          <pc:docMk/>
          <pc:sldMk cId="3059159566" sldId="1633"/>
        </pc:sldMkLst>
        <pc:spChg chg="mod">
          <ac:chgData name="Ricarda ten Eicken" userId="S::rt233511@fh-muenster.de::3ec7ed2d-9967-4fbf-81d6-79f4ada12eb3" providerId="AD" clId="Web-{790B8419-C834-FDD0-78B6-BBC0C432C96E}" dt="2024-07-31T10:17:44.270" v="7" actId="20577"/>
          <ac:spMkLst>
            <pc:docMk/>
            <pc:sldMk cId="3059159566" sldId="1633"/>
            <ac:spMk id="63" creationId="{26594A1A-5DF4-457B-07DA-4B820DDA81E0}"/>
          </ac:spMkLst>
        </pc:spChg>
        <pc:spChg chg="mod">
          <ac:chgData name="Ricarda ten Eicken" userId="S::rt233511@fh-muenster.de::3ec7ed2d-9967-4fbf-81d6-79f4ada12eb3" providerId="AD" clId="Web-{790B8419-C834-FDD0-78B6-BBC0C432C96E}" dt="2024-07-31T10:18:16.068" v="9" actId="20577"/>
          <ac:spMkLst>
            <pc:docMk/>
            <pc:sldMk cId="3059159566" sldId="1633"/>
            <ac:spMk id="69" creationId="{7F1A2531-EFCB-664E-950E-A2782F7CB977}"/>
          </ac:spMkLst>
        </pc:spChg>
        <pc:picChg chg="del">
          <ac:chgData name="Ricarda ten Eicken" userId="S::rt233511@fh-muenster.de::3ec7ed2d-9967-4fbf-81d6-79f4ada12eb3" providerId="AD" clId="Web-{790B8419-C834-FDD0-78B6-BBC0C432C96E}" dt="2024-07-31T10:17:02.144" v="1"/>
          <ac:picMkLst>
            <pc:docMk/>
            <pc:sldMk cId="3059159566" sldId="1633"/>
            <ac:picMk id="2" creationId="{C2F30F90-C175-690E-0FF1-3BCFE37DE099}"/>
          </ac:picMkLst>
        </pc:picChg>
        <pc:picChg chg="add mod">
          <ac:chgData name="Ricarda ten Eicken" userId="S::rt233511@fh-muenster.de::3ec7ed2d-9967-4fbf-81d6-79f4ada12eb3" providerId="AD" clId="Web-{790B8419-C834-FDD0-78B6-BBC0C432C96E}" dt="2024-07-31T10:17:34.176" v="4" actId="1076"/>
          <ac:picMkLst>
            <pc:docMk/>
            <pc:sldMk cId="3059159566" sldId="1633"/>
            <ac:picMk id="4" creationId="{75D8B8C0-3BC4-2CC1-DD95-23CFE9ACC766}"/>
          </ac:picMkLst>
        </pc:picChg>
      </pc:sldChg>
    </pc:docChg>
  </pc:docChgLst>
  <pc:docChgLst>
    <pc:chgData name="Monique Richert" userId="S::mr894547@fh-muenster.de::73d9a125-6911-4faf-8e0a-b8095600e9cd" providerId="AD" clId="Web-{0970E4C5-CB8C-420E-B0C3-EC0997933CB8}"/>
    <pc:docChg chg="modSld">
      <pc:chgData name="Monique Richert" userId="S::mr894547@fh-muenster.de::73d9a125-6911-4faf-8e0a-b8095600e9cd" providerId="AD" clId="Web-{0970E4C5-CB8C-420E-B0C3-EC0997933CB8}" dt="2024-07-04T06:38:20.800" v="6" actId="1076"/>
      <pc:docMkLst>
        <pc:docMk/>
      </pc:docMkLst>
      <pc:sldChg chg="addSp modSp">
        <pc:chgData name="Monique Richert" userId="S::mr894547@fh-muenster.de::73d9a125-6911-4faf-8e0a-b8095600e9cd" providerId="AD" clId="Web-{0970E4C5-CB8C-420E-B0C3-EC0997933CB8}" dt="2024-07-04T06:38:20.800" v="6" actId="1076"/>
        <pc:sldMkLst>
          <pc:docMk/>
          <pc:sldMk cId="0" sldId="1204"/>
        </pc:sldMkLst>
        <pc:spChg chg="add mod">
          <ac:chgData name="Monique Richert" userId="S::mr894547@fh-muenster.de::73d9a125-6911-4faf-8e0a-b8095600e9cd" providerId="AD" clId="Web-{0970E4C5-CB8C-420E-B0C3-EC0997933CB8}" dt="2024-07-04T06:38:20.800" v="6" actId="1076"/>
          <ac:spMkLst>
            <pc:docMk/>
            <pc:sldMk cId="0" sldId="1204"/>
            <ac:spMk id="25" creationId="{5E050AA5-57D7-8971-F1E8-A8ECE76AF1C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E2F535-BE75-F349-BA70-93505BD57153}" type="datetimeFigureOut">
              <a:rPr lang="de-DE" smtClean="0"/>
              <a:t>12.09.2024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5BED8C-25A0-454E-9F9C-04F65E5AD4F7}" type="slidenum">
              <a:rPr lang="de-DE" smtClean="0"/>
              <a:t>‹Nr.›</a:t>
            </a:fld>
            <a:endParaRPr lang="de-DE"/>
          </a:p>
        </p:txBody>
      </p:sp>
    </p:spTree>
    <p:extLst>
      <p:ext uri="{BB962C8B-B14F-4D97-AF65-F5344CB8AC3E}">
        <p14:creationId xmlns:p14="http://schemas.microsoft.com/office/powerpoint/2010/main" val="1072853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F5BED8C-25A0-454E-9F9C-04F65E5AD4F7}" type="slidenum">
              <a:rPr lang="de-DE" smtClean="0"/>
              <a:t>3</a:t>
            </a:fld>
            <a:endParaRPr lang="de-DE"/>
          </a:p>
        </p:txBody>
      </p:sp>
    </p:spTree>
    <p:extLst>
      <p:ext uri="{BB962C8B-B14F-4D97-AF65-F5344CB8AC3E}">
        <p14:creationId xmlns:p14="http://schemas.microsoft.com/office/powerpoint/2010/main" val="1991979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F5BED8C-25A0-454E-9F9C-04F65E5AD4F7}" type="slidenum">
              <a:rPr lang="de-DE" smtClean="0"/>
              <a:t>5</a:t>
            </a:fld>
            <a:endParaRPr lang="de-DE"/>
          </a:p>
        </p:txBody>
      </p:sp>
    </p:spTree>
    <p:extLst>
      <p:ext uri="{BB962C8B-B14F-4D97-AF65-F5344CB8AC3E}">
        <p14:creationId xmlns:p14="http://schemas.microsoft.com/office/powerpoint/2010/main" val="316288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5"/>
          </p:nvPr>
        </p:nvSpPr>
        <p:spPr/>
        <p:txBody>
          <a:bodyPr/>
          <a:lstStyle/>
          <a:p>
            <a:fld id="{4FC191A7-13A9-479F-BF6B-BE62AD482B2E}" type="slidenum">
              <a:rPr lang="de-DE" altLang="de-DE" smtClean="0"/>
              <a:pPr/>
              <a:t>7</a:t>
            </a:fld>
            <a:endParaRPr lang="de-DE" altLang="de-DE"/>
          </a:p>
        </p:txBody>
      </p:sp>
    </p:spTree>
    <p:extLst>
      <p:ext uri="{BB962C8B-B14F-4D97-AF65-F5344CB8AC3E}">
        <p14:creationId xmlns:p14="http://schemas.microsoft.com/office/powerpoint/2010/main" val="710075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F5BED8C-25A0-454E-9F9C-04F65E5AD4F7}" type="slidenum">
              <a:rPr lang="de-DE" smtClean="0"/>
              <a:t>18</a:t>
            </a:fld>
            <a:endParaRPr lang="de-DE"/>
          </a:p>
        </p:txBody>
      </p:sp>
    </p:spTree>
    <p:extLst>
      <p:ext uri="{BB962C8B-B14F-4D97-AF65-F5344CB8AC3E}">
        <p14:creationId xmlns:p14="http://schemas.microsoft.com/office/powerpoint/2010/main" val="1494759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F5BED8C-25A0-454E-9F9C-04F65E5AD4F7}" type="slidenum">
              <a:rPr lang="de-DE" smtClean="0"/>
              <a:t>19</a:t>
            </a:fld>
            <a:endParaRPr lang="de-DE"/>
          </a:p>
        </p:txBody>
      </p:sp>
    </p:spTree>
    <p:extLst>
      <p:ext uri="{BB962C8B-B14F-4D97-AF65-F5344CB8AC3E}">
        <p14:creationId xmlns:p14="http://schemas.microsoft.com/office/powerpoint/2010/main" val="875419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4">
    <p:spTree>
      <p:nvGrpSpPr>
        <p:cNvPr id="1" name=""/>
        <p:cNvGrpSpPr/>
        <p:nvPr/>
      </p:nvGrpSpPr>
      <p:grpSpPr>
        <a:xfrm>
          <a:off x="0" y="0"/>
          <a:ext cx="0" cy="0"/>
          <a:chOff x="0" y="0"/>
          <a:chExt cx="0" cy="0"/>
        </a:xfrm>
      </p:grpSpPr>
      <p:sp>
        <p:nvSpPr>
          <p:cNvPr id="2" name="Titel 1"/>
          <p:cNvSpPr>
            <a:spLocks noGrp="1"/>
          </p:cNvSpPr>
          <p:nvPr>
            <p:ph type="ctrTitle"/>
          </p:nvPr>
        </p:nvSpPr>
        <p:spPr>
          <a:xfrm>
            <a:off x="2742245" y="1062293"/>
            <a:ext cx="6707509" cy="2027560"/>
          </a:xfrm>
        </p:spPr>
        <p:txBody>
          <a:bodyPr/>
          <a:lstStyle>
            <a:lvl1pPr algn="ctr">
              <a:lnSpc>
                <a:spcPct val="85000"/>
              </a:lnSpc>
              <a:defRPr sz="8000" b="0"/>
            </a:lvl1pPr>
          </a:lstStyle>
          <a:p>
            <a:r>
              <a:rPr lang="de-DE" dirty="0"/>
              <a:t>Titelmasterformat durch Klicken bearbeiten</a:t>
            </a:r>
          </a:p>
        </p:txBody>
      </p:sp>
      <p:sp>
        <p:nvSpPr>
          <p:cNvPr id="3" name="Untertitel 2"/>
          <p:cNvSpPr>
            <a:spLocks noGrp="1"/>
          </p:cNvSpPr>
          <p:nvPr>
            <p:ph type="subTitle" idx="1"/>
          </p:nvPr>
        </p:nvSpPr>
        <p:spPr>
          <a:xfrm>
            <a:off x="2753121" y="4566117"/>
            <a:ext cx="6696633" cy="1332148"/>
          </a:xfrm>
        </p:spPr>
        <p:txBody>
          <a:bodyPr anchor="b"/>
          <a:lstStyle>
            <a:lvl1pPr marL="0" indent="0" algn="ctr">
              <a:lnSpc>
                <a:spcPct val="100000"/>
              </a:lnSpc>
              <a:buNone/>
              <a:defRPr sz="1900"/>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de-DE"/>
              <a:t>Formatvorlage des Untertitelmasters durch Klicken bearbeiten</a:t>
            </a:r>
          </a:p>
        </p:txBody>
      </p:sp>
      <p:sp>
        <p:nvSpPr>
          <p:cNvPr id="11" name="Textplatzhalter 10"/>
          <p:cNvSpPr>
            <a:spLocks noGrp="1"/>
          </p:cNvSpPr>
          <p:nvPr>
            <p:ph type="body" sz="quarter" idx="10"/>
          </p:nvPr>
        </p:nvSpPr>
        <p:spPr>
          <a:xfrm>
            <a:off x="2742244" y="5990049"/>
            <a:ext cx="6696633" cy="314510"/>
          </a:xfrm>
        </p:spPr>
        <p:txBody>
          <a:bodyPr anchor="b"/>
          <a:lstStyle>
            <a:lvl1pPr marL="0" indent="0" algn="ctr">
              <a:lnSpc>
                <a:spcPct val="100000"/>
              </a:lnSpc>
              <a:buNone/>
              <a:tabLst>
                <a:tab pos="1076245" algn="l"/>
                <a:tab pos="2600130" algn="l"/>
              </a:tabLst>
              <a:defRPr sz="800"/>
            </a:lvl1pPr>
          </a:lstStyle>
          <a:p>
            <a:pPr lvl="0"/>
            <a:r>
              <a:rPr lang="de-DE"/>
              <a:t>Formatvorlagen des Textmasters bearbeiten</a:t>
            </a:r>
          </a:p>
        </p:txBody>
      </p:sp>
      <p:sp>
        <p:nvSpPr>
          <p:cNvPr id="12" name="Textplatzhalter 5"/>
          <p:cNvSpPr>
            <a:spLocks noGrp="1"/>
          </p:cNvSpPr>
          <p:nvPr>
            <p:ph type="body" sz="quarter" idx="12"/>
          </p:nvPr>
        </p:nvSpPr>
        <p:spPr>
          <a:xfrm>
            <a:off x="2742245" y="3178189"/>
            <a:ext cx="6696633" cy="1296144"/>
          </a:xfrm>
        </p:spPr>
        <p:txBody>
          <a:bodyPr/>
          <a:lstStyle>
            <a:lvl1pPr marL="0" indent="0" algn="ctr">
              <a:buNone/>
              <a:defRPr sz="3200"/>
            </a:lvl1pPr>
          </a:lstStyle>
          <a:p>
            <a:pPr lvl="0"/>
            <a:r>
              <a:rPr lang="de-DE"/>
              <a:t>Formatvorlagen des Textmasters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6"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Ende orange">
    <p:spTree>
      <p:nvGrpSpPr>
        <p:cNvPr id="1" name=""/>
        <p:cNvGrpSpPr/>
        <p:nvPr/>
      </p:nvGrpSpPr>
      <p:grpSpPr>
        <a:xfrm>
          <a:off x="0" y="0"/>
          <a:ext cx="0" cy="0"/>
          <a:chOff x="0" y="0"/>
          <a:chExt cx="0" cy="0"/>
        </a:xfrm>
      </p:grpSpPr>
      <p:sp>
        <p:nvSpPr>
          <p:cNvPr id="2" name="Titel 1"/>
          <p:cNvSpPr>
            <a:spLocks noGrp="1"/>
          </p:cNvSpPr>
          <p:nvPr>
            <p:ph type="ctrTitle"/>
          </p:nvPr>
        </p:nvSpPr>
        <p:spPr>
          <a:xfrm>
            <a:off x="2742245" y="840790"/>
            <a:ext cx="6707509" cy="3395712"/>
          </a:xfrm>
        </p:spPr>
        <p:txBody>
          <a:bodyPr/>
          <a:lstStyle>
            <a:lvl1pPr algn="ctr">
              <a:lnSpc>
                <a:spcPct val="85000"/>
              </a:lnSpc>
              <a:defRPr sz="5400" b="0"/>
            </a:lvl1pPr>
          </a:lstStyle>
          <a:p>
            <a:r>
              <a:rPr lang="de-DE"/>
              <a:t>Titelmasterformat durch Klicken bearbeiten</a:t>
            </a:r>
          </a:p>
        </p:txBody>
      </p:sp>
      <p:sp>
        <p:nvSpPr>
          <p:cNvPr id="3" name="Untertitel 2"/>
          <p:cNvSpPr>
            <a:spLocks noGrp="1"/>
          </p:cNvSpPr>
          <p:nvPr>
            <p:ph type="subTitle" idx="1"/>
          </p:nvPr>
        </p:nvSpPr>
        <p:spPr>
          <a:xfrm>
            <a:off x="2742245" y="4280113"/>
            <a:ext cx="6696633" cy="1332148"/>
          </a:xfrm>
        </p:spPr>
        <p:txBody>
          <a:bodyPr anchor="b"/>
          <a:lstStyle>
            <a:lvl1pPr marL="0" indent="0" algn="ctr">
              <a:lnSpc>
                <a:spcPct val="100000"/>
              </a:lnSpc>
              <a:buNone/>
              <a:defRPr sz="1900"/>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de-DE"/>
              <a:t>Formatvorlage des Untertitelmasters durch Klicken bearbeiten</a:t>
            </a:r>
          </a:p>
        </p:txBody>
      </p:sp>
      <p:sp>
        <p:nvSpPr>
          <p:cNvPr id="11" name="Textplatzhalter 10"/>
          <p:cNvSpPr>
            <a:spLocks noGrp="1"/>
          </p:cNvSpPr>
          <p:nvPr>
            <p:ph type="body" sz="quarter" idx="10"/>
          </p:nvPr>
        </p:nvSpPr>
        <p:spPr>
          <a:xfrm>
            <a:off x="2753121" y="5655872"/>
            <a:ext cx="6696633" cy="314510"/>
          </a:xfrm>
        </p:spPr>
        <p:txBody>
          <a:bodyPr anchor="b"/>
          <a:lstStyle>
            <a:lvl1pPr marL="0" indent="0" algn="ctr">
              <a:lnSpc>
                <a:spcPct val="100000"/>
              </a:lnSpc>
              <a:buNone/>
              <a:tabLst>
                <a:tab pos="1076245" algn="l"/>
                <a:tab pos="2600130" algn="l"/>
              </a:tabLst>
              <a:defRPr sz="800"/>
            </a:lvl1pPr>
          </a:lstStyle>
          <a:p>
            <a:pPr lvl="0"/>
            <a:r>
              <a:rPr lang="de-DE"/>
              <a:t>Formatvorlagen des Textmasters bearbeiten</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renner 2 orange">
    <p:spTree>
      <p:nvGrpSpPr>
        <p:cNvPr id="1" name=""/>
        <p:cNvGrpSpPr/>
        <p:nvPr/>
      </p:nvGrpSpPr>
      <p:grpSpPr>
        <a:xfrm>
          <a:off x="0" y="0"/>
          <a:ext cx="0" cy="0"/>
          <a:chOff x="0" y="0"/>
          <a:chExt cx="0" cy="0"/>
        </a:xfrm>
      </p:grpSpPr>
      <p:sp>
        <p:nvSpPr>
          <p:cNvPr id="5" name="Rechteck 4"/>
          <p:cNvSpPr/>
          <p:nvPr userDrawn="1"/>
        </p:nvSpPr>
        <p:spPr bwMode="gray">
          <a:xfrm>
            <a:off x="0" y="6092833"/>
            <a:ext cx="12192000" cy="765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9" name="Bildplatzhalter 4"/>
          <p:cNvSpPr>
            <a:spLocks noGrp="1"/>
          </p:cNvSpPr>
          <p:nvPr>
            <p:ph type="pic" sz="quarter" idx="11"/>
          </p:nvPr>
        </p:nvSpPr>
        <p:spPr>
          <a:xfrm>
            <a:off x="0" y="1052736"/>
            <a:ext cx="12192000" cy="5805264"/>
          </a:xfrm>
          <a:solidFill>
            <a:schemeClr val="bg1">
              <a:lumMod val="95000"/>
            </a:schemeClr>
          </a:solidFill>
        </p:spPr>
        <p:txBody>
          <a:bodyPr rtlCol="0" anchor="ctr">
            <a:noAutofit/>
          </a:bodyPr>
          <a:lstStyle>
            <a:lvl1pPr marL="0" indent="0" algn="ctr">
              <a:buNone/>
              <a:defRPr/>
            </a:lvl1pPr>
          </a:lstStyle>
          <a:p>
            <a:pPr lvl="0"/>
            <a:r>
              <a:rPr lang="de-DE" noProof="0"/>
              <a:t>Bild durch Klicken auf Symbol hinzufügen</a:t>
            </a:r>
          </a:p>
        </p:txBody>
      </p:sp>
      <p:sp>
        <p:nvSpPr>
          <p:cNvPr id="2" name="Titel 1"/>
          <p:cNvSpPr>
            <a:spLocks noGrp="1"/>
          </p:cNvSpPr>
          <p:nvPr>
            <p:ph type="ctrTitle"/>
          </p:nvPr>
        </p:nvSpPr>
        <p:spPr>
          <a:xfrm>
            <a:off x="6600056" y="2096852"/>
            <a:ext cx="5591943" cy="1980220"/>
          </a:xfrm>
          <a:solidFill>
            <a:schemeClr val="bg1"/>
          </a:solidFill>
        </p:spPr>
        <p:txBody>
          <a:bodyPr lIns="72000" tIns="72000" rIns="72000" bIns="72000" anchor="ctr"/>
          <a:lstStyle>
            <a:lvl1pPr algn="ctr">
              <a:lnSpc>
                <a:spcPct val="85000"/>
              </a:lnSpc>
              <a:defRPr sz="5400" b="0">
                <a:solidFill>
                  <a:schemeClr val="accent4"/>
                </a:solidFill>
              </a:defRPr>
            </a:lvl1pPr>
          </a:lstStyle>
          <a:p>
            <a:r>
              <a:rPr lang="de-DE"/>
              <a:t>Titelmasterformat durch Klicken bearbeiten</a:t>
            </a:r>
          </a:p>
        </p:txBody>
      </p:sp>
    </p:spTree>
    <p:extLst>
      <p:ext uri="{BB962C8B-B14F-4D97-AF65-F5344CB8AC3E}">
        <p14:creationId xmlns:p14="http://schemas.microsoft.com/office/powerpoint/2010/main" val="3004424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el und Inhalt (Fläche)">
    <p:spTree>
      <p:nvGrpSpPr>
        <p:cNvPr id="1" name=""/>
        <p:cNvGrpSpPr/>
        <p:nvPr/>
      </p:nvGrpSpPr>
      <p:grpSpPr>
        <a:xfrm>
          <a:off x="0" y="0"/>
          <a:ext cx="0" cy="0"/>
          <a:chOff x="0" y="0"/>
          <a:chExt cx="0" cy="0"/>
        </a:xfrm>
      </p:grpSpPr>
      <p:sp>
        <p:nvSpPr>
          <p:cNvPr id="5" name="Rechteck 4"/>
          <p:cNvSpPr/>
          <p:nvPr userDrawn="1"/>
        </p:nvSpPr>
        <p:spPr bwMode="gray">
          <a:xfrm>
            <a:off x="155577" y="6129346"/>
            <a:ext cx="11880851" cy="179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6" name="Rechteck 5"/>
          <p:cNvSpPr/>
          <p:nvPr userDrawn="1"/>
        </p:nvSpPr>
        <p:spPr>
          <a:xfrm>
            <a:off x="263530" y="1520827"/>
            <a:ext cx="11664951" cy="471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Inhaltsplatzhalter 2"/>
          <p:cNvSpPr>
            <a:spLocks noGrp="1"/>
          </p:cNvSpPr>
          <p:nvPr>
            <p:ph idx="1"/>
          </p:nvPr>
        </p:nvSpPr>
        <p:spPr>
          <a:xfrm>
            <a:off x="371481" y="1785516"/>
            <a:ext cx="8824241" cy="43200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
        <p:nvSpPr>
          <p:cNvPr id="7" name="Fußzeilenplatzhalter 4"/>
          <p:cNvSpPr>
            <a:spLocks noGrp="1"/>
          </p:cNvSpPr>
          <p:nvPr>
            <p:ph type="ftr" sz="quarter" idx="14"/>
          </p:nvPr>
        </p:nvSpPr>
        <p:spPr/>
        <p:txBody>
          <a:bodyPr/>
          <a:lstStyle>
            <a:lvl1pPr>
              <a:defRPr/>
            </a:lvl1pPr>
          </a:lstStyle>
          <a:p>
            <a:pPr>
              <a:defRPr/>
            </a:pPr>
            <a:endParaRPr lang="de-DE">
              <a:solidFill>
                <a:prstClr val="black"/>
              </a:solidFill>
            </a:endParaRPr>
          </a:p>
        </p:txBody>
      </p:sp>
    </p:spTree>
    <p:extLst>
      <p:ext uri="{BB962C8B-B14F-4D97-AF65-F5344CB8AC3E}">
        <p14:creationId xmlns:p14="http://schemas.microsoft.com/office/powerpoint/2010/main" val="385424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renner 1 orange">
    <p:spTree>
      <p:nvGrpSpPr>
        <p:cNvPr id="1" name=""/>
        <p:cNvGrpSpPr/>
        <p:nvPr/>
      </p:nvGrpSpPr>
      <p:grpSpPr>
        <a:xfrm>
          <a:off x="0" y="0"/>
          <a:ext cx="0" cy="0"/>
          <a:chOff x="0" y="0"/>
          <a:chExt cx="0" cy="0"/>
        </a:xfrm>
      </p:grpSpPr>
      <p:sp>
        <p:nvSpPr>
          <p:cNvPr id="4" name="Rechteck 3"/>
          <p:cNvSpPr/>
          <p:nvPr userDrawn="1"/>
        </p:nvSpPr>
        <p:spPr bwMode="gray">
          <a:xfrm>
            <a:off x="0" y="6092833"/>
            <a:ext cx="12192000" cy="765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2" name="Titel 1"/>
          <p:cNvSpPr>
            <a:spLocks noGrp="1"/>
          </p:cNvSpPr>
          <p:nvPr>
            <p:ph type="ctrTitle"/>
          </p:nvPr>
        </p:nvSpPr>
        <p:spPr>
          <a:xfrm>
            <a:off x="2742245" y="1283692"/>
            <a:ext cx="6707509" cy="659408"/>
          </a:xfrm>
        </p:spPr>
        <p:txBody>
          <a:bodyPr/>
          <a:lstStyle>
            <a:lvl1pPr algn="ctr">
              <a:lnSpc>
                <a:spcPct val="85000"/>
              </a:lnSpc>
              <a:defRPr sz="5400" b="0"/>
            </a:lvl1pPr>
          </a:lstStyle>
          <a:p>
            <a:r>
              <a:rPr lang="de-DE" dirty="0"/>
              <a:t>Titelmasterformat durch Klicken bearbeiten</a:t>
            </a:r>
          </a:p>
        </p:txBody>
      </p:sp>
      <p:sp>
        <p:nvSpPr>
          <p:cNvPr id="3" name="Untertitel 2"/>
          <p:cNvSpPr>
            <a:spLocks noGrp="1"/>
          </p:cNvSpPr>
          <p:nvPr>
            <p:ph type="subTitle" idx="1"/>
          </p:nvPr>
        </p:nvSpPr>
        <p:spPr>
          <a:xfrm>
            <a:off x="2742245" y="3351892"/>
            <a:ext cx="6696633" cy="1332148"/>
          </a:xfrm>
        </p:spPr>
        <p:txBody>
          <a:bodyPr/>
          <a:lstStyle>
            <a:lvl1pPr marL="0" indent="0" algn="ctr">
              <a:lnSpc>
                <a:spcPct val="100000"/>
              </a:lnSpc>
              <a:buNone/>
              <a:defRPr sz="3300"/>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de-DE" dirty="0"/>
              <a:t>Formatvorlage des Untertitelmasters durch Klicken bearbeiten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enner 2 orange">
    <p:spTree>
      <p:nvGrpSpPr>
        <p:cNvPr id="1" name=""/>
        <p:cNvGrpSpPr/>
        <p:nvPr/>
      </p:nvGrpSpPr>
      <p:grpSpPr>
        <a:xfrm>
          <a:off x="0" y="0"/>
          <a:ext cx="0" cy="0"/>
          <a:chOff x="0" y="0"/>
          <a:chExt cx="0" cy="0"/>
        </a:xfrm>
      </p:grpSpPr>
      <p:sp>
        <p:nvSpPr>
          <p:cNvPr id="5" name="Rechteck 4"/>
          <p:cNvSpPr/>
          <p:nvPr userDrawn="1"/>
        </p:nvSpPr>
        <p:spPr bwMode="gray">
          <a:xfrm>
            <a:off x="0" y="6092833"/>
            <a:ext cx="12192000" cy="765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9" name="Bildplatzhalter 4"/>
          <p:cNvSpPr>
            <a:spLocks noGrp="1"/>
          </p:cNvSpPr>
          <p:nvPr>
            <p:ph type="pic" sz="quarter" idx="11"/>
          </p:nvPr>
        </p:nvSpPr>
        <p:spPr>
          <a:xfrm>
            <a:off x="0" y="1052736"/>
            <a:ext cx="12192000" cy="5805264"/>
          </a:xfrm>
          <a:solidFill>
            <a:schemeClr val="bg1">
              <a:lumMod val="95000"/>
            </a:schemeClr>
          </a:solidFill>
        </p:spPr>
        <p:txBody>
          <a:bodyPr rtlCol="0" anchor="ctr">
            <a:noAutofit/>
          </a:bodyPr>
          <a:lstStyle>
            <a:lvl1pPr marL="0" indent="0" algn="ctr">
              <a:buNone/>
              <a:defRPr/>
            </a:lvl1pPr>
          </a:lstStyle>
          <a:p>
            <a:pPr lvl="0"/>
            <a:r>
              <a:rPr lang="de-DE" noProof="0"/>
              <a:t>Bild durch Klicken auf Symbol hinzufügen</a:t>
            </a:r>
          </a:p>
        </p:txBody>
      </p:sp>
      <p:sp>
        <p:nvSpPr>
          <p:cNvPr id="2" name="Titel 1"/>
          <p:cNvSpPr>
            <a:spLocks noGrp="1"/>
          </p:cNvSpPr>
          <p:nvPr>
            <p:ph type="ctrTitle"/>
          </p:nvPr>
        </p:nvSpPr>
        <p:spPr>
          <a:xfrm>
            <a:off x="6600056" y="1692492"/>
            <a:ext cx="5591943" cy="2384580"/>
          </a:xfrm>
          <a:solidFill>
            <a:schemeClr val="bg1"/>
          </a:solidFill>
        </p:spPr>
        <p:txBody>
          <a:bodyPr lIns="72000" tIns="72000" rIns="72000" bIns="72000" anchor="ctr"/>
          <a:lstStyle>
            <a:lvl1pPr algn="ctr">
              <a:lnSpc>
                <a:spcPct val="85000"/>
              </a:lnSpc>
              <a:defRPr sz="5400" b="0">
                <a:solidFill>
                  <a:schemeClr val="accent4"/>
                </a:solidFill>
              </a:defRPr>
            </a:lvl1pPr>
          </a:lstStyle>
          <a:p>
            <a:r>
              <a:rPr lang="de-DE" dirty="0"/>
              <a:t>Titelmasterformat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9"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Text und Bild">
    <p:spTree>
      <p:nvGrpSpPr>
        <p:cNvPr id="1" name=""/>
        <p:cNvGrpSpPr/>
        <p:nvPr/>
      </p:nvGrpSpPr>
      <p:grpSpPr>
        <a:xfrm>
          <a:off x="0" y="0"/>
          <a:ext cx="0" cy="0"/>
          <a:chOff x="0" y="0"/>
          <a:chExt cx="0" cy="0"/>
        </a:xfrm>
      </p:grpSpPr>
      <p:sp>
        <p:nvSpPr>
          <p:cNvPr id="6" name="Rechteck 5"/>
          <p:cNvSpPr/>
          <p:nvPr userDrawn="1"/>
        </p:nvSpPr>
        <p:spPr bwMode="gray">
          <a:xfrm>
            <a:off x="155577" y="6129346"/>
            <a:ext cx="11880851" cy="179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7" name="Rechteck 6"/>
          <p:cNvSpPr/>
          <p:nvPr userDrawn="1"/>
        </p:nvSpPr>
        <p:spPr>
          <a:xfrm>
            <a:off x="263528" y="1520827"/>
            <a:ext cx="5724525" cy="47164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Inhaltsplatzhalter 2"/>
          <p:cNvSpPr>
            <a:spLocks noGrp="1"/>
          </p:cNvSpPr>
          <p:nvPr>
            <p:ph idx="1"/>
          </p:nvPr>
        </p:nvSpPr>
        <p:spPr>
          <a:xfrm>
            <a:off x="371475" y="1785516"/>
            <a:ext cx="5472000" cy="43200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
        <p:nvSpPr>
          <p:cNvPr id="10" name="Bildplatzhalter 4"/>
          <p:cNvSpPr>
            <a:spLocks noGrp="1"/>
          </p:cNvSpPr>
          <p:nvPr>
            <p:ph type="pic" sz="quarter" idx="14"/>
          </p:nvPr>
        </p:nvSpPr>
        <p:spPr>
          <a:xfrm>
            <a:off x="6203952" y="1520827"/>
            <a:ext cx="5724525" cy="4716463"/>
          </a:xfrm>
          <a:solidFill>
            <a:schemeClr val="bg1">
              <a:lumMod val="95000"/>
            </a:schemeClr>
          </a:solidFill>
        </p:spPr>
        <p:txBody>
          <a:bodyPr rtlCol="0" anchor="ctr">
            <a:noAutofit/>
          </a:bodyPr>
          <a:lstStyle>
            <a:lvl1pPr marL="0" indent="0" algn="ctr">
              <a:buNone/>
              <a:defRPr/>
            </a:lvl1pPr>
          </a:lstStyle>
          <a:p>
            <a:pPr lvl="0"/>
            <a:r>
              <a:rPr lang="de-DE" noProof="0"/>
              <a:t>Bild durch Klicken auf Symbol hinzufügen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Bild">
    <p:spTree>
      <p:nvGrpSpPr>
        <p:cNvPr id="1" name=""/>
        <p:cNvGrpSpPr/>
        <p:nvPr/>
      </p:nvGrpSpPr>
      <p:grpSpPr>
        <a:xfrm>
          <a:off x="0" y="0"/>
          <a:ext cx="0" cy="0"/>
          <a:chOff x="0" y="0"/>
          <a:chExt cx="0" cy="0"/>
        </a:xfrm>
      </p:grpSpPr>
      <p:sp>
        <p:nvSpPr>
          <p:cNvPr id="5" name="Rechteck 4"/>
          <p:cNvSpPr/>
          <p:nvPr userDrawn="1"/>
        </p:nvSpPr>
        <p:spPr bwMode="gray">
          <a:xfrm>
            <a:off x="155577" y="6129346"/>
            <a:ext cx="11880851" cy="179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
        <p:nvSpPr>
          <p:cNvPr id="10" name="Bildplatzhalter 4"/>
          <p:cNvSpPr>
            <a:spLocks noGrp="1"/>
          </p:cNvSpPr>
          <p:nvPr>
            <p:ph type="pic" sz="quarter" idx="14"/>
          </p:nvPr>
        </p:nvSpPr>
        <p:spPr>
          <a:xfrm>
            <a:off x="263528" y="1520827"/>
            <a:ext cx="11664949" cy="4716463"/>
          </a:xfrm>
          <a:solidFill>
            <a:schemeClr val="bg1">
              <a:lumMod val="95000"/>
            </a:schemeClr>
          </a:solidFill>
        </p:spPr>
        <p:txBody>
          <a:bodyPr rtlCol="0" anchor="ctr">
            <a:noAutofit/>
          </a:bodyPr>
          <a:lstStyle>
            <a:lvl1pPr marL="0" indent="0" algn="ctr">
              <a:buNone/>
              <a:defRPr/>
            </a:lvl1pPr>
          </a:lstStyle>
          <a:p>
            <a:pPr lvl="0"/>
            <a:r>
              <a:rPr lang="de-DE" noProof="0"/>
              <a:t>Bild durch Klicken auf Symbol hinzufügen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5" name="Rechteck 4"/>
          <p:cNvSpPr/>
          <p:nvPr userDrawn="1"/>
        </p:nvSpPr>
        <p:spPr bwMode="gray">
          <a:xfrm>
            <a:off x="155577" y="6129346"/>
            <a:ext cx="11880851" cy="179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11" name="Textplatzhalter 8"/>
          <p:cNvSpPr>
            <a:spLocks noGrp="1"/>
          </p:cNvSpPr>
          <p:nvPr>
            <p:ph type="body" sz="quarter" idx="15"/>
          </p:nvPr>
        </p:nvSpPr>
        <p:spPr>
          <a:xfrm>
            <a:off x="263530" y="1520827"/>
            <a:ext cx="11664951" cy="4716463"/>
          </a:xfrm>
          <a:solidFill>
            <a:schemeClr val="accent4"/>
          </a:solidFill>
        </p:spPr>
        <p:txBody>
          <a:bodyPr lIns="360000" tIns="828000" rIns="360000" bIns="360000"/>
          <a:lstStyle>
            <a:lvl1pPr marL="0" indent="0" algn="ctr">
              <a:lnSpc>
                <a:spcPct val="90000"/>
              </a:lnSpc>
              <a:buNone/>
              <a:defRPr sz="3600" b="1">
                <a:solidFill>
                  <a:schemeClr val="bg1"/>
                </a:solidFill>
              </a:defRPr>
            </a:lvl1pPr>
          </a:lstStyle>
          <a:p>
            <a:pPr lvl="0"/>
            <a:r>
              <a:rPr lang="de-DE"/>
              <a:t>Formatvorlagen des Textmasters bearbeiten</a:t>
            </a: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itat (weiß)">
    <p:spTree>
      <p:nvGrpSpPr>
        <p:cNvPr id="1" name=""/>
        <p:cNvGrpSpPr/>
        <p:nvPr/>
      </p:nvGrpSpPr>
      <p:grpSpPr>
        <a:xfrm>
          <a:off x="0" y="0"/>
          <a:ext cx="0" cy="0"/>
          <a:chOff x="0" y="0"/>
          <a:chExt cx="0" cy="0"/>
        </a:xfrm>
      </p:grpSpPr>
      <p:sp>
        <p:nvSpPr>
          <p:cNvPr id="11" name="Textplatzhalter 8"/>
          <p:cNvSpPr>
            <a:spLocks noGrp="1"/>
          </p:cNvSpPr>
          <p:nvPr>
            <p:ph type="body" sz="quarter" idx="15"/>
          </p:nvPr>
        </p:nvSpPr>
        <p:spPr>
          <a:xfrm>
            <a:off x="263530" y="1520827"/>
            <a:ext cx="11664951" cy="4716463"/>
          </a:xfrm>
          <a:noFill/>
        </p:spPr>
        <p:txBody>
          <a:bodyPr lIns="360000" tIns="828000" rIns="360000" bIns="360000"/>
          <a:lstStyle>
            <a:lvl1pPr marL="0" indent="0" algn="ctr">
              <a:lnSpc>
                <a:spcPct val="90000"/>
              </a:lnSpc>
              <a:buNone/>
              <a:defRPr sz="3600" b="1">
                <a:solidFill>
                  <a:schemeClr val="tx1"/>
                </a:solidFill>
              </a:defRPr>
            </a:lvl1pPr>
          </a:lstStyle>
          <a:p>
            <a:pPr lvl="0"/>
            <a:r>
              <a:rPr lang="de-DE"/>
              <a:t>Formatvorlagen des Textmasters bearbeiten</a:t>
            </a: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itat und Bild">
    <p:spTree>
      <p:nvGrpSpPr>
        <p:cNvPr id="1" name=""/>
        <p:cNvGrpSpPr/>
        <p:nvPr/>
      </p:nvGrpSpPr>
      <p:grpSpPr>
        <a:xfrm>
          <a:off x="0" y="0"/>
          <a:ext cx="0" cy="0"/>
          <a:chOff x="0" y="0"/>
          <a:chExt cx="0" cy="0"/>
        </a:xfrm>
      </p:grpSpPr>
      <p:sp>
        <p:nvSpPr>
          <p:cNvPr id="6" name="Rechteck 5"/>
          <p:cNvSpPr/>
          <p:nvPr userDrawn="1"/>
        </p:nvSpPr>
        <p:spPr bwMode="gray">
          <a:xfrm>
            <a:off x="155577" y="6129346"/>
            <a:ext cx="11880851" cy="1793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sz="1800">
              <a:solidFill>
                <a:prstClr val="white"/>
              </a:solidFill>
            </a:endParaRPr>
          </a:p>
        </p:txBody>
      </p:sp>
      <p:sp>
        <p:nvSpPr>
          <p:cNvPr id="2" name="Titel 1"/>
          <p:cNvSpPr>
            <a:spLocks noGrp="1"/>
          </p:cNvSpPr>
          <p:nvPr>
            <p:ph type="title"/>
          </p:nvPr>
        </p:nvSpPr>
        <p:spPr/>
        <p:txBody>
          <a:bodyPr/>
          <a:lstStyle>
            <a:lvl1pPr>
              <a:defRPr/>
            </a:lvl1pPr>
          </a:lstStyle>
          <a:p>
            <a:r>
              <a:rPr lang="de-DE"/>
              <a:t>Titelmasterformat durch Klicken bearbeiten</a:t>
            </a:r>
          </a:p>
        </p:txBody>
      </p:sp>
      <p:sp>
        <p:nvSpPr>
          <p:cNvPr id="8" name="Textplatzhalter 8"/>
          <p:cNvSpPr>
            <a:spLocks noGrp="1"/>
          </p:cNvSpPr>
          <p:nvPr>
            <p:ph type="body" sz="quarter" idx="13"/>
          </p:nvPr>
        </p:nvSpPr>
        <p:spPr>
          <a:xfrm>
            <a:off x="371357" y="872232"/>
            <a:ext cx="8820993" cy="504540"/>
          </a:xfrm>
        </p:spPr>
        <p:txBody>
          <a:bodyPr/>
          <a:lstStyle>
            <a:lvl1pPr marL="0" indent="0">
              <a:buNone/>
              <a:defRPr sz="2800">
                <a:solidFill>
                  <a:schemeClr val="tx2"/>
                </a:solidFill>
              </a:defRPr>
            </a:lvl1pPr>
          </a:lstStyle>
          <a:p>
            <a:pPr lvl="0"/>
            <a:r>
              <a:rPr lang="de-DE"/>
              <a:t>Formatvorlagen des Textmasters bearbeiten</a:t>
            </a:r>
          </a:p>
        </p:txBody>
      </p:sp>
      <p:sp>
        <p:nvSpPr>
          <p:cNvPr id="10" name="Bildplatzhalter 4"/>
          <p:cNvSpPr>
            <a:spLocks noGrp="1"/>
          </p:cNvSpPr>
          <p:nvPr>
            <p:ph type="pic" sz="quarter" idx="14"/>
          </p:nvPr>
        </p:nvSpPr>
        <p:spPr>
          <a:xfrm>
            <a:off x="6203952" y="1520827"/>
            <a:ext cx="5724525" cy="4716463"/>
          </a:xfrm>
          <a:solidFill>
            <a:schemeClr val="bg1">
              <a:lumMod val="95000"/>
            </a:schemeClr>
          </a:solidFill>
        </p:spPr>
        <p:txBody>
          <a:bodyPr rtlCol="0" anchor="ctr">
            <a:noAutofit/>
          </a:bodyPr>
          <a:lstStyle>
            <a:lvl1pPr marL="0" indent="0" algn="ctr">
              <a:buNone/>
              <a:defRPr/>
            </a:lvl1pPr>
          </a:lstStyle>
          <a:p>
            <a:pPr lvl="0"/>
            <a:r>
              <a:rPr lang="de-DE" noProof="0"/>
              <a:t>Bild durch Klicken auf Symbol hinzufügen</a:t>
            </a:r>
          </a:p>
        </p:txBody>
      </p:sp>
      <p:sp>
        <p:nvSpPr>
          <p:cNvPr id="12" name="Textplatzhalter 8"/>
          <p:cNvSpPr>
            <a:spLocks noGrp="1"/>
          </p:cNvSpPr>
          <p:nvPr>
            <p:ph type="body" sz="quarter" idx="15"/>
          </p:nvPr>
        </p:nvSpPr>
        <p:spPr>
          <a:xfrm>
            <a:off x="263528" y="1520827"/>
            <a:ext cx="5724525" cy="4716463"/>
          </a:xfrm>
          <a:solidFill>
            <a:schemeClr val="accent4"/>
          </a:solidFill>
        </p:spPr>
        <p:txBody>
          <a:bodyPr lIns="360000" tIns="720000" rIns="360000" bIns="360000"/>
          <a:lstStyle>
            <a:lvl1pPr marL="0" indent="0" algn="l">
              <a:lnSpc>
                <a:spcPct val="90000"/>
              </a:lnSpc>
              <a:buNone/>
              <a:defRPr sz="3300" b="1">
                <a:solidFill>
                  <a:schemeClr val="bg1"/>
                </a:solidFill>
              </a:defRPr>
            </a:lvl1pPr>
          </a:lstStyle>
          <a:p>
            <a:pPr lvl="0"/>
            <a:r>
              <a:rPr lang="de-DE"/>
              <a:t>Formatvorlagen des Textmasters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371481" y="374658"/>
            <a:ext cx="882491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de-DE" altLang="de-DE"/>
              <a:t>Titelmasterformat durch Klicken bearbeiten</a:t>
            </a:r>
          </a:p>
        </p:txBody>
      </p:sp>
      <p:sp>
        <p:nvSpPr>
          <p:cNvPr id="1027" name="Textplatzhalter 2"/>
          <p:cNvSpPr>
            <a:spLocks noGrp="1"/>
          </p:cNvSpPr>
          <p:nvPr>
            <p:ph type="body" idx="1"/>
          </p:nvPr>
        </p:nvSpPr>
        <p:spPr bwMode="auto">
          <a:xfrm>
            <a:off x="371481" y="1785938"/>
            <a:ext cx="8824913"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de-DE" altLang="de-DE"/>
              <a:t>Textmasterformat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cxnSp>
        <p:nvCxnSpPr>
          <p:cNvPr id="12" name="Gerade Verbindung 11"/>
          <p:cNvCxnSpPr/>
          <p:nvPr/>
        </p:nvCxnSpPr>
        <p:spPr>
          <a:xfrm>
            <a:off x="371477" y="6237288"/>
            <a:ext cx="11449051"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a:off x="374651" y="6313496"/>
            <a:ext cx="1436688" cy="295275"/>
          </a:xfrm>
          <a:prstGeom prst="rect">
            <a:avLst/>
          </a:prstGeom>
        </p:spPr>
        <p:txBody>
          <a:bodyPr lIns="0" tIns="0" rIns="0" bIns="0" anchor="b"/>
          <a:lstStyle>
            <a:defPPr>
              <a:defRPr lang="de-DE"/>
            </a:defPPr>
            <a:lvl1pPr>
              <a:defRPr sz="800"/>
            </a:lvl1pPr>
          </a:lstStyle>
          <a:p>
            <a:pPr>
              <a:defRPr/>
            </a:pPr>
            <a:fld id="{A01D7407-A3A9-3C49-9F9D-BB8A8CF52D19}" type="slidenum">
              <a:rPr lang="de-DE" sz="800" smtClean="0">
                <a:solidFill>
                  <a:prstClr val="black"/>
                </a:solidFill>
              </a:rPr>
              <a:pPr>
                <a:defRPr/>
              </a:pPr>
              <a:t>‹Nr.›</a:t>
            </a:fld>
            <a:endParaRPr lang="de-DE" sz="800">
              <a:solidFill>
                <a:prstClr val="black"/>
              </a:solidFill>
            </a:endParaRPr>
          </a:p>
        </p:txBody>
      </p:sp>
    </p:spTree>
    <p:extLst>
      <p:ext uri="{BB962C8B-B14F-4D97-AF65-F5344CB8AC3E}">
        <p14:creationId xmlns:p14="http://schemas.microsoft.com/office/powerpoint/2010/main" val="743939425"/>
      </p:ext>
    </p:extLst>
  </p:cSld>
  <p:clrMap bg1="lt1" tx1="dk1" bg2="lt2" tx2="dk2" accent1="accent1" accent2="accent2" accent3="accent3" accent4="accent4" accent5="accent5" accent6="accent6" hlink="hlink" folHlink="folHlink"/>
  <p:sldLayoutIdLst>
    <p:sldLayoutId id="2147483664" r:id="rId1"/>
    <p:sldLayoutId id="2147483671" r:id="rId2"/>
    <p:sldLayoutId id="2147483677" r:id="rId3"/>
    <p:sldLayoutId id="2147483681" r:id="rId4"/>
    <p:sldLayoutId id="2147483684" r:id="rId5"/>
    <p:sldLayoutId id="2147483685" r:id="rId6"/>
    <p:sldLayoutId id="2147483686" r:id="rId7"/>
    <p:sldLayoutId id="2147483687" r:id="rId8"/>
    <p:sldLayoutId id="2147483689" r:id="rId9"/>
    <p:sldLayoutId id="2147483690" r:id="rId10"/>
    <p:sldLayoutId id="2147483692" r:id="rId11"/>
    <p:sldLayoutId id="2147483696" r:id="rId12"/>
    <p:sldLayoutId id="2147483704" r:id="rId13"/>
    <p:sldLayoutId id="2147483705" r:id="rId14"/>
  </p:sldLayoutIdLst>
  <p:hf sldNum="0" hdr="0" ftr="0" dt="0"/>
  <p:txStyles>
    <p:titleStyle>
      <a:lvl1pPr algn="l" rtl="0" eaLnBrk="0" fontAlgn="base" hangingPunct="0">
        <a:spcBef>
          <a:spcPct val="0"/>
        </a:spcBef>
        <a:spcAft>
          <a:spcPct val="0"/>
        </a:spcAft>
        <a:defRPr sz="3600" b="1" kern="1200">
          <a:solidFill>
            <a:schemeClr val="tx1"/>
          </a:solidFill>
          <a:latin typeface="+mj-lt"/>
          <a:ea typeface="+mj-ea"/>
          <a:cs typeface="+mj-cs"/>
        </a:defRPr>
      </a:lvl1pPr>
      <a:lvl2pPr algn="l" rtl="0" eaLnBrk="0" fontAlgn="base" hangingPunct="0">
        <a:spcBef>
          <a:spcPct val="0"/>
        </a:spcBef>
        <a:spcAft>
          <a:spcPct val="0"/>
        </a:spcAft>
        <a:defRPr sz="3600" b="1">
          <a:solidFill>
            <a:schemeClr val="tx1"/>
          </a:solidFill>
          <a:latin typeface="Arial" panose="020B0604020202020204" pitchFamily="34" charset="0"/>
        </a:defRPr>
      </a:lvl2pPr>
      <a:lvl3pPr algn="l" rtl="0" eaLnBrk="0" fontAlgn="base" hangingPunct="0">
        <a:spcBef>
          <a:spcPct val="0"/>
        </a:spcBef>
        <a:spcAft>
          <a:spcPct val="0"/>
        </a:spcAft>
        <a:defRPr sz="3600" b="1">
          <a:solidFill>
            <a:schemeClr val="tx1"/>
          </a:solidFill>
          <a:latin typeface="Arial" panose="020B0604020202020204" pitchFamily="34" charset="0"/>
        </a:defRPr>
      </a:lvl3pPr>
      <a:lvl4pPr algn="l" rtl="0" eaLnBrk="0" fontAlgn="base" hangingPunct="0">
        <a:spcBef>
          <a:spcPct val="0"/>
        </a:spcBef>
        <a:spcAft>
          <a:spcPct val="0"/>
        </a:spcAft>
        <a:defRPr sz="3600" b="1">
          <a:solidFill>
            <a:schemeClr val="tx1"/>
          </a:solidFill>
          <a:latin typeface="Arial" panose="020B0604020202020204" pitchFamily="34" charset="0"/>
        </a:defRPr>
      </a:lvl4pPr>
      <a:lvl5pPr algn="l" rtl="0" eaLnBrk="0" fontAlgn="base" hangingPunct="0">
        <a:spcBef>
          <a:spcPct val="0"/>
        </a:spcBef>
        <a:spcAft>
          <a:spcPct val="0"/>
        </a:spcAft>
        <a:defRPr sz="3600" b="1">
          <a:solidFill>
            <a:schemeClr val="tx1"/>
          </a:solidFill>
          <a:latin typeface="Arial" panose="020B0604020202020204" pitchFamily="34" charset="0"/>
        </a:defRPr>
      </a:lvl5pPr>
      <a:lvl6pPr marL="457167" algn="l" rtl="0" fontAlgn="base">
        <a:spcBef>
          <a:spcPct val="0"/>
        </a:spcBef>
        <a:spcAft>
          <a:spcPct val="0"/>
        </a:spcAft>
        <a:defRPr sz="3600" b="1">
          <a:solidFill>
            <a:schemeClr val="tx1"/>
          </a:solidFill>
          <a:latin typeface="Arial" panose="020B0604020202020204" pitchFamily="34" charset="0"/>
        </a:defRPr>
      </a:lvl6pPr>
      <a:lvl7pPr marL="914332" algn="l" rtl="0" fontAlgn="base">
        <a:spcBef>
          <a:spcPct val="0"/>
        </a:spcBef>
        <a:spcAft>
          <a:spcPct val="0"/>
        </a:spcAft>
        <a:defRPr sz="3600" b="1">
          <a:solidFill>
            <a:schemeClr val="tx1"/>
          </a:solidFill>
          <a:latin typeface="Arial" panose="020B0604020202020204" pitchFamily="34" charset="0"/>
        </a:defRPr>
      </a:lvl7pPr>
      <a:lvl8pPr marL="1371498" algn="l" rtl="0" fontAlgn="base">
        <a:spcBef>
          <a:spcPct val="0"/>
        </a:spcBef>
        <a:spcAft>
          <a:spcPct val="0"/>
        </a:spcAft>
        <a:defRPr sz="3600" b="1">
          <a:solidFill>
            <a:schemeClr val="tx1"/>
          </a:solidFill>
          <a:latin typeface="Arial" panose="020B0604020202020204" pitchFamily="34" charset="0"/>
        </a:defRPr>
      </a:lvl8pPr>
      <a:lvl9pPr marL="1828664" algn="l" rtl="0" fontAlgn="base">
        <a:spcBef>
          <a:spcPct val="0"/>
        </a:spcBef>
        <a:spcAft>
          <a:spcPct val="0"/>
        </a:spcAft>
        <a:defRPr sz="3600" b="1">
          <a:solidFill>
            <a:schemeClr val="tx1"/>
          </a:solidFill>
          <a:latin typeface="Arial" panose="020B0604020202020204" pitchFamily="34" charset="0"/>
        </a:defRPr>
      </a:lvl9pPr>
    </p:titleStyle>
    <p:bodyStyle>
      <a:lvl1pPr marL="355574"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1pPr>
      <a:lvl2pPr marL="984178"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2pPr>
      <a:lvl3pPr marL="1346100"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3pPr>
      <a:lvl4pPr marL="1701672"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4pPr>
      <a:lvl5pPr marL="2063595"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pen-educational-resources.de/oer-tullu-regel/" TargetMode="External"/><Relationship Id="rId2" Type="http://schemas.openxmlformats.org/officeDocument/2006/relationships/hyperlink" Target="https://creativecommons.org/licenses/by/4.0/deed.de" TargetMode="Externa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hyperlink" Target="https://www.ernaehrung-nachhaltig.d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svg"/><Relationship Id="rId3" Type="http://schemas.openxmlformats.org/officeDocument/2006/relationships/image" Target="../media/image9.svg"/><Relationship Id="rId7" Type="http://schemas.openxmlformats.org/officeDocument/2006/relationships/image" Target="../media/image13.svg"/><Relationship Id="rId12" Type="http://schemas.openxmlformats.org/officeDocument/2006/relationships/image" Target="../media/image18.png"/><Relationship Id="rId17" Type="http://schemas.openxmlformats.org/officeDocument/2006/relationships/image" Target="../media/image23.svg"/><Relationship Id="rId2" Type="http://schemas.openxmlformats.org/officeDocument/2006/relationships/image" Target="../media/image8.png"/><Relationship Id="rId16" Type="http://schemas.openxmlformats.org/officeDocument/2006/relationships/image" Target="../media/image22.png"/><Relationship Id="rId1" Type="http://schemas.openxmlformats.org/officeDocument/2006/relationships/slideLayout" Target="../slideLayouts/slideLayout13.xml"/><Relationship Id="rId6" Type="http://schemas.openxmlformats.org/officeDocument/2006/relationships/image" Target="../media/image12.png"/><Relationship Id="rId11" Type="http://schemas.openxmlformats.org/officeDocument/2006/relationships/image" Target="../media/image17.svg"/><Relationship Id="rId5" Type="http://schemas.openxmlformats.org/officeDocument/2006/relationships/image" Target="../media/image11.svg"/><Relationship Id="rId15" Type="http://schemas.openxmlformats.org/officeDocument/2006/relationships/image" Target="../media/image21.sv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svg"/><Relationship Id="rId14" Type="http://schemas.openxmlformats.org/officeDocument/2006/relationships/image" Target="../media/image2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fh-muenster.de/isun/genah.php"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B75531A3-E64C-4F74-A694-994A9FAD7E69}"/>
              </a:ext>
            </a:extLst>
          </p:cNvPr>
          <p:cNvSpPr>
            <a:spLocks noChangeArrowheads="1"/>
          </p:cNvSpPr>
          <p:nvPr/>
        </p:nvSpPr>
        <p:spPr bwMode="auto">
          <a:xfrm>
            <a:off x="371481" y="1619727"/>
            <a:ext cx="10837113" cy="4185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Weiternutzung als OER ausdrücklich erlaubt: Dieses Werk und dessen Inhalte sind - sofern nicht anders angegeben - lizenziert unter </a:t>
            </a:r>
            <a:r>
              <a:rPr kumimoji="0" lang="de-DE" altLang="de-DE" sz="14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CC BY 4.0</a:t>
            </a: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Nennung gemäß </a:t>
            </a:r>
            <a:r>
              <a:rPr kumimoji="0" lang="de-DE" altLang="de-DE" sz="14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TULLU-Regel</a:t>
            </a: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bitte wie folgt: </a:t>
            </a:r>
            <a:r>
              <a:rPr kumimoji="0" lang="de-DE" altLang="de-DE" sz="14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de-DE" altLang="de-DE" sz="1400" b="0" i="1"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Workshops 3: </a:t>
            </a:r>
            <a:r>
              <a:rPr lang="de-DE" altLang="de-DE" sz="1400" i="1" dirty="0">
                <a:latin typeface="Arial" panose="020B0604020202020204" pitchFamily="34" charset="0"/>
                <a:ea typeface="Times New Roman" panose="02020603050405020304" pitchFamily="18" charset="0"/>
                <a:cs typeface="Arial" panose="020B0604020202020204" pitchFamily="34" charset="0"/>
              </a:rPr>
              <a:t>Speiseplanung und Gästekommunikation</a:t>
            </a:r>
            <a:r>
              <a:rPr kumimoji="0" lang="de-DE" altLang="de-DE" sz="14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de-DE" altLang="de-DE" sz="1400" i="1" dirty="0">
                <a:latin typeface="Arial" panose="020B0604020202020204" pitchFamily="34" charset="0"/>
                <a:ea typeface="Times New Roman" panose="02020603050405020304" pitchFamily="18" charset="0"/>
                <a:cs typeface="Arial" panose="020B0604020202020204" pitchFamily="34" charset="0"/>
              </a:rPr>
              <a:t>aus dem DBU geförderten Projekt „Gerechte und nachhaltige Außer-Haus-Angebote gestalten“, Institut für nachhaltige Ernährung (</a:t>
            </a:r>
            <a:r>
              <a:rPr lang="de-DE" altLang="de-DE" sz="1400" i="1" dirty="0" err="1">
                <a:latin typeface="Arial" panose="020B0604020202020204" pitchFamily="34" charset="0"/>
                <a:ea typeface="Times New Roman" panose="02020603050405020304" pitchFamily="18" charset="0"/>
                <a:cs typeface="Arial" panose="020B0604020202020204" pitchFamily="34" charset="0"/>
              </a:rPr>
              <a:t>iSuN</a:t>
            </a:r>
            <a:r>
              <a:rPr lang="de-DE" altLang="de-DE" sz="1400" i="1" dirty="0">
                <a:latin typeface="Arial" panose="020B0604020202020204" pitchFamily="34" charset="0"/>
                <a:ea typeface="Times New Roman" panose="02020603050405020304" pitchFamily="18" charset="0"/>
                <a:cs typeface="Arial" panose="020B0604020202020204" pitchFamily="34" charset="0"/>
              </a:rPr>
              <a:t>), </a:t>
            </a:r>
            <a:r>
              <a:rPr kumimoji="0" lang="de-DE" altLang="de-DE" sz="14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Lizenz: </a:t>
            </a:r>
            <a:r>
              <a:rPr kumimoji="0" lang="de-DE" altLang="de-DE" sz="1400" b="0" i="1"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CC BY 4.0</a:t>
            </a: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Der Lizenzvertrag ist hier abrufbar: </a:t>
            </a:r>
            <a:r>
              <a:rPr kumimoji="0" lang="de-DE" altLang="de-DE" sz="14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https://creativecommons.org/licenses/by/4.0/deed.de</a:t>
            </a: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b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Das Werk ist online verfügbar unter: </a:t>
            </a:r>
            <a:br>
              <a:rPr kumimoji="0" lang="de-DE" altLang="de-DE"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r>
              <a:rPr kumimoji="0" lang="de-DE" altLang="de-DE" sz="14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4"/>
              </a:rPr>
              <a:t>https://www.ernaehrung-nachhaltig.de/</a:t>
            </a:r>
            <a:endParaRPr kumimoji="0" lang="de-DE" altLang="de-DE"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de-DE" altLang="ja-JP"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lvl="0" eaLnBrk="0" fontAlgn="base" hangingPunct="0">
              <a:spcBef>
                <a:spcPct val="0"/>
              </a:spcBef>
              <a:spcAft>
                <a:spcPct val="0"/>
              </a:spcAft>
            </a:pPr>
            <a:endParaRPr lang="de-DE" altLang="ja-JP" sz="1400" dirty="0">
              <a:latin typeface="Arial" panose="020B0604020202020204" pitchFamily="34" charset="0"/>
              <a:cs typeface="Arial" panose="020B0604020202020204" pitchFamily="34" charset="0"/>
            </a:endParaRPr>
          </a:p>
          <a:p>
            <a:pPr lvl="0" eaLnBrk="0" fontAlgn="base" hangingPunct="0">
              <a:spcBef>
                <a:spcPct val="0"/>
              </a:spcBef>
              <a:spcAft>
                <a:spcPct val="0"/>
              </a:spcAft>
            </a:pPr>
            <a:r>
              <a:rPr lang="de-DE" altLang="ja-JP" sz="1400" dirty="0">
                <a:latin typeface="Arial" panose="020B0604020202020204" pitchFamily="34" charset="0"/>
                <a:cs typeface="Arial" panose="020B0604020202020204" pitchFamily="34" charset="0"/>
              </a:rPr>
              <a:t>Bei der Erstellung dieser Ausarbeitung wurde größte Sorgfalt und Genauigkeit angewendet, um sicherzustellen, dass alle Informationen korrekt und verständlich dargestellt sind. Zunächst wurden die Inhalte nach dem aktuellen Forschungsstand und praxisrelevanten Informationen erstellt und in Praxisbetrieben geprüft sowie anschließend überarbeitet. Danach folgte die Lizenzierung nach OER-Standards. Sollten dennoch Fehler oder Unklarheiten bei den Inhalten oder der Lizenz auftreten, bitte zögern Sie nicht, uns darauf hinzuweisen. Wir sind stets bemüht, Verbesserungen vorzunehmen und eventuelle Fehler zu korrigieren, um die Qualität unserer Arbeit kontinuierlich zu optimieren. </a:t>
            </a:r>
          </a:p>
          <a:p>
            <a:pPr lvl="0" eaLnBrk="0" fontAlgn="base" hangingPunct="0">
              <a:spcBef>
                <a:spcPct val="0"/>
              </a:spcBef>
              <a:spcAft>
                <a:spcPct val="0"/>
              </a:spcAft>
            </a:pPr>
            <a:endParaRPr lang="de-DE" altLang="ja-JP" sz="1400" dirty="0">
              <a:latin typeface="Arial" panose="020B0604020202020204" pitchFamily="34" charset="0"/>
              <a:cs typeface="Arial" panose="020B0604020202020204" pitchFamily="34" charset="0"/>
            </a:endParaRPr>
          </a:p>
          <a:p>
            <a:pPr lvl="0" eaLnBrk="0" fontAlgn="base" hangingPunct="0">
              <a:spcBef>
                <a:spcPct val="0"/>
              </a:spcBef>
              <a:spcAft>
                <a:spcPct val="0"/>
              </a:spcAft>
            </a:pPr>
            <a:r>
              <a:rPr lang="de-DE" altLang="ja-JP" sz="1400" dirty="0">
                <a:latin typeface="Arial" panose="020B0604020202020204" pitchFamily="34" charset="0"/>
                <a:cs typeface="Arial" panose="020B0604020202020204" pitchFamily="34" charset="0"/>
              </a:rPr>
              <a:t>Vielen Dank für Ihr Verständnis und Ihre Unterstützung. </a:t>
            </a:r>
          </a:p>
          <a:p>
            <a:pPr marL="0" marR="0" lvl="0" indent="0" defTabSz="914400" rtl="0" eaLnBrk="0" fontAlgn="base" latinLnBrk="0" hangingPunct="0">
              <a:lnSpc>
                <a:spcPct val="100000"/>
              </a:lnSpc>
              <a:spcBef>
                <a:spcPct val="0"/>
              </a:spcBef>
              <a:spcAft>
                <a:spcPct val="0"/>
              </a:spcAft>
              <a:buClrTx/>
              <a:buSzTx/>
              <a:buFontTx/>
              <a:buNone/>
              <a:tabLst/>
            </a:pPr>
            <a:endParaRPr kumimoji="0" lang="de-DE" altLang="ja-JP"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itel 1">
            <a:extLst>
              <a:ext uri="{FF2B5EF4-FFF2-40B4-BE49-F238E27FC236}">
                <a16:creationId xmlns:a16="http://schemas.microsoft.com/office/drawing/2014/main" id="{59BE1149-C425-C537-2F2F-AFA96D1E979F}"/>
              </a:ext>
            </a:extLst>
          </p:cNvPr>
          <p:cNvSpPr txBox="1">
            <a:spLocks/>
          </p:cNvSpPr>
          <p:nvPr/>
        </p:nvSpPr>
        <p:spPr bwMode="auto">
          <a:xfrm>
            <a:off x="371481" y="374658"/>
            <a:ext cx="882491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rmAutofit/>
          </a:bodyPr>
          <a:lstStyle>
            <a:lvl1pPr algn="l" rtl="0" eaLnBrk="0" fontAlgn="base" hangingPunct="0">
              <a:spcBef>
                <a:spcPct val="0"/>
              </a:spcBef>
              <a:spcAft>
                <a:spcPct val="0"/>
              </a:spcAft>
              <a:defRPr sz="3600" b="1" kern="1200">
                <a:solidFill>
                  <a:schemeClr val="tx1"/>
                </a:solidFill>
                <a:latin typeface="+mj-lt"/>
                <a:ea typeface="+mj-ea"/>
                <a:cs typeface="+mj-cs"/>
              </a:defRPr>
            </a:lvl1pPr>
            <a:lvl2pPr algn="l" rtl="0" eaLnBrk="0" fontAlgn="base" hangingPunct="0">
              <a:spcBef>
                <a:spcPct val="0"/>
              </a:spcBef>
              <a:spcAft>
                <a:spcPct val="0"/>
              </a:spcAft>
              <a:defRPr sz="3600" b="1">
                <a:solidFill>
                  <a:schemeClr val="tx1"/>
                </a:solidFill>
                <a:latin typeface="Arial" panose="020B0604020202020204" pitchFamily="34" charset="0"/>
              </a:defRPr>
            </a:lvl2pPr>
            <a:lvl3pPr algn="l" rtl="0" eaLnBrk="0" fontAlgn="base" hangingPunct="0">
              <a:spcBef>
                <a:spcPct val="0"/>
              </a:spcBef>
              <a:spcAft>
                <a:spcPct val="0"/>
              </a:spcAft>
              <a:defRPr sz="3600" b="1">
                <a:solidFill>
                  <a:schemeClr val="tx1"/>
                </a:solidFill>
                <a:latin typeface="Arial" panose="020B0604020202020204" pitchFamily="34" charset="0"/>
              </a:defRPr>
            </a:lvl3pPr>
            <a:lvl4pPr algn="l" rtl="0" eaLnBrk="0" fontAlgn="base" hangingPunct="0">
              <a:spcBef>
                <a:spcPct val="0"/>
              </a:spcBef>
              <a:spcAft>
                <a:spcPct val="0"/>
              </a:spcAft>
              <a:defRPr sz="3600" b="1">
                <a:solidFill>
                  <a:schemeClr val="tx1"/>
                </a:solidFill>
                <a:latin typeface="Arial" panose="020B0604020202020204" pitchFamily="34" charset="0"/>
              </a:defRPr>
            </a:lvl4pPr>
            <a:lvl5pPr algn="l" rtl="0" eaLnBrk="0" fontAlgn="base" hangingPunct="0">
              <a:spcBef>
                <a:spcPct val="0"/>
              </a:spcBef>
              <a:spcAft>
                <a:spcPct val="0"/>
              </a:spcAft>
              <a:defRPr sz="3600" b="1">
                <a:solidFill>
                  <a:schemeClr val="tx1"/>
                </a:solidFill>
                <a:latin typeface="Arial" panose="020B0604020202020204" pitchFamily="34" charset="0"/>
              </a:defRPr>
            </a:lvl5pPr>
            <a:lvl6pPr marL="457167" algn="l" rtl="0" fontAlgn="base">
              <a:spcBef>
                <a:spcPct val="0"/>
              </a:spcBef>
              <a:spcAft>
                <a:spcPct val="0"/>
              </a:spcAft>
              <a:defRPr sz="3600" b="1">
                <a:solidFill>
                  <a:schemeClr val="tx1"/>
                </a:solidFill>
                <a:latin typeface="Arial" panose="020B0604020202020204" pitchFamily="34" charset="0"/>
              </a:defRPr>
            </a:lvl6pPr>
            <a:lvl7pPr marL="914332" algn="l" rtl="0" fontAlgn="base">
              <a:spcBef>
                <a:spcPct val="0"/>
              </a:spcBef>
              <a:spcAft>
                <a:spcPct val="0"/>
              </a:spcAft>
              <a:defRPr sz="3600" b="1">
                <a:solidFill>
                  <a:schemeClr val="tx1"/>
                </a:solidFill>
                <a:latin typeface="Arial" panose="020B0604020202020204" pitchFamily="34" charset="0"/>
              </a:defRPr>
            </a:lvl7pPr>
            <a:lvl8pPr marL="1371498" algn="l" rtl="0" fontAlgn="base">
              <a:spcBef>
                <a:spcPct val="0"/>
              </a:spcBef>
              <a:spcAft>
                <a:spcPct val="0"/>
              </a:spcAft>
              <a:defRPr sz="3600" b="1">
                <a:solidFill>
                  <a:schemeClr val="tx1"/>
                </a:solidFill>
                <a:latin typeface="Arial" panose="020B0604020202020204" pitchFamily="34" charset="0"/>
              </a:defRPr>
            </a:lvl8pPr>
            <a:lvl9pPr marL="1828664" algn="l" rtl="0" fontAlgn="base">
              <a:spcBef>
                <a:spcPct val="0"/>
              </a:spcBef>
              <a:spcAft>
                <a:spcPct val="0"/>
              </a:spcAft>
              <a:defRPr sz="3600" b="1">
                <a:solidFill>
                  <a:schemeClr val="tx1"/>
                </a:solidFill>
                <a:latin typeface="Arial" panose="020B0604020202020204" pitchFamily="34" charset="0"/>
              </a:defRPr>
            </a:lvl9pPr>
          </a:lstStyle>
          <a:p>
            <a:pPr>
              <a:spcAft>
                <a:spcPts val="600"/>
              </a:spcAft>
            </a:pPr>
            <a:r>
              <a:rPr lang="de-DE" b="1" kern="1200" spc="-24" dirty="0">
                <a:latin typeface="Arial" panose="020B0604020202020204" pitchFamily="34" charset="0"/>
                <a:cs typeface="Arial" panose="020B0604020202020204" pitchFamily="34" charset="0"/>
              </a:rPr>
              <a:t>Open Educational Ressource</a:t>
            </a:r>
            <a:endParaRPr lang="de-DE" b="1" kern="12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B5130865-CC90-3967-1EA0-E8E3AB841D4B}"/>
              </a:ext>
            </a:extLst>
          </p:cNvPr>
          <p:cNvSpPr txBox="1">
            <a:spLocks/>
          </p:cNvSpPr>
          <p:nvPr/>
        </p:nvSpPr>
        <p:spPr>
          <a:xfrm>
            <a:off x="371481" y="1785938"/>
            <a:ext cx="8824913" cy="4019550"/>
          </a:xfrm>
          <a:prstGeom prst="rect">
            <a:avLst/>
          </a:prstGeom>
        </p:spPr>
        <p:txBody>
          <a:bodyPr/>
          <a:lstStyle>
            <a:lvl1pPr marL="355574"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1pPr>
            <a:lvl2pPr marL="984178"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2pPr>
            <a:lvl3pPr marL="1346100"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3pPr>
            <a:lvl4pPr marL="1701672"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4pPr>
            <a:lvl5pPr marL="2063595"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100"/>
              </a:spcBef>
              <a:buNone/>
            </a:pPr>
            <a:endParaRPr lang="de-DE" sz="2000" dirty="0">
              <a:latin typeface="Arial" panose="020B0604020202020204" pitchFamily="34" charset="0"/>
              <a:cs typeface="Arial" panose="020B0604020202020204" pitchFamily="34" charset="0"/>
            </a:endParaRPr>
          </a:p>
        </p:txBody>
      </p:sp>
      <p:pic>
        <p:nvPicPr>
          <p:cNvPr id="1028" name="Bild 4" descr="CC BY 4.0">
            <a:hlinkClick r:id="rId2"/>
            <a:extLst>
              <a:ext uri="{FF2B5EF4-FFF2-40B4-BE49-F238E27FC236}">
                <a16:creationId xmlns:a16="http://schemas.microsoft.com/office/drawing/2014/main" id="{EF8B671E-2D7A-45B8-869A-3A5326ED38E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90651" y="844415"/>
            <a:ext cx="1428750"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0209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884B6-C0B7-6542-0681-69A252E5ACB2}"/>
              </a:ext>
            </a:extLst>
          </p:cNvPr>
          <p:cNvSpPr>
            <a:spLocks noGrp="1"/>
          </p:cNvSpPr>
          <p:nvPr>
            <p:ph type="title"/>
          </p:nvPr>
        </p:nvSpPr>
        <p:spPr/>
        <p:txBody>
          <a:bodyPr/>
          <a:lstStyle/>
          <a:p>
            <a:r>
              <a:rPr lang="de-DE" dirty="0"/>
              <a:t>Rückblick Workshop 2.</a:t>
            </a:r>
          </a:p>
        </p:txBody>
      </p:sp>
      <p:sp>
        <p:nvSpPr>
          <p:cNvPr id="3" name="Inhaltsplatzhalter 2">
            <a:extLst>
              <a:ext uri="{FF2B5EF4-FFF2-40B4-BE49-F238E27FC236}">
                <a16:creationId xmlns:a16="http://schemas.microsoft.com/office/drawing/2014/main" id="{220A3ACF-F9CF-A678-397F-739644B03A31}"/>
              </a:ext>
            </a:extLst>
          </p:cNvPr>
          <p:cNvSpPr>
            <a:spLocks noGrp="1"/>
          </p:cNvSpPr>
          <p:nvPr>
            <p:ph idx="1"/>
          </p:nvPr>
        </p:nvSpPr>
        <p:spPr>
          <a:xfrm>
            <a:off x="371481" y="1785938"/>
            <a:ext cx="11359602" cy="4019550"/>
          </a:xfrm>
          <a:ln>
            <a:solidFill>
              <a:schemeClr val="bg1">
                <a:lumMod val="75000"/>
              </a:schemeClr>
            </a:solidFill>
            <a:prstDash val="dash"/>
          </a:ln>
        </p:spPr>
        <p:txBody>
          <a:bodyPr/>
          <a:lstStyle/>
          <a:p>
            <a:pPr marL="0" indent="0">
              <a:buNone/>
            </a:pPr>
            <a:r>
              <a:rPr lang="de-DE" i="1" dirty="0">
                <a:solidFill>
                  <a:schemeClr val="bg1">
                    <a:lumMod val="75000"/>
                  </a:schemeClr>
                </a:solidFill>
              </a:rPr>
              <a:t>Hier können die wichtigsten Aspekte per Screen-Shots, Fotos o.ä. vom zweiten Workshop eingetragen werden.</a:t>
            </a:r>
          </a:p>
        </p:txBody>
      </p:sp>
      <p:sp>
        <p:nvSpPr>
          <p:cNvPr id="4" name="Textplatzhalter 3">
            <a:extLst>
              <a:ext uri="{FF2B5EF4-FFF2-40B4-BE49-F238E27FC236}">
                <a16:creationId xmlns:a16="http://schemas.microsoft.com/office/drawing/2014/main" id="{7272E888-956E-27C1-01CF-0F0F0EC85CC5}"/>
              </a:ext>
            </a:extLst>
          </p:cNvPr>
          <p:cNvSpPr>
            <a:spLocks noGrp="1"/>
          </p:cNvSpPr>
          <p:nvPr>
            <p:ph type="body" sz="quarter" idx="13"/>
          </p:nvPr>
        </p:nvSpPr>
        <p:spPr/>
        <p:txBody>
          <a:bodyPr/>
          <a:lstStyle/>
          <a:p>
            <a:r>
              <a:rPr lang="de-DE" dirty="0"/>
              <a:t>Was wurde gemacht …</a:t>
            </a:r>
          </a:p>
        </p:txBody>
      </p:sp>
      <p:pic>
        <p:nvPicPr>
          <p:cNvPr id="7" name="Grafik 6" descr="Sterne">
            <a:extLst>
              <a:ext uri="{FF2B5EF4-FFF2-40B4-BE49-F238E27FC236}">
                <a16:creationId xmlns:a16="http://schemas.microsoft.com/office/drawing/2014/main" id="{8C9CC423-DC70-495B-BD13-BCB6CF3EBF3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83104" y="4670550"/>
            <a:ext cx="1642946" cy="1642946"/>
          </a:xfrm>
          <a:prstGeom prst="rect">
            <a:avLst/>
          </a:prstGeom>
        </p:spPr>
      </p:pic>
    </p:spTree>
    <p:extLst>
      <p:ext uri="{BB962C8B-B14F-4D97-AF65-F5344CB8AC3E}">
        <p14:creationId xmlns:p14="http://schemas.microsoft.com/office/powerpoint/2010/main" val="305622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D5874135-0247-489F-A603-49E4D9CAB721}"/>
              </a:ext>
            </a:extLst>
          </p:cNvPr>
          <p:cNvSpPr>
            <a:spLocks noGrp="1"/>
          </p:cNvSpPr>
          <p:nvPr>
            <p:ph type="body" sz="quarter" idx="15"/>
          </p:nvPr>
        </p:nvSpPr>
        <p:spPr>
          <a:xfrm>
            <a:off x="263530" y="1520827"/>
            <a:ext cx="11664951" cy="4716463"/>
          </a:xfrm>
          <a:solidFill>
            <a:schemeClr val="bg1">
              <a:lumMod val="65000"/>
            </a:schemeClr>
          </a:solidFill>
        </p:spPr>
        <p:txBody>
          <a:bodyPr/>
          <a:lstStyle/>
          <a:p>
            <a:pPr>
              <a:lnSpc>
                <a:spcPct val="200000"/>
              </a:lnSpc>
            </a:pPr>
            <a:r>
              <a:rPr lang="de-DE" sz="2400" dirty="0"/>
              <a:t>Welche  Maßnahmen wurden geplant? </a:t>
            </a:r>
          </a:p>
          <a:p>
            <a:pPr>
              <a:lnSpc>
                <a:spcPct val="200000"/>
              </a:lnSpc>
            </a:pPr>
            <a:r>
              <a:rPr lang="de-DE" sz="2400" dirty="0"/>
              <a:t>Welche Maßnahmen wurden bis jetzt umgesetzt/begonnen? </a:t>
            </a:r>
          </a:p>
          <a:p>
            <a:pPr>
              <a:lnSpc>
                <a:spcPct val="200000"/>
              </a:lnSpc>
            </a:pPr>
            <a:r>
              <a:rPr lang="de-DE" sz="2400" dirty="0"/>
              <a:t>Welche Erfolge können Sie aufweisen?</a:t>
            </a:r>
          </a:p>
          <a:p>
            <a:pPr>
              <a:lnSpc>
                <a:spcPct val="200000"/>
              </a:lnSpc>
            </a:pPr>
            <a:r>
              <a:rPr lang="de-DE" sz="2400" dirty="0"/>
              <a:t>Welche Schwierigkeiten sind aufgetreten?</a:t>
            </a:r>
          </a:p>
        </p:txBody>
      </p:sp>
      <p:sp>
        <p:nvSpPr>
          <p:cNvPr id="2" name="Titel 1">
            <a:extLst>
              <a:ext uri="{FF2B5EF4-FFF2-40B4-BE49-F238E27FC236}">
                <a16:creationId xmlns:a16="http://schemas.microsoft.com/office/drawing/2014/main" id="{23738EEB-4B29-4B60-A435-BD7C6A148FCF}"/>
              </a:ext>
            </a:extLst>
          </p:cNvPr>
          <p:cNvSpPr>
            <a:spLocks noGrp="1"/>
          </p:cNvSpPr>
          <p:nvPr>
            <p:ph type="title"/>
          </p:nvPr>
        </p:nvSpPr>
        <p:spPr/>
        <p:txBody>
          <a:bodyPr/>
          <a:lstStyle/>
          <a:p>
            <a:r>
              <a:rPr lang="de-DE" dirty="0"/>
              <a:t>Austausch</a:t>
            </a:r>
          </a:p>
        </p:txBody>
      </p:sp>
      <p:sp>
        <p:nvSpPr>
          <p:cNvPr id="4" name="Textplatzhalter 3">
            <a:extLst>
              <a:ext uri="{FF2B5EF4-FFF2-40B4-BE49-F238E27FC236}">
                <a16:creationId xmlns:a16="http://schemas.microsoft.com/office/drawing/2014/main" id="{686386FA-E991-439B-9786-A6AA9446792F}"/>
              </a:ext>
            </a:extLst>
          </p:cNvPr>
          <p:cNvSpPr>
            <a:spLocks noGrp="1"/>
          </p:cNvSpPr>
          <p:nvPr>
            <p:ph type="body" sz="quarter" idx="13"/>
          </p:nvPr>
        </p:nvSpPr>
        <p:spPr/>
        <p:txBody>
          <a:bodyPr/>
          <a:lstStyle/>
          <a:p>
            <a:r>
              <a:rPr lang="de-DE" dirty="0">
                <a:solidFill>
                  <a:schemeClr val="accent4">
                    <a:lumMod val="75000"/>
                  </a:schemeClr>
                </a:solidFill>
              </a:rPr>
              <a:t>Speiseplanung</a:t>
            </a:r>
          </a:p>
        </p:txBody>
      </p:sp>
    </p:spTree>
    <p:extLst>
      <p:ext uri="{BB962C8B-B14F-4D97-AF65-F5344CB8AC3E}">
        <p14:creationId xmlns:p14="http://schemas.microsoft.com/office/powerpoint/2010/main" val="4106497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884B6-C0B7-6542-0681-69A252E5ACB2}"/>
              </a:ext>
            </a:extLst>
          </p:cNvPr>
          <p:cNvSpPr>
            <a:spLocks noGrp="1"/>
          </p:cNvSpPr>
          <p:nvPr>
            <p:ph type="title"/>
          </p:nvPr>
        </p:nvSpPr>
        <p:spPr/>
        <p:txBody>
          <a:bodyPr/>
          <a:lstStyle/>
          <a:p>
            <a:r>
              <a:rPr lang="de-DE" dirty="0"/>
              <a:t>Ergebnisse</a:t>
            </a:r>
          </a:p>
        </p:txBody>
      </p:sp>
      <p:sp>
        <p:nvSpPr>
          <p:cNvPr id="3" name="Inhaltsplatzhalter 2">
            <a:extLst>
              <a:ext uri="{FF2B5EF4-FFF2-40B4-BE49-F238E27FC236}">
                <a16:creationId xmlns:a16="http://schemas.microsoft.com/office/drawing/2014/main" id="{220A3ACF-F9CF-A678-397F-739644B03A31}"/>
              </a:ext>
            </a:extLst>
          </p:cNvPr>
          <p:cNvSpPr>
            <a:spLocks noGrp="1"/>
          </p:cNvSpPr>
          <p:nvPr>
            <p:ph idx="1"/>
          </p:nvPr>
        </p:nvSpPr>
        <p:spPr>
          <a:xfrm>
            <a:off x="371481" y="1785938"/>
            <a:ext cx="11359602" cy="4019550"/>
          </a:xfrm>
          <a:ln>
            <a:solidFill>
              <a:schemeClr val="bg1">
                <a:lumMod val="75000"/>
              </a:schemeClr>
            </a:solidFill>
            <a:prstDash val="dash"/>
          </a:ln>
        </p:spPr>
        <p:txBody>
          <a:bodyPr/>
          <a:lstStyle/>
          <a:p>
            <a:pPr marL="0" indent="0">
              <a:buNone/>
            </a:pPr>
            <a:r>
              <a:rPr lang="de-DE" i="1" dirty="0">
                <a:solidFill>
                  <a:schemeClr val="bg1">
                    <a:lumMod val="75000"/>
                  </a:schemeClr>
                </a:solidFill>
              </a:rPr>
              <a:t>Hier können Bilder der Ergebnisse eingefügt werden.</a:t>
            </a:r>
          </a:p>
        </p:txBody>
      </p:sp>
      <p:sp>
        <p:nvSpPr>
          <p:cNvPr id="4" name="Textplatzhalter 3">
            <a:extLst>
              <a:ext uri="{FF2B5EF4-FFF2-40B4-BE49-F238E27FC236}">
                <a16:creationId xmlns:a16="http://schemas.microsoft.com/office/drawing/2014/main" id="{7272E888-956E-27C1-01CF-0F0F0EC85CC5}"/>
              </a:ext>
            </a:extLst>
          </p:cNvPr>
          <p:cNvSpPr>
            <a:spLocks noGrp="1"/>
          </p:cNvSpPr>
          <p:nvPr>
            <p:ph type="body" sz="quarter" idx="13"/>
          </p:nvPr>
        </p:nvSpPr>
        <p:spPr/>
        <p:txBody>
          <a:bodyPr/>
          <a:lstStyle/>
          <a:p>
            <a:r>
              <a:rPr lang="de-DE" dirty="0"/>
              <a:t>Maßnahmenpläne</a:t>
            </a:r>
          </a:p>
        </p:txBody>
      </p:sp>
      <p:pic>
        <p:nvPicPr>
          <p:cNvPr id="7" name="Grafik 6" descr="Sterne">
            <a:extLst>
              <a:ext uri="{FF2B5EF4-FFF2-40B4-BE49-F238E27FC236}">
                <a16:creationId xmlns:a16="http://schemas.microsoft.com/office/drawing/2014/main" id="{8C9CC423-DC70-495B-BD13-BCB6CF3EBF3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83104" y="4670550"/>
            <a:ext cx="1642946" cy="1642946"/>
          </a:xfrm>
          <a:prstGeom prst="rect">
            <a:avLst/>
          </a:prstGeom>
        </p:spPr>
      </p:pic>
    </p:spTree>
    <p:extLst>
      <p:ext uri="{BB962C8B-B14F-4D97-AF65-F5344CB8AC3E}">
        <p14:creationId xmlns:p14="http://schemas.microsoft.com/office/powerpoint/2010/main" val="2812161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D5874135-0247-489F-A603-49E4D9CAB721}"/>
              </a:ext>
            </a:extLst>
          </p:cNvPr>
          <p:cNvSpPr>
            <a:spLocks noGrp="1"/>
          </p:cNvSpPr>
          <p:nvPr>
            <p:ph type="body" sz="quarter" idx="15"/>
          </p:nvPr>
        </p:nvSpPr>
        <p:spPr>
          <a:xfrm>
            <a:off x="263530" y="1520827"/>
            <a:ext cx="11664951" cy="4716463"/>
          </a:xfrm>
          <a:solidFill>
            <a:schemeClr val="bg1">
              <a:lumMod val="65000"/>
            </a:schemeClr>
          </a:solidFill>
        </p:spPr>
        <p:txBody>
          <a:bodyPr/>
          <a:lstStyle/>
          <a:p>
            <a:pPr>
              <a:lnSpc>
                <a:spcPct val="200000"/>
              </a:lnSpc>
            </a:pPr>
            <a:r>
              <a:rPr lang="de-DE" sz="2400" dirty="0"/>
              <a:t>Welche  Maßnahmen wurden geplant? </a:t>
            </a:r>
          </a:p>
          <a:p>
            <a:pPr>
              <a:lnSpc>
                <a:spcPct val="200000"/>
              </a:lnSpc>
            </a:pPr>
            <a:r>
              <a:rPr lang="de-DE" sz="2400" dirty="0"/>
              <a:t>Welche Maßnahmen wurden bis jetzt umgesetzt/begonnen? </a:t>
            </a:r>
          </a:p>
          <a:p>
            <a:pPr>
              <a:lnSpc>
                <a:spcPct val="200000"/>
              </a:lnSpc>
            </a:pPr>
            <a:r>
              <a:rPr lang="de-DE" sz="2400" dirty="0"/>
              <a:t>Welche Erfolge können Sie aufweisen?</a:t>
            </a:r>
          </a:p>
          <a:p>
            <a:pPr>
              <a:lnSpc>
                <a:spcPct val="200000"/>
              </a:lnSpc>
            </a:pPr>
            <a:r>
              <a:rPr lang="de-DE" sz="2400" dirty="0"/>
              <a:t>Welche Schwierigkeiten sind aufgetreten?</a:t>
            </a:r>
          </a:p>
        </p:txBody>
      </p:sp>
      <p:sp>
        <p:nvSpPr>
          <p:cNvPr id="2" name="Titel 1">
            <a:extLst>
              <a:ext uri="{FF2B5EF4-FFF2-40B4-BE49-F238E27FC236}">
                <a16:creationId xmlns:a16="http://schemas.microsoft.com/office/drawing/2014/main" id="{23738EEB-4B29-4B60-A435-BD7C6A148FCF}"/>
              </a:ext>
            </a:extLst>
          </p:cNvPr>
          <p:cNvSpPr>
            <a:spLocks noGrp="1"/>
          </p:cNvSpPr>
          <p:nvPr>
            <p:ph type="title"/>
          </p:nvPr>
        </p:nvSpPr>
        <p:spPr/>
        <p:txBody>
          <a:bodyPr/>
          <a:lstStyle/>
          <a:p>
            <a:r>
              <a:rPr lang="de-DE" dirty="0"/>
              <a:t>Austausch</a:t>
            </a:r>
          </a:p>
        </p:txBody>
      </p:sp>
      <p:sp>
        <p:nvSpPr>
          <p:cNvPr id="4" name="Textplatzhalter 3">
            <a:extLst>
              <a:ext uri="{FF2B5EF4-FFF2-40B4-BE49-F238E27FC236}">
                <a16:creationId xmlns:a16="http://schemas.microsoft.com/office/drawing/2014/main" id="{686386FA-E991-439B-9786-A6AA9446792F}"/>
              </a:ext>
            </a:extLst>
          </p:cNvPr>
          <p:cNvSpPr>
            <a:spLocks noGrp="1"/>
          </p:cNvSpPr>
          <p:nvPr>
            <p:ph type="body" sz="quarter" idx="13"/>
          </p:nvPr>
        </p:nvSpPr>
        <p:spPr/>
        <p:txBody>
          <a:bodyPr/>
          <a:lstStyle/>
          <a:p>
            <a:r>
              <a:rPr lang="de-DE" dirty="0">
                <a:solidFill>
                  <a:schemeClr val="accent4">
                    <a:lumMod val="75000"/>
                  </a:schemeClr>
                </a:solidFill>
              </a:rPr>
              <a:t>Gästekommunikation</a:t>
            </a:r>
          </a:p>
        </p:txBody>
      </p:sp>
    </p:spTree>
    <p:extLst>
      <p:ext uri="{BB962C8B-B14F-4D97-AF65-F5344CB8AC3E}">
        <p14:creationId xmlns:p14="http://schemas.microsoft.com/office/powerpoint/2010/main" val="2679738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884B6-C0B7-6542-0681-69A252E5ACB2}"/>
              </a:ext>
            </a:extLst>
          </p:cNvPr>
          <p:cNvSpPr>
            <a:spLocks noGrp="1"/>
          </p:cNvSpPr>
          <p:nvPr>
            <p:ph type="title"/>
          </p:nvPr>
        </p:nvSpPr>
        <p:spPr/>
        <p:txBody>
          <a:bodyPr/>
          <a:lstStyle/>
          <a:p>
            <a:r>
              <a:rPr lang="de-DE" dirty="0"/>
              <a:t>Ergebnisse</a:t>
            </a:r>
          </a:p>
        </p:txBody>
      </p:sp>
      <p:sp>
        <p:nvSpPr>
          <p:cNvPr id="3" name="Inhaltsplatzhalter 2">
            <a:extLst>
              <a:ext uri="{FF2B5EF4-FFF2-40B4-BE49-F238E27FC236}">
                <a16:creationId xmlns:a16="http://schemas.microsoft.com/office/drawing/2014/main" id="{220A3ACF-F9CF-A678-397F-739644B03A31}"/>
              </a:ext>
            </a:extLst>
          </p:cNvPr>
          <p:cNvSpPr>
            <a:spLocks noGrp="1"/>
          </p:cNvSpPr>
          <p:nvPr>
            <p:ph idx="1"/>
          </p:nvPr>
        </p:nvSpPr>
        <p:spPr>
          <a:xfrm>
            <a:off x="371481" y="1785938"/>
            <a:ext cx="11359602" cy="4019550"/>
          </a:xfrm>
          <a:ln>
            <a:solidFill>
              <a:schemeClr val="bg1">
                <a:lumMod val="75000"/>
              </a:schemeClr>
            </a:solidFill>
            <a:prstDash val="dash"/>
          </a:ln>
        </p:spPr>
        <p:txBody>
          <a:bodyPr/>
          <a:lstStyle/>
          <a:p>
            <a:pPr marL="0" indent="0">
              <a:buNone/>
            </a:pPr>
            <a:r>
              <a:rPr lang="de-DE" i="1" dirty="0">
                <a:solidFill>
                  <a:schemeClr val="bg1">
                    <a:lumMod val="75000"/>
                  </a:schemeClr>
                </a:solidFill>
              </a:rPr>
              <a:t>Hier können Bilder der Ergebnisse eingefügt werden.</a:t>
            </a:r>
          </a:p>
        </p:txBody>
      </p:sp>
      <p:sp>
        <p:nvSpPr>
          <p:cNvPr id="4" name="Textplatzhalter 3">
            <a:extLst>
              <a:ext uri="{FF2B5EF4-FFF2-40B4-BE49-F238E27FC236}">
                <a16:creationId xmlns:a16="http://schemas.microsoft.com/office/drawing/2014/main" id="{7272E888-956E-27C1-01CF-0F0F0EC85CC5}"/>
              </a:ext>
            </a:extLst>
          </p:cNvPr>
          <p:cNvSpPr>
            <a:spLocks noGrp="1"/>
          </p:cNvSpPr>
          <p:nvPr>
            <p:ph type="body" sz="quarter" idx="13"/>
          </p:nvPr>
        </p:nvSpPr>
        <p:spPr/>
        <p:txBody>
          <a:bodyPr/>
          <a:lstStyle/>
          <a:p>
            <a:r>
              <a:rPr lang="de-DE" dirty="0"/>
              <a:t>Maßnahmenpläne</a:t>
            </a:r>
          </a:p>
        </p:txBody>
      </p:sp>
      <p:pic>
        <p:nvPicPr>
          <p:cNvPr id="7" name="Grafik 6" descr="Sterne">
            <a:extLst>
              <a:ext uri="{FF2B5EF4-FFF2-40B4-BE49-F238E27FC236}">
                <a16:creationId xmlns:a16="http://schemas.microsoft.com/office/drawing/2014/main" id="{8C9CC423-DC70-495B-BD13-BCB6CF3EBF3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83104" y="4670550"/>
            <a:ext cx="1642946" cy="1642946"/>
          </a:xfrm>
          <a:prstGeom prst="rect">
            <a:avLst/>
          </a:prstGeom>
        </p:spPr>
      </p:pic>
    </p:spTree>
    <p:extLst>
      <p:ext uri="{BB962C8B-B14F-4D97-AF65-F5344CB8AC3E}">
        <p14:creationId xmlns:p14="http://schemas.microsoft.com/office/powerpoint/2010/main" val="246785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9B935B-E081-40D2-904E-276D9FD03C56}"/>
              </a:ext>
            </a:extLst>
          </p:cNvPr>
          <p:cNvSpPr>
            <a:spLocks noGrp="1"/>
          </p:cNvSpPr>
          <p:nvPr>
            <p:ph type="title"/>
          </p:nvPr>
        </p:nvSpPr>
        <p:spPr>
          <a:xfrm>
            <a:off x="371481" y="374658"/>
            <a:ext cx="9272249" cy="569913"/>
          </a:xfrm>
        </p:spPr>
        <p:txBody>
          <a:bodyPr/>
          <a:lstStyle/>
          <a:p>
            <a:r>
              <a:rPr lang="de-DE" dirty="0">
                <a:solidFill>
                  <a:schemeClr val="accent4">
                    <a:lumMod val="50000"/>
                  </a:schemeClr>
                </a:solidFill>
              </a:rPr>
              <a:t>Erklärung:</a:t>
            </a:r>
            <a:r>
              <a:rPr lang="de-DE" dirty="0"/>
              <a:t> Feedbackinstrumente</a:t>
            </a:r>
          </a:p>
        </p:txBody>
      </p:sp>
      <p:sp>
        <p:nvSpPr>
          <p:cNvPr id="3" name="Inhaltsplatzhalter 2">
            <a:extLst>
              <a:ext uri="{FF2B5EF4-FFF2-40B4-BE49-F238E27FC236}">
                <a16:creationId xmlns:a16="http://schemas.microsoft.com/office/drawing/2014/main" id="{17DEAAC6-9DB1-4F16-BE2B-93723CE63DA9}"/>
              </a:ext>
            </a:extLst>
          </p:cNvPr>
          <p:cNvSpPr>
            <a:spLocks noGrp="1"/>
          </p:cNvSpPr>
          <p:nvPr>
            <p:ph idx="1"/>
          </p:nvPr>
        </p:nvSpPr>
        <p:spPr>
          <a:xfrm>
            <a:off x="371481" y="1356027"/>
            <a:ext cx="11409393" cy="4019550"/>
          </a:xfrm>
        </p:spPr>
        <p:txBody>
          <a:bodyPr/>
          <a:lstStyle/>
          <a:p>
            <a:pPr marL="0" indent="0">
              <a:buNone/>
            </a:pPr>
            <a:r>
              <a:rPr lang="de-DE" dirty="0"/>
              <a:t>Nachdem die Erfahrungen und Maßnahmen der Teilnehmenden besprochen wurden, soll für das Thema Gästekommunikation einmal die Möglichkeiten von Feedbackinstrumenten vorgestellt werden. </a:t>
            </a:r>
          </a:p>
          <a:p>
            <a:pPr marL="0" indent="0">
              <a:buNone/>
            </a:pPr>
            <a:r>
              <a:rPr lang="de-DE" sz="2000" dirty="0">
                <a:latin typeface="Arial" panose="020B0604020202020204" pitchFamily="34" charset="0"/>
                <a:cs typeface="Arial" panose="020B0604020202020204" pitchFamily="34" charset="0"/>
              </a:rPr>
              <a:t>Um die Rückmeldungen der Gäste zum Verpflegungsangebot zu erhalten, gibt es verschiedene Möglichkeiten. Hier werden einmal die informelle und systematische Gästebefragung sowie der Jammerkasten mit all ihren Vor- und Nachteilen vorgestellt.</a:t>
            </a:r>
          </a:p>
          <a:p>
            <a:pPr marL="0" indent="0">
              <a:buNone/>
            </a:pPr>
            <a:r>
              <a:rPr lang="de-DE" sz="2000" dirty="0">
                <a:latin typeface="Arial" panose="020B0604020202020204" pitchFamily="34" charset="0"/>
                <a:cs typeface="Arial" panose="020B0604020202020204" pitchFamily="34" charset="0"/>
              </a:rPr>
              <a:t>Für die systematische Gästebefragung kann auch ein allgemeiner Fragebogen zur Verfügung gestellt werden. Wichtig ist hier, dass dieser entweder vorab an die Zielgruppe des Workshops angepasst wird oder das die Notwendigkeit der Anpassung des Fragebogens gegenüber den Teilnehmenden betont wird.</a:t>
            </a:r>
          </a:p>
          <a:p>
            <a:pPr marL="0" indent="0">
              <a:buNone/>
            </a:pPr>
            <a:endParaRPr lang="de-DE" sz="2000" dirty="0">
              <a:latin typeface="Arial" panose="020B0604020202020204" pitchFamily="34" charset="0"/>
              <a:cs typeface="Arial" panose="020B0604020202020204" pitchFamily="34" charset="0"/>
            </a:endParaRPr>
          </a:p>
          <a:p>
            <a:pPr marL="0" indent="0">
              <a:buNone/>
            </a:pPr>
            <a:r>
              <a:rPr lang="de-DE" sz="2000" dirty="0">
                <a:latin typeface="Arial" panose="020B0604020202020204" pitchFamily="34" charset="0"/>
                <a:cs typeface="Arial" panose="020B0604020202020204" pitchFamily="34" charset="0"/>
              </a:rPr>
              <a:t>Abschließend sollte außerdem hervorgehoben werden, dass diese Instrumente eine Möglichkeit sind, die Gäste zu befragen. Je nach Einrichtung aber geschaut werden sollte, welches Instrument oder welche Instrumente am geeignetsten scheinen. </a:t>
            </a:r>
          </a:p>
          <a:p>
            <a:pPr marL="0" indent="0">
              <a:buNone/>
            </a:pPr>
            <a:endParaRPr lang="de-DE" sz="1600" dirty="0">
              <a:latin typeface="Arial" panose="020B0604020202020204" pitchFamily="34" charset="0"/>
              <a:cs typeface="Arial" panose="020B0604020202020204" pitchFamily="34" charset="0"/>
            </a:endParaRPr>
          </a:p>
          <a:p>
            <a:pPr marL="0" indent="0">
              <a:buNone/>
            </a:pPr>
            <a:r>
              <a:rPr lang="de-DE" b="1" dirty="0"/>
              <a:t>Material:</a:t>
            </a:r>
            <a:r>
              <a:rPr lang="de-DE" dirty="0"/>
              <a:t> Präsentation</a:t>
            </a:r>
          </a:p>
          <a:p>
            <a:pPr marL="0" indent="0">
              <a:buNone/>
            </a:pPr>
            <a:endParaRPr lang="de-DE" dirty="0"/>
          </a:p>
          <a:p>
            <a:pPr marL="0" indent="0">
              <a:buNone/>
            </a:pPr>
            <a:endParaRPr lang="de-DE" dirty="0"/>
          </a:p>
        </p:txBody>
      </p:sp>
      <p:sp>
        <p:nvSpPr>
          <p:cNvPr id="4" name="Textplatzhalter 3">
            <a:extLst>
              <a:ext uri="{FF2B5EF4-FFF2-40B4-BE49-F238E27FC236}">
                <a16:creationId xmlns:a16="http://schemas.microsoft.com/office/drawing/2014/main" id="{F2D3452C-3FD5-4207-842D-4F1B09A7BCC8}"/>
              </a:ext>
            </a:extLst>
          </p:cNvPr>
          <p:cNvSpPr>
            <a:spLocks noGrp="1"/>
          </p:cNvSpPr>
          <p:nvPr>
            <p:ph type="body" sz="quarter" idx="13"/>
          </p:nvPr>
        </p:nvSpPr>
        <p:spPr/>
        <p:txBody>
          <a:bodyPr/>
          <a:lstStyle/>
          <a:p>
            <a:endParaRPr lang="de-DE" dirty="0"/>
          </a:p>
        </p:txBody>
      </p:sp>
    </p:spTree>
    <p:extLst>
      <p:ext uri="{BB962C8B-B14F-4D97-AF65-F5344CB8AC3E}">
        <p14:creationId xmlns:p14="http://schemas.microsoft.com/office/powerpoint/2010/main" val="3510792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Grafik 19">
            <a:extLst>
              <a:ext uri="{FF2B5EF4-FFF2-40B4-BE49-F238E27FC236}">
                <a16:creationId xmlns:a16="http://schemas.microsoft.com/office/drawing/2014/main" id="{134D528E-4F41-4F55-ABB4-DD9711011DB9}"/>
              </a:ext>
            </a:extLst>
          </p:cNvPr>
          <p:cNvPicPr>
            <a:picLocks noChangeAspect="1"/>
          </p:cNvPicPr>
          <p:nvPr/>
        </p:nvPicPr>
        <p:blipFill>
          <a:blip r:embed="rId2"/>
          <a:stretch>
            <a:fillRect/>
          </a:stretch>
        </p:blipFill>
        <p:spPr>
          <a:xfrm flipH="1">
            <a:off x="3187810" y="3730315"/>
            <a:ext cx="1814137" cy="1487874"/>
          </a:xfrm>
          <a:prstGeom prst="rect">
            <a:avLst/>
          </a:prstGeom>
        </p:spPr>
      </p:pic>
      <p:sp>
        <p:nvSpPr>
          <p:cNvPr id="2" name="Titel 1">
            <a:extLst>
              <a:ext uri="{FF2B5EF4-FFF2-40B4-BE49-F238E27FC236}">
                <a16:creationId xmlns:a16="http://schemas.microsoft.com/office/drawing/2014/main" id="{9B9C9B63-75FA-40D7-9780-0133C5A6F25B}"/>
              </a:ext>
            </a:extLst>
          </p:cNvPr>
          <p:cNvSpPr>
            <a:spLocks noGrp="1"/>
          </p:cNvSpPr>
          <p:nvPr>
            <p:ph type="title"/>
          </p:nvPr>
        </p:nvSpPr>
        <p:spPr/>
        <p:txBody>
          <a:bodyPr/>
          <a:lstStyle/>
          <a:p>
            <a:r>
              <a:rPr lang="de-DE"/>
              <a:t>Feedbackinstrumente</a:t>
            </a:r>
          </a:p>
        </p:txBody>
      </p:sp>
      <p:sp>
        <p:nvSpPr>
          <p:cNvPr id="7" name="Inhaltsplatzhalter 6">
            <a:extLst>
              <a:ext uri="{FF2B5EF4-FFF2-40B4-BE49-F238E27FC236}">
                <a16:creationId xmlns:a16="http://schemas.microsoft.com/office/drawing/2014/main" id="{F845A402-4200-4D13-91C3-118B50E9BE30}"/>
              </a:ext>
            </a:extLst>
          </p:cNvPr>
          <p:cNvSpPr>
            <a:spLocks noGrp="1"/>
          </p:cNvSpPr>
          <p:nvPr>
            <p:ph idx="1"/>
          </p:nvPr>
        </p:nvSpPr>
        <p:spPr>
          <a:xfrm>
            <a:off x="371481" y="1785516"/>
            <a:ext cx="11482589" cy="4320000"/>
          </a:xfrm>
        </p:spPr>
        <p:txBody>
          <a:bodyPr anchor="t"/>
          <a:lstStyle/>
          <a:p>
            <a:pPr marL="0" indent="0" algn="ctr">
              <a:buNone/>
            </a:pPr>
            <a:endParaRPr lang="de-DE" sz="2800" b="1"/>
          </a:p>
          <a:p>
            <a:pPr marL="0" indent="0" algn="ctr">
              <a:buNone/>
            </a:pPr>
            <a:r>
              <a:rPr lang="de-DE" sz="2800" b="1"/>
              <a:t>Rückmeldung der Gäste über das Verpflegungsangebot einholen.</a:t>
            </a:r>
          </a:p>
        </p:txBody>
      </p:sp>
      <p:sp>
        <p:nvSpPr>
          <p:cNvPr id="4" name="Textplatzhalter 3">
            <a:extLst>
              <a:ext uri="{FF2B5EF4-FFF2-40B4-BE49-F238E27FC236}">
                <a16:creationId xmlns:a16="http://schemas.microsoft.com/office/drawing/2014/main" id="{FCA928D4-48D8-4116-B8EA-0A9B2AF59072}"/>
              </a:ext>
            </a:extLst>
          </p:cNvPr>
          <p:cNvSpPr>
            <a:spLocks noGrp="1"/>
          </p:cNvSpPr>
          <p:nvPr>
            <p:ph type="body" sz="quarter" idx="13"/>
          </p:nvPr>
        </p:nvSpPr>
        <p:spPr/>
        <p:txBody>
          <a:bodyPr/>
          <a:lstStyle/>
          <a:p>
            <a:r>
              <a:rPr lang="de-DE"/>
              <a:t>Gästekommunikation</a:t>
            </a:r>
          </a:p>
        </p:txBody>
      </p:sp>
      <p:pic>
        <p:nvPicPr>
          <p:cNvPr id="6" name="Grafik 5">
            <a:extLst>
              <a:ext uri="{FF2B5EF4-FFF2-40B4-BE49-F238E27FC236}">
                <a16:creationId xmlns:a16="http://schemas.microsoft.com/office/drawing/2014/main" id="{20EB6BF6-7058-44B7-877F-ADD58BB9C800}"/>
              </a:ext>
            </a:extLst>
          </p:cNvPr>
          <p:cNvPicPr>
            <a:picLocks noChangeAspect="1"/>
          </p:cNvPicPr>
          <p:nvPr/>
        </p:nvPicPr>
        <p:blipFill>
          <a:blip r:embed="rId2"/>
          <a:stretch>
            <a:fillRect/>
          </a:stretch>
        </p:blipFill>
        <p:spPr>
          <a:xfrm>
            <a:off x="2870885" y="2865864"/>
            <a:ext cx="1814137" cy="1487874"/>
          </a:xfrm>
          <a:prstGeom prst="rect">
            <a:avLst/>
          </a:prstGeom>
        </p:spPr>
      </p:pic>
      <p:pic>
        <p:nvPicPr>
          <p:cNvPr id="9" name="Grafik 8">
            <a:extLst>
              <a:ext uri="{FF2B5EF4-FFF2-40B4-BE49-F238E27FC236}">
                <a16:creationId xmlns:a16="http://schemas.microsoft.com/office/drawing/2014/main" id="{F5C185AF-E5C5-4B84-9392-1C53931CFE70}"/>
              </a:ext>
            </a:extLst>
          </p:cNvPr>
          <p:cNvPicPr>
            <a:picLocks noChangeAspect="1"/>
          </p:cNvPicPr>
          <p:nvPr/>
        </p:nvPicPr>
        <p:blipFill>
          <a:blip r:embed="rId2"/>
          <a:stretch>
            <a:fillRect/>
          </a:stretch>
        </p:blipFill>
        <p:spPr>
          <a:xfrm flipH="1">
            <a:off x="4269394" y="3192694"/>
            <a:ext cx="1814137" cy="1487874"/>
          </a:xfrm>
          <a:prstGeom prst="rect">
            <a:avLst/>
          </a:prstGeom>
        </p:spPr>
      </p:pic>
      <p:pic>
        <p:nvPicPr>
          <p:cNvPr id="10" name="Grafik 9">
            <a:extLst>
              <a:ext uri="{FF2B5EF4-FFF2-40B4-BE49-F238E27FC236}">
                <a16:creationId xmlns:a16="http://schemas.microsoft.com/office/drawing/2014/main" id="{DD4DA318-09E4-4ECF-A3FC-B33AF23B7DB1}"/>
              </a:ext>
            </a:extLst>
          </p:cNvPr>
          <p:cNvPicPr>
            <a:picLocks noChangeAspect="1"/>
          </p:cNvPicPr>
          <p:nvPr/>
        </p:nvPicPr>
        <p:blipFill>
          <a:blip r:embed="rId2"/>
          <a:stretch>
            <a:fillRect/>
          </a:stretch>
        </p:blipFill>
        <p:spPr>
          <a:xfrm>
            <a:off x="3935162" y="4561718"/>
            <a:ext cx="1243541" cy="1019897"/>
          </a:xfrm>
          <a:prstGeom prst="rect">
            <a:avLst/>
          </a:prstGeom>
        </p:spPr>
      </p:pic>
      <p:pic>
        <p:nvPicPr>
          <p:cNvPr id="12" name="Grafik 11">
            <a:extLst>
              <a:ext uri="{FF2B5EF4-FFF2-40B4-BE49-F238E27FC236}">
                <a16:creationId xmlns:a16="http://schemas.microsoft.com/office/drawing/2014/main" id="{FDC6F9B3-DC83-4CD2-A7EE-236CD3DC2A8B}"/>
              </a:ext>
            </a:extLst>
          </p:cNvPr>
          <p:cNvPicPr>
            <a:picLocks noChangeAspect="1"/>
          </p:cNvPicPr>
          <p:nvPr/>
        </p:nvPicPr>
        <p:blipFill>
          <a:blip r:embed="rId2"/>
          <a:stretch>
            <a:fillRect/>
          </a:stretch>
        </p:blipFill>
        <p:spPr>
          <a:xfrm flipH="1">
            <a:off x="4740663" y="4205578"/>
            <a:ext cx="1814137" cy="1487874"/>
          </a:xfrm>
          <a:prstGeom prst="rect">
            <a:avLst/>
          </a:prstGeom>
        </p:spPr>
      </p:pic>
      <p:pic>
        <p:nvPicPr>
          <p:cNvPr id="14" name="Grafik 13">
            <a:extLst>
              <a:ext uri="{FF2B5EF4-FFF2-40B4-BE49-F238E27FC236}">
                <a16:creationId xmlns:a16="http://schemas.microsoft.com/office/drawing/2014/main" id="{921E71E0-78D1-4998-AD7F-59988B5210DB}"/>
              </a:ext>
            </a:extLst>
          </p:cNvPr>
          <p:cNvPicPr>
            <a:picLocks noChangeAspect="1"/>
          </p:cNvPicPr>
          <p:nvPr/>
        </p:nvPicPr>
        <p:blipFill>
          <a:blip r:embed="rId2"/>
          <a:stretch>
            <a:fillRect/>
          </a:stretch>
        </p:blipFill>
        <p:spPr>
          <a:xfrm flipH="1">
            <a:off x="7782133" y="4572893"/>
            <a:ext cx="1116108" cy="915382"/>
          </a:xfrm>
          <a:prstGeom prst="rect">
            <a:avLst/>
          </a:prstGeom>
        </p:spPr>
      </p:pic>
      <p:pic>
        <p:nvPicPr>
          <p:cNvPr id="15" name="Grafik 14">
            <a:extLst>
              <a:ext uri="{FF2B5EF4-FFF2-40B4-BE49-F238E27FC236}">
                <a16:creationId xmlns:a16="http://schemas.microsoft.com/office/drawing/2014/main" id="{4A59855C-508F-46D5-B340-71426BA4CDC7}"/>
              </a:ext>
            </a:extLst>
          </p:cNvPr>
          <p:cNvPicPr>
            <a:picLocks noChangeAspect="1"/>
          </p:cNvPicPr>
          <p:nvPr/>
        </p:nvPicPr>
        <p:blipFill>
          <a:blip r:embed="rId2"/>
          <a:stretch>
            <a:fillRect/>
          </a:stretch>
        </p:blipFill>
        <p:spPr>
          <a:xfrm>
            <a:off x="6337259" y="3874134"/>
            <a:ext cx="1814137" cy="1487874"/>
          </a:xfrm>
          <a:prstGeom prst="rect">
            <a:avLst/>
          </a:prstGeom>
        </p:spPr>
      </p:pic>
      <p:pic>
        <p:nvPicPr>
          <p:cNvPr id="22" name="Grafik 21">
            <a:extLst>
              <a:ext uri="{FF2B5EF4-FFF2-40B4-BE49-F238E27FC236}">
                <a16:creationId xmlns:a16="http://schemas.microsoft.com/office/drawing/2014/main" id="{B0E96920-488C-4C50-9FAD-36F6E1588E2D}"/>
              </a:ext>
            </a:extLst>
          </p:cNvPr>
          <p:cNvPicPr>
            <a:picLocks noChangeAspect="1"/>
          </p:cNvPicPr>
          <p:nvPr/>
        </p:nvPicPr>
        <p:blipFill>
          <a:blip r:embed="rId2"/>
          <a:stretch>
            <a:fillRect/>
          </a:stretch>
        </p:blipFill>
        <p:spPr>
          <a:xfrm>
            <a:off x="7451338" y="3341127"/>
            <a:ext cx="1814137" cy="1487874"/>
          </a:xfrm>
          <a:prstGeom prst="rect">
            <a:avLst/>
          </a:prstGeom>
        </p:spPr>
      </p:pic>
      <p:pic>
        <p:nvPicPr>
          <p:cNvPr id="23" name="Grafik 22">
            <a:extLst>
              <a:ext uri="{FF2B5EF4-FFF2-40B4-BE49-F238E27FC236}">
                <a16:creationId xmlns:a16="http://schemas.microsoft.com/office/drawing/2014/main" id="{51902371-79A7-4672-B6FF-7E749E81225B}"/>
              </a:ext>
            </a:extLst>
          </p:cNvPr>
          <p:cNvPicPr>
            <a:picLocks noChangeAspect="1"/>
          </p:cNvPicPr>
          <p:nvPr/>
        </p:nvPicPr>
        <p:blipFill>
          <a:blip r:embed="rId2"/>
          <a:stretch>
            <a:fillRect/>
          </a:stretch>
        </p:blipFill>
        <p:spPr>
          <a:xfrm>
            <a:off x="6433626" y="3188727"/>
            <a:ext cx="1092887" cy="896337"/>
          </a:xfrm>
          <a:prstGeom prst="rect">
            <a:avLst/>
          </a:prstGeom>
        </p:spPr>
      </p:pic>
      <p:pic>
        <p:nvPicPr>
          <p:cNvPr id="24" name="Grafik 23">
            <a:extLst>
              <a:ext uri="{FF2B5EF4-FFF2-40B4-BE49-F238E27FC236}">
                <a16:creationId xmlns:a16="http://schemas.microsoft.com/office/drawing/2014/main" id="{F86588DE-48C8-4B70-AB32-0DF9FEC2DE75}"/>
              </a:ext>
            </a:extLst>
          </p:cNvPr>
          <p:cNvPicPr>
            <a:picLocks noChangeAspect="1"/>
          </p:cNvPicPr>
          <p:nvPr/>
        </p:nvPicPr>
        <p:blipFill>
          <a:blip r:embed="rId2"/>
          <a:stretch>
            <a:fillRect/>
          </a:stretch>
        </p:blipFill>
        <p:spPr>
          <a:xfrm flipH="1">
            <a:off x="7170597" y="2865864"/>
            <a:ext cx="1300729" cy="1066800"/>
          </a:xfrm>
          <a:prstGeom prst="rect">
            <a:avLst/>
          </a:prstGeom>
        </p:spPr>
      </p:pic>
      <p:pic>
        <p:nvPicPr>
          <p:cNvPr id="13" name="Grafik 12">
            <a:extLst>
              <a:ext uri="{FF2B5EF4-FFF2-40B4-BE49-F238E27FC236}">
                <a16:creationId xmlns:a16="http://schemas.microsoft.com/office/drawing/2014/main" id="{C8CBD943-8BE3-4E6C-B0F3-F7419F650F99}"/>
              </a:ext>
            </a:extLst>
          </p:cNvPr>
          <p:cNvPicPr>
            <a:picLocks noChangeAspect="1"/>
          </p:cNvPicPr>
          <p:nvPr/>
        </p:nvPicPr>
        <p:blipFill>
          <a:blip r:embed="rId2"/>
          <a:stretch>
            <a:fillRect/>
          </a:stretch>
        </p:blipFill>
        <p:spPr>
          <a:xfrm>
            <a:off x="5573993" y="3692323"/>
            <a:ext cx="1406076" cy="1153201"/>
          </a:xfrm>
          <a:prstGeom prst="rect">
            <a:avLst/>
          </a:prstGeom>
        </p:spPr>
      </p:pic>
    </p:spTree>
    <p:extLst>
      <p:ext uri="{BB962C8B-B14F-4D97-AF65-F5344CB8AC3E}">
        <p14:creationId xmlns:p14="http://schemas.microsoft.com/office/powerpoint/2010/main" val="3622456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9C9B63-75FA-40D7-9780-0133C5A6F25B}"/>
              </a:ext>
            </a:extLst>
          </p:cNvPr>
          <p:cNvSpPr>
            <a:spLocks noGrp="1"/>
          </p:cNvSpPr>
          <p:nvPr>
            <p:ph type="title"/>
          </p:nvPr>
        </p:nvSpPr>
        <p:spPr/>
        <p:txBody>
          <a:bodyPr/>
          <a:lstStyle/>
          <a:p>
            <a:r>
              <a:rPr lang="de-DE" dirty="0"/>
              <a:t>Feedbackinstrumente</a:t>
            </a:r>
          </a:p>
        </p:txBody>
      </p:sp>
      <p:sp>
        <p:nvSpPr>
          <p:cNvPr id="3" name="Inhaltsplatzhalter 2">
            <a:extLst>
              <a:ext uri="{FF2B5EF4-FFF2-40B4-BE49-F238E27FC236}">
                <a16:creationId xmlns:a16="http://schemas.microsoft.com/office/drawing/2014/main" id="{6F129AC5-E455-44E9-8F3E-226553A48FED}"/>
              </a:ext>
            </a:extLst>
          </p:cNvPr>
          <p:cNvSpPr>
            <a:spLocks noGrp="1"/>
          </p:cNvSpPr>
          <p:nvPr>
            <p:ph idx="1"/>
          </p:nvPr>
        </p:nvSpPr>
        <p:spPr>
          <a:xfrm>
            <a:off x="371481" y="1785938"/>
            <a:ext cx="7635697" cy="4019550"/>
          </a:xfrm>
        </p:spPr>
        <p:txBody>
          <a:bodyPr/>
          <a:lstStyle/>
          <a:p>
            <a:r>
              <a:rPr lang="de-DE" b="1" dirty="0">
                <a:solidFill>
                  <a:schemeClr val="accent5">
                    <a:lumMod val="75000"/>
                  </a:schemeClr>
                </a:solidFill>
              </a:rPr>
              <a:t>Art des Feedback: </a:t>
            </a:r>
            <a:r>
              <a:rPr lang="de-DE" dirty="0"/>
              <a:t>persönliches Gespräch durch das		        Ausgabepersonal</a:t>
            </a:r>
          </a:p>
          <a:p>
            <a:endParaRPr lang="de-DE" dirty="0"/>
          </a:p>
          <a:p>
            <a:pPr marL="0" indent="0">
              <a:buNone/>
            </a:pPr>
            <a:r>
              <a:rPr lang="de-DE" dirty="0"/>
              <a:t>	dauerhafter Austausch zwischen Gästen und 	Ausgabepersonal </a:t>
            </a:r>
          </a:p>
          <a:p>
            <a:endParaRPr lang="de-DE" dirty="0"/>
          </a:p>
          <a:p>
            <a:r>
              <a:rPr lang="de-DE" b="1" dirty="0">
                <a:solidFill>
                  <a:schemeClr val="accent5">
                    <a:lumMod val="75000"/>
                  </a:schemeClr>
                </a:solidFill>
              </a:rPr>
              <a:t>Ablauf:</a:t>
            </a:r>
          </a:p>
          <a:p>
            <a:pPr lvl="1"/>
            <a:r>
              <a:rPr lang="de-DE" dirty="0"/>
              <a:t>Gespräch mit den Gästen</a:t>
            </a:r>
          </a:p>
          <a:p>
            <a:pPr lvl="1"/>
            <a:r>
              <a:rPr lang="de-DE" dirty="0"/>
              <a:t>geregelter Ablauf Feedback an die Küche weiterzuleiten</a:t>
            </a:r>
          </a:p>
          <a:p>
            <a:pPr lvl="1"/>
            <a:r>
              <a:rPr lang="de-DE" dirty="0"/>
              <a:t>Auswertung des Feedbacks</a:t>
            </a:r>
          </a:p>
          <a:p>
            <a:pPr marL="628604" lvl="1" indent="0">
              <a:buNone/>
            </a:pPr>
            <a:endParaRPr lang="de-DE" dirty="0"/>
          </a:p>
          <a:p>
            <a:endParaRPr lang="de-DE" dirty="0"/>
          </a:p>
        </p:txBody>
      </p:sp>
      <p:sp>
        <p:nvSpPr>
          <p:cNvPr id="4" name="Textplatzhalter 3">
            <a:extLst>
              <a:ext uri="{FF2B5EF4-FFF2-40B4-BE49-F238E27FC236}">
                <a16:creationId xmlns:a16="http://schemas.microsoft.com/office/drawing/2014/main" id="{FCA928D4-48D8-4116-B8EA-0A9B2AF59072}"/>
              </a:ext>
            </a:extLst>
          </p:cNvPr>
          <p:cNvSpPr>
            <a:spLocks noGrp="1"/>
          </p:cNvSpPr>
          <p:nvPr>
            <p:ph type="body" sz="quarter" idx="13"/>
          </p:nvPr>
        </p:nvSpPr>
        <p:spPr/>
        <p:txBody>
          <a:bodyPr/>
          <a:lstStyle/>
          <a:p>
            <a:r>
              <a:rPr lang="de-DE"/>
              <a:t>Beispiel: informelle Gästebefragung</a:t>
            </a:r>
          </a:p>
        </p:txBody>
      </p:sp>
      <p:cxnSp>
        <p:nvCxnSpPr>
          <p:cNvPr id="8" name="Gerade Verbindung mit Pfeil 7">
            <a:extLst>
              <a:ext uri="{FF2B5EF4-FFF2-40B4-BE49-F238E27FC236}">
                <a16:creationId xmlns:a16="http://schemas.microsoft.com/office/drawing/2014/main" id="{F8308ADE-BB87-4304-8909-E474ABCF2747}"/>
              </a:ext>
            </a:extLst>
          </p:cNvPr>
          <p:cNvCxnSpPr/>
          <p:nvPr/>
        </p:nvCxnSpPr>
        <p:spPr>
          <a:xfrm>
            <a:off x="769620" y="2910840"/>
            <a:ext cx="464820" cy="0"/>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0" name="Grafik 9">
            <a:extLst>
              <a:ext uri="{FF2B5EF4-FFF2-40B4-BE49-F238E27FC236}">
                <a16:creationId xmlns:a16="http://schemas.microsoft.com/office/drawing/2014/main" id="{E02D1D90-41EE-4997-8682-2BF3A8892BE2}"/>
              </a:ext>
            </a:extLst>
          </p:cNvPr>
          <p:cNvPicPr>
            <a:picLocks noChangeAspect="1"/>
          </p:cNvPicPr>
          <p:nvPr/>
        </p:nvPicPr>
        <p:blipFill>
          <a:blip r:embed="rId2"/>
          <a:stretch>
            <a:fillRect/>
          </a:stretch>
        </p:blipFill>
        <p:spPr>
          <a:xfrm flipH="1">
            <a:off x="7739016" y="2007851"/>
            <a:ext cx="3465561" cy="2842298"/>
          </a:xfrm>
          <a:prstGeom prst="rect">
            <a:avLst/>
          </a:prstGeom>
        </p:spPr>
      </p:pic>
    </p:spTree>
    <p:extLst>
      <p:ext uri="{BB962C8B-B14F-4D97-AF65-F5344CB8AC3E}">
        <p14:creationId xmlns:p14="http://schemas.microsoft.com/office/powerpoint/2010/main" val="2416169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9C9B63-75FA-40D7-9780-0133C5A6F25B}"/>
              </a:ext>
            </a:extLst>
          </p:cNvPr>
          <p:cNvSpPr>
            <a:spLocks noGrp="1"/>
          </p:cNvSpPr>
          <p:nvPr>
            <p:ph type="title"/>
          </p:nvPr>
        </p:nvSpPr>
        <p:spPr/>
        <p:txBody>
          <a:bodyPr/>
          <a:lstStyle/>
          <a:p>
            <a:r>
              <a:rPr lang="de-DE" dirty="0"/>
              <a:t>Feedbackinstrumente</a:t>
            </a:r>
          </a:p>
        </p:txBody>
      </p:sp>
      <p:sp>
        <p:nvSpPr>
          <p:cNvPr id="3" name="Inhaltsplatzhalter 2">
            <a:extLst>
              <a:ext uri="{FF2B5EF4-FFF2-40B4-BE49-F238E27FC236}">
                <a16:creationId xmlns:a16="http://schemas.microsoft.com/office/drawing/2014/main" id="{6F129AC5-E455-44E9-8F3E-226553A48FED}"/>
              </a:ext>
            </a:extLst>
          </p:cNvPr>
          <p:cNvSpPr>
            <a:spLocks noGrp="1"/>
          </p:cNvSpPr>
          <p:nvPr>
            <p:ph idx="1"/>
          </p:nvPr>
        </p:nvSpPr>
        <p:spPr>
          <a:xfrm>
            <a:off x="371481" y="1785938"/>
            <a:ext cx="6371006" cy="4019550"/>
          </a:xfrm>
        </p:spPr>
        <p:txBody>
          <a:bodyPr/>
          <a:lstStyle/>
          <a:p>
            <a:r>
              <a:rPr lang="de-DE" b="1" dirty="0">
                <a:solidFill>
                  <a:schemeClr val="accent5">
                    <a:lumMod val="75000"/>
                  </a:schemeClr>
                </a:solidFill>
              </a:rPr>
              <a:t>Art des Feedback:</a:t>
            </a:r>
            <a:r>
              <a:rPr lang="de-DE" dirty="0">
                <a:solidFill>
                  <a:srgbClr val="EB5E1A"/>
                </a:solidFill>
              </a:rPr>
              <a:t> </a:t>
            </a:r>
            <a:r>
              <a:rPr lang="de-DE" dirty="0"/>
              <a:t>systematische Abfrage </a:t>
            </a:r>
          </a:p>
          <a:p>
            <a:pPr marL="0" indent="0">
              <a:buNone/>
            </a:pPr>
            <a:r>
              <a:rPr lang="de-DE" dirty="0"/>
              <a:t>		           (digital, schriftlich, persönlich)</a:t>
            </a:r>
          </a:p>
          <a:p>
            <a:endParaRPr lang="de-DE" dirty="0"/>
          </a:p>
          <a:p>
            <a:pPr marL="0" indent="0">
              <a:buNone/>
            </a:pPr>
            <a:r>
              <a:rPr lang="de-DE" dirty="0"/>
              <a:t>	bestmöglich repräsentatives Abbild der 	tatsächlichen Gästestruktur erzielen</a:t>
            </a:r>
          </a:p>
          <a:p>
            <a:endParaRPr lang="de-DE" dirty="0"/>
          </a:p>
          <a:p>
            <a:r>
              <a:rPr lang="de-DE" b="1" dirty="0">
                <a:solidFill>
                  <a:schemeClr val="accent5">
                    <a:lumMod val="75000"/>
                  </a:schemeClr>
                </a:solidFill>
              </a:rPr>
              <a:t>Ablauf:</a:t>
            </a:r>
          </a:p>
          <a:p>
            <a:pPr lvl="1"/>
            <a:r>
              <a:rPr lang="de-DE" dirty="0"/>
              <a:t>Erstellung eines Fragebogens</a:t>
            </a:r>
          </a:p>
          <a:p>
            <a:pPr lvl="1"/>
            <a:r>
              <a:rPr lang="de-DE" dirty="0"/>
              <a:t>Durchführung der Interviews über x Tage/Wochen</a:t>
            </a:r>
          </a:p>
          <a:p>
            <a:pPr lvl="1"/>
            <a:r>
              <a:rPr lang="de-DE" dirty="0"/>
              <a:t>Auswertung</a:t>
            </a:r>
          </a:p>
          <a:p>
            <a:endParaRPr lang="de-DE" dirty="0"/>
          </a:p>
          <a:p>
            <a:pPr marL="628604" lvl="1" indent="0">
              <a:buNone/>
            </a:pPr>
            <a:endParaRPr lang="de-DE" dirty="0"/>
          </a:p>
          <a:p>
            <a:endParaRPr lang="de-DE" dirty="0"/>
          </a:p>
        </p:txBody>
      </p:sp>
      <p:sp>
        <p:nvSpPr>
          <p:cNvPr id="4" name="Textplatzhalter 3">
            <a:extLst>
              <a:ext uri="{FF2B5EF4-FFF2-40B4-BE49-F238E27FC236}">
                <a16:creationId xmlns:a16="http://schemas.microsoft.com/office/drawing/2014/main" id="{FCA928D4-48D8-4116-B8EA-0A9B2AF59072}"/>
              </a:ext>
            </a:extLst>
          </p:cNvPr>
          <p:cNvSpPr>
            <a:spLocks noGrp="1"/>
          </p:cNvSpPr>
          <p:nvPr>
            <p:ph type="body" sz="quarter" idx="13"/>
          </p:nvPr>
        </p:nvSpPr>
        <p:spPr/>
        <p:txBody>
          <a:bodyPr/>
          <a:lstStyle/>
          <a:p>
            <a:r>
              <a:rPr lang="de-DE"/>
              <a:t>Beispiel: systematische Gästebefragung</a:t>
            </a:r>
          </a:p>
        </p:txBody>
      </p:sp>
      <p:cxnSp>
        <p:nvCxnSpPr>
          <p:cNvPr id="7" name="Gerade Verbindung mit Pfeil 6">
            <a:extLst>
              <a:ext uri="{FF2B5EF4-FFF2-40B4-BE49-F238E27FC236}">
                <a16:creationId xmlns:a16="http://schemas.microsoft.com/office/drawing/2014/main" id="{8F1FA696-4962-4DD2-A69D-2EE1CECFD20A}"/>
              </a:ext>
            </a:extLst>
          </p:cNvPr>
          <p:cNvCxnSpPr/>
          <p:nvPr/>
        </p:nvCxnSpPr>
        <p:spPr>
          <a:xfrm>
            <a:off x="739140" y="2903220"/>
            <a:ext cx="464820" cy="0"/>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0" name="Grafik 9">
            <a:extLst>
              <a:ext uri="{FF2B5EF4-FFF2-40B4-BE49-F238E27FC236}">
                <a16:creationId xmlns:a16="http://schemas.microsoft.com/office/drawing/2014/main" id="{1B133CE9-D5E1-4B3D-8E05-E48D10C3331B}"/>
              </a:ext>
            </a:extLst>
          </p:cNvPr>
          <p:cNvPicPr>
            <a:picLocks noChangeAspect="1"/>
          </p:cNvPicPr>
          <p:nvPr/>
        </p:nvPicPr>
        <p:blipFill>
          <a:blip r:embed="rId3"/>
          <a:stretch>
            <a:fillRect/>
          </a:stretch>
        </p:blipFill>
        <p:spPr>
          <a:xfrm>
            <a:off x="7126097" y="2901341"/>
            <a:ext cx="4694422" cy="2654506"/>
          </a:xfrm>
          <a:prstGeom prst="rect">
            <a:avLst/>
          </a:prstGeom>
        </p:spPr>
      </p:pic>
    </p:spTree>
    <p:extLst>
      <p:ext uri="{BB962C8B-B14F-4D97-AF65-F5344CB8AC3E}">
        <p14:creationId xmlns:p14="http://schemas.microsoft.com/office/powerpoint/2010/main" val="444909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9C9B63-75FA-40D7-9780-0133C5A6F25B}"/>
              </a:ext>
            </a:extLst>
          </p:cNvPr>
          <p:cNvSpPr>
            <a:spLocks noGrp="1"/>
          </p:cNvSpPr>
          <p:nvPr>
            <p:ph type="title"/>
          </p:nvPr>
        </p:nvSpPr>
        <p:spPr/>
        <p:txBody>
          <a:bodyPr/>
          <a:lstStyle/>
          <a:p>
            <a:r>
              <a:rPr lang="de-DE" dirty="0"/>
              <a:t>Feedbackinstrumente</a:t>
            </a:r>
          </a:p>
        </p:txBody>
      </p:sp>
      <p:sp>
        <p:nvSpPr>
          <p:cNvPr id="3" name="Inhaltsplatzhalter 2">
            <a:extLst>
              <a:ext uri="{FF2B5EF4-FFF2-40B4-BE49-F238E27FC236}">
                <a16:creationId xmlns:a16="http://schemas.microsoft.com/office/drawing/2014/main" id="{6F129AC5-E455-44E9-8F3E-226553A48FED}"/>
              </a:ext>
            </a:extLst>
          </p:cNvPr>
          <p:cNvSpPr>
            <a:spLocks noGrp="1"/>
          </p:cNvSpPr>
          <p:nvPr>
            <p:ph idx="1"/>
          </p:nvPr>
        </p:nvSpPr>
        <p:spPr>
          <a:xfrm>
            <a:off x="371482" y="1785938"/>
            <a:ext cx="6702104" cy="4019550"/>
          </a:xfrm>
        </p:spPr>
        <p:txBody>
          <a:bodyPr/>
          <a:lstStyle/>
          <a:p>
            <a:r>
              <a:rPr lang="de-DE" b="1" dirty="0">
                <a:solidFill>
                  <a:schemeClr val="accent5">
                    <a:lumMod val="75000"/>
                  </a:schemeClr>
                </a:solidFill>
              </a:rPr>
              <a:t>Art des Feedback: </a:t>
            </a:r>
            <a:r>
              <a:rPr lang="de-DE" dirty="0"/>
              <a:t>Briefkasten, Onlineformular</a:t>
            </a:r>
          </a:p>
          <a:p>
            <a:pPr marL="0" indent="0">
              <a:buNone/>
            </a:pPr>
            <a:endParaRPr lang="de-DE" dirty="0"/>
          </a:p>
          <a:p>
            <a:pPr marL="0" indent="0">
              <a:buNone/>
            </a:pPr>
            <a:r>
              <a:rPr lang="de-DE" dirty="0"/>
              <a:t>	bei anonymen Feedbackbedarf der Gäste</a:t>
            </a:r>
          </a:p>
          <a:p>
            <a:endParaRPr lang="de-DE" dirty="0"/>
          </a:p>
          <a:p>
            <a:r>
              <a:rPr lang="de-DE" b="1" dirty="0">
                <a:solidFill>
                  <a:schemeClr val="accent5">
                    <a:lumMod val="75000"/>
                  </a:schemeClr>
                </a:solidFill>
              </a:rPr>
              <a:t>Ablauf: </a:t>
            </a:r>
          </a:p>
          <a:p>
            <a:pPr lvl="1"/>
            <a:r>
              <a:rPr lang="de-DE" dirty="0"/>
              <a:t>Jammerkasten einführen</a:t>
            </a:r>
          </a:p>
          <a:p>
            <a:pPr lvl="1"/>
            <a:r>
              <a:rPr lang="de-DE" dirty="0"/>
              <a:t>Regelmäßige Auswertung des Feedbacks</a:t>
            </a:r>
          </a:p>
        </p:txBody>
      </p:sp>
      <p:sp>
        <p:nvSpPr>
          <p:cNvPr id="4" name="Textplatzhalter 3">
            <a:extLst>
              <a:ext uri="{FF2B5EF4-FFF2-40B4-BE49-F238E27FC236}">
                <a16:creationId xmlns:a16="http://schemas.microsoft.com/office/drawing/2014/main" id="{FCA928D4-48D8-4116-B8EA-0A9B2AF59072}"/>
              </a:ext>
            </a:extLst>
          </p:cNvPr>
          <p:cNvSpPr>
            <a:spLocks noGrp="1"/>
          </p:cNvSpPr>
          <p:nvPr>
            <p:ph type="body" sz="quarter" idx="13"/>
          </p:nvPr>
        </p:nvSpPr>
        <p:spPr/>
        <p:txBody>
          <a:bodyPr/>
          <a:lstStyle/>
          <a:p>
            <a:r>
              <a:rPr lang="de-DE"/>
              <a:t>Beispiel: Jammerkasten</a:t>
            </a:r>
          </a:p>
        </p:txBody>
      </p:sp>
      <p:cxnSp>
        <p:nvCxnSpPr>
          <p:cNvPr id="7" name="Gerade Verbindung mit Pfeil 6">
            <a:extLst>
              <a:ext uri="{FF2B5EF4-FFF2-40B4-BE49-F238E27FC236}">
                <a16:creationId xmlns:a16="http://schemas.microsoft.com/office/drawing/2014/main" id="{B0493771-F76A-4F7A-9DF1-497B8ABEDE60}"/>
              </a:ext>
            </a:extLst>
          </p:cNvPr>
          <p:cNvCxnSpPr/>
          <p:nvPr/>
        </p:nvCxnSpPr>
        <p:spPr>
          <a:xfrm>
            <a:off x="746760" y="2560320"/>
            <a:ext cx="464820" cy="0"/>
          </a:xfrm>
          <a:prstGeom prst="straightConnector1">
            <a:avLst/>
          </a:prstGeom>
          <a:ln w="28575">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0" name="Grafik 9">
            <a:extLst>
              <a:ext uri="{FF2B5EF4-FFF2-40B4-BE49-F238E27FC236}">
                <a16:creationId xmlns:a16="http://schemas.microsoft.com/office/drawing/2014/main" id="{31402F33-A0F1-4FCB-BF8B-3131D8586A2C}"/>
              </a:ext>
            </a:extLst>
          </p:cNvPr>
          <p:cNvPicPr>
            <a:picLocks noChangeAspect="1"/>
          </p:cNvPicPr>
          <p:nvPr/>
        </p:nvPicPr>
        <p:blipFill>
          <a:blip r:embed="rId3"/>
          <a:stretch>
            <a:fillRect/>
          </a:stretch>
        </p:blipFill>
        <p:spPr>
          <a:xfrm>
            <a:off x="6886620" y="1452579"/>
            <a:ext cx="4206872" cy="4806175"/>
          </a:xfrm>
          <a:prstGeom prst="rect">
            <a:avLst/>
          </a:prstGeom>
        </p:spPr>
      </p:pic>
    </p:spTree>
    <p:extLst>
      <p:ext uri="{BB962C8B-B14F-4D97-AF65-F5344CB8AC3E}">
        <p14:creationId xmlns:p14="http://schemas.microsoft.com/office/powerpoint/2010/main" val="696939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BE1149-C425-C537-2F2F-AFA96D1E979F}"/>
              </a:ext>
            </a:extLst>
          </p:cNvPr>
          <p:cNvSpPr txBox="1">
            <a:spLocks/>
          </p:cNvSpPr>
          <p:nvPr/>
        </p:nvSpPr>
        <p:spPr bwMode="auto">
          <a:xfrm>
            <a:off x="371481" y="374658"/>
            <a:ext cx="882491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rmAutofit/>
          </a:bodyPr>
          <a:lstStyle>
            <a:lvl1pPr algn="l" rtl="0" eaLnBrk="0" fontAlgn="base" hangingPunct="0">
              <a:spcBef>
                <a:spcPct val="0"/>
              </a:spcBef>
              <a:spcAft>
                <a:spcPct val="0"/>
              </a:spcAft>
              <a:defRPr sz="3600" b="1" kern="1200">
                <a:solidFill>
                  <a:schemeClr val="tx1"/>
                </a:solidFill>
                <a:latin typeface="+mj-lt"/>
                <a:ea typeface="+mj-ea"/>
                <a:cs typeface="+mj-cs"/>
              </a:defRPr>
            </a:lvl1pPr>
            <a:lvl2pPr algn="l" rtl="0" eaLnBrk="0" fontAlgn="base" hangingPunct="0">
              <a:spcBef>
                <a:spcPct val="0"/>
              </a:spcBef>
              <a:spcAft>
                <a:spcPct val="0"/>
              </a:spcAft>
              <a:defRPr sz="3600" b="1">
                <a:solidFill>
                  <a:schemeClr val="tx1"/>
                </a:solidFill>
                <a:latin typeface="Arial" panose="020B0604020202020204" pitchFamily="34" charset="0"/>
              </a:defRPr>
            </a:lvl2pPr>
            <a:lvl3pPr algn="l" rtl="0" eaLnBrk="0" fontAlgn="base" hangingPunct="0">
              <a:spcBef>
                <a:spcPct val="0"/>
              </a:spcBef>
              <a:spcAft>
                <a:spcPct val="0"/>
              </a:spcAft>
              <a:defRPr sz="3600" b="1">
                <a:solidFill>
                  <a:schemeClr val="tx1"/>
                </a:solidFill>
                <a:latin typeface="Arial" panose="020B0604020202020204" pitchFamily="34" charset="0"/>
              </a:defRPr>
            </a:lvl3pPr>
            <a:lvl4pPr algn="l" rtl="0" eaLnBrk="0" fontAlgn="base" hangingPunct="0">
              <a:spcBef>
                <a:spcPct val="0"/>
              </a:spcBef>
              <a:spcAft>
                <a:spcPct val="0"/>
              </a:spcAft>
              <a:defRPr sz="3600" b="1">
                <a:solidFill>
                  <a:schemeClr val="tx1"/>
                </a:solidFill>
                <a:latin typeface="Arial" panose="020B0604020202020204" pitchFamily="34" charset="0"/>
              </a:defRPr>
            </a:lvl4pPr>
            <a:lvl5pPr algn="l" rtl="0" eaLnBrk="0" fontAlgn="base" hangingPunct="0">
              <a:spcBef>
                <a:spcPct val="0"/>
              </a:spcBef>
              <a:spcAft>
                <a:spcPct val="0"/>
              </a:spcAft>
              <a:defRPr sz="3600" b="1">
                <a:solidFill>
                  <a:schemeClr val="tx1"/>
                </a:solidFill>
                <a:latin typeface="Arial" panose="020B0604020202020204" pitchFamily="34" charset="0"/>
              </a:defRPr>
            </a:lvl5pPr>
            <a:lvl6pPr marL="457167" algn="l" rtl="0" fontAlgn="base">
              <a:spcBef>
                <a:spcPct val="0"/>
              </a:spcBef>
              <a:spcAft>
                <a:spcPct val="0"/>
              </a:spcAft>
              <a:defRPr sz="3600" b="1">
                <a:solidFill>
                  <a:schemeClr val="tx1"/>
                </a:solidFill>
                <a:latin typeface="Arial" panose="020B0604020202020204" pitchFamily="34" charset="0"/>
              </a:defRPr>
            </a:lvl6pPr>
            <a:lvl7pPr marL="914332" algn="l" rtl="0" fontAlgn="base">
              <a:spcBef>
                <a:spcPct val="0"/>
              </a:spcBef>
              <a:spcAft>
                <a:spcPct val="0"/>
              </a:spcAft>
              <a:defRPr sz="3600" b="1">
                <a:solidFill>
                  <a:schemeClr val="tx1"/>
                </a:solidFill>
                <a:latin typeface="Arial" panose="020B0604020202020204" pitchFamily="34" charset="0"/>
              </a:defRPr>
            </a:lvl7pPr>
            <a:lvl8pPr marL="1371498" algn="l" rtl="0" fontAlgn="base">
              <a:spcBef>
                <a:spcPct val="0"/>
              </a:spcBef>
              <a:spcAft>
                <a:spcPct val="0"/>
              </a:spcAft>
              <a:defRPr sz="3600" b="1">
                <a:solidFill>
                  <a:schemeClr val="tx1"/>
                </a:solidFill>
                <a:latin typeface="Arial" panose="020B0604020202020204" pitchFamily="34" charset="0"/>
              </a:defRPr>
            </a:lvl8pPr>
            <a:lvl9pPr marL="1828664" algn="l" rtl="0" fontAlgn="base">
              <a:spcBef>
                <a:spcPct val="0"/>
              </a:spcBef>
              <a:spcAft>
                <a:spcPct val="0"/>
              </a:spcAft>
              <a:defRPr sz="3600" b="1">
                <a:solidFill>
                  <a:schemeClr val="tx1"/>
                </a:solidFill>
                <a:latin typeface="Arial" panose="020B0604020202020204" pitchFamily="34" charset="0"/>
              </a:defRPr>
            </a:lvl9pPr>
          </a:lstStyle>
          <a:p>
            <a:pPr>
              <a:spcAft>
                <a:spcPts val="600"/>
              </a:spcAft>
            </a:pPr>
            <a:r>
              <a:rPr lang="de-DE" spc="-24" dirty="0">
                <a:latin typeface="Arial" panose="020B0604020202020204" pitchFamily="34" charset="0"/>
                <a:cs typeface="Arial" panose="020B0604020202020204" pitchFamily="34" charset="0"/>
              </a:rPr>
              <a:t>Änderungshistorie</a:t>
            </a:r>
            <a:endParaRPr lang="de-DE" b="1" kern="12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B5130865-CC90-3967-1EA0-E8E3AB841D4B}"/>
              </a:ext>
            </a:extLst>
          </p:cNvPr>
          <p:cNvSpPr txBox="1">
            <a:spLocks/>
          </p:cNvSpPr>
          <p:nvPr/>
        </p:nvSpPr>
        <p:spPr>
          <a:xfrm>
            <a:off x="371481" y="1785938"/>
            <a:ext cx="8824913" cy="4019550"/>
          </a:xfrm>
          <a:prstGeom prst="rect">
            <a:avLst/>
          </a:prstGeom>
        </p:spPr>
        <p:txBody>
          <a:bodyPr/>
          <a:lstStyle>
            <a:lvl1pPr marL="355574"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1pPr>
            <a:lvl2pPr marL="984178"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2pPr>
            <a:lvl3pPr marL="1346100"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3pPr>
            <a:lvl4pPr marL="1701672" indent="-355574"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4pPr>
            <a:lvl5pPr marL="2063595" indent="-361926" algn="l" rtl="0" eaLnBrk="0" fontAlgn="base" hangingPunct="0">
              <a:lnSpc>
                <a:spcPct val="110000"/>
              </a:lnSpc>
              <a:spcBef>
                <a:spcPct val="0"/>
              </a:spcBef>
              <a:spcAft>
                <a:spcPct val="0"/>
              </a:spcAft>
              <a:buFont typeface="Arial" charset="0"/>
              <a:buChar char="–"/>
              <a:defRPr sz="19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100"/>
              </a:spcBef>
              <a:buNone/>
            </a:pPr>
            <a:endParaRPr lang="de-DE" sz="2000" dirty="0">
              <a:latin typeface="Arial" panose="020B0604020202020204" pitchFamily="34" charset="0"/>
              <a:cs typeface="Arial" panose="020B0604020202020204" pitchFamily="34" charset="0"/>
            </a:endParaRPr>
          </a:p>
        </p:txBody>
      </p:sp>
      <p:graphicFrame>
        <p:nvGraphicFramePr>
          <p:cNvPr id="8" name="Tabelle 7">
            <a:extLst>
              <a:ext uri="{FF2B5EF4-FFF2-40B4-BE49-F238E27FC236}">
                <a16:creationId xmlns:a16="http://schemas.microsoft.com/office/drawing/2014/main" id="{F190E8F0-97D6-4CFD-9BAC-36F284FF95F0}"/>
              </a:ext>
            </a:extLst>
          </p:cNvPr>
          <p:cNvGraphicFramePr>
            <a:graphicFrameLocks noGrp="1"/>
          </p:cNvGraphicFramePr>
          <p:nvPr>
            <p:extLst/>
          </p:nvPr>
        </p:nvGraphicFramePr>
        <p:xfrm>
          <a:off x="371357" y="1277472"/>
          <a:ext cx="10837113" cy="4961965"/>
        </p:xfrm>
        <a:graphic>
          <a:graphicData uri="http://schemas.openxmlformats.org/drawingml/2006/table">
            <a:tbl>
              <a:tblPr firstRow="1" bandRow="1"/>
              <a:tblGrid>
                <a:gridCol w="991813">
                  <a:extLst>
                    <a:ext uri="{9D8B030D-6E8A-4147-A177-3AD203B41FA5}">
                      <a16:colId xmlns:a16="http://schemas.microsoft.com/office/drawing/2014/main" val="1205430349"/>
                    </a:ext>
                  </a:extLst>
                </a:gridCol>
                <a:gridCol w="1359486">
                  <a:extLst>
                    <a:ext uri="{9D8B030D-6E8A-4147-A177-3AD203B41FA5}">
                      <a16:colId xmlns:a16="http://schemas.microsoft.com/office/drawing/2014/main" val="1829774173"/>
                    </a:ext>
                  </a:extLst>
                </a:gridCol>
                <a:gridCol w="8485814">
                  <a:extLst>
                    <a:ext uri="{9D8B030D-6E8A-4147-A177-3AD203B41FA5}">
                      <a16:colId xmlns:a16="http://schemas.microsoft.com/office/drawing/2014/main" val="2381613484"/>
                    </a:ext>
                  </a:extLst>
                </a:gridCol>
              </a:tblGrid>
              <a:tr h="354625">
                <a:tc>
                  <a:txBody>
                    <a:bodyPr/>
                    <a:lstStyle/>
                    <a:p>
                      <a:pPr>
                        <a:lnSpc>
                          <a:spcPct val="107000"/>
                        </a:lnSpc>
                        <a:spcAft>
                          <a:spcPts val="0"/>
                        </a:spcAft>
                      </a:pPr>
                      <a:r>
                        <a:rPr lang="de-DE" sz="1400" b="1" dirty="0">
                          <a:solidFill>
                            <a:srgbClr val="000000"/>
                          </a:solidFill>
                          <a:effectLst/>
                          <a:latin typeface="Arial" panose="020B0604020202020204" pitchFamily="34" charset="0"/>
                          <a:ea typeface="Arial" panose="020B0604020202020204" pitchFamily="34" charset="0"/>
                          <a:cs typeface="Arial" panose="020B0604020202020204" pitchFamily="34" charset="0"/>
                        </a:rPr>
                        <a:t>Version</a:t>
                      </a:r>
                      <a:endParaRPr lang="de-DE" sz="1400" dirty="0">
                        <a:effectLst/>
                        <a:latin typeface="Calibri" panose="020F0502020204030204" pitchFamily="34" charset="0"/>
                        <a:ea typeface="Calibri" panose="020F0502020204030204" pitchFamily="34" charset="0"/>
                        <a:cs typeface="Arial" panose="020B0604020202020204" pitchFamily="34" charset="0"/>
                      </a:endParaRP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de-DE" sz="1400" b="1" dirty="0">
                          <a:solidFill>
                            <a:srgbClr val="000000"/>
                          </a:solidFill>
                          <a:effectLst/>
                          <a:latin typeface="Arial" panose="020B0604020202020204" pitchFamily="34" charset="0"/>
                          <a:ea typeface="Arial" panose="020B0604020202020204" pitchFamily="34" charset="0"/>
                          <a:cs typeface="Arial" panose="020B0604020202020204" pitchFamily="34" charset="0"/>
                        </a:rPr>
                        <a:t>Datum</a:t>
                      </a:r>
                      <a:endParaRPr lang="de-DE" sz="1400" dirty="0">
                        <a:effectLst/>
                        <a:latin typeface="Calibri" panose="020F0502020204030204" pitchFamily="34" charset="0"/>
                        <a:ea typeface="Calibri" panose="020F0502020204030204" pitchFamily="34" charset="0"/>
                        <a:cs typeface="Arial" panose="020B0604020202020204" pitchFamily="34" charset="0"/>
                      </a:endParaRP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de-DE" sz="1400" b="1" dirty="0">
                          <a:solidFill>
                            <a:srgbClr val="000000"/>
                          </a:solidFill>
                          <a:effectLst/>
                          <a:latin typeface="Arial" panose="020B0604020202020204" pitchFamily="34" charset="0"/>
                          <a:ea typeface="Arial" panose="020B0604020202020204" pitchFamily="34" charset="0"/>
                          <a:cs typeface="Arial" panose="020B0604020202020204" pitchFamily="34" charset="0"/>
                        </a:rPr>
                        <a:t>Änderungen</a:t>
                      </a:r>
                      <a:endParaRPr lang="de-DE" sz="1400" dirty="0">
                        <a:effectLst/>
                        <a:latin typeface="Calibri" panose="020F0502020204030204" pitchFamily="34" charset="0"/>
                        <a:ea typeface="Calibri" panose="020F0502020204030204" pitchFamily="34" charset="0"/>
                        <a:cs typeface="Arial" panose="020B0604020202020204" pitchFamily="34" charset="0"/>
                      </a:endParaRP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91429997"/>
                  </a:ext>
                </a:extLst>
              </a:tr>
              <a:tr h="767890">
                <a:tc>
                  <a:txBody>
                    <a:bodyPr/>
                    <a:lstStyle/>
                    <a:p>
                      <a:pPr>
                        <a:lnSpc>
                          <a:spcPct val="107000"/>
                        </a:lnSpc>
                        <a:spcAft>
                          <a:spcPts val="800"/>
                        </a:spcAft>
                      </a:pPr>
                      <a:r>
                        <a:rPr lang="de-DE" sz="1100" dirty="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dirty="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2421974"/>
                  </a:ext>
                </a:extLst>
              </a:tr>
              <a:tr h="767890">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1437787"/>
                  </a:ext>
                </a:extLst>
              </a:tr>
              <a:tr h="767890">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dirty="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1804503"/>
                  </a:ext>
                </a:extLst>
              </a:tr>
              <a:tr h="767890">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7625673"/>
                  </a:ext>
                </a:extLst>
              </a:tr>
              <a:tr h="767890">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444514"/>
                  </a:ext>
                </a:extLst>
              </a:tr>
              <a:tr h="767890">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de-DE" sz="1100" dirty="0">
                          <a:effectLst/>
                          <a:latin typeface="Calibri" panose="020F0502020204030204" pitchFamily="34" charset="0"/>
                          <a:ea typeface="Calibri" panose="020F0502020204030204" pitchFamily="34" charset="0"/>
                          <a:cs typeface="Arial" panose="020B0604020202020204" pitchFamily="34" charset="0"/>
                        </a:rPr>
                        <a:t> </a:t>
                      </a:r>
                    </a:p>
                  </a:txBody>
                  <a:tcPr marL="90912" marR="90912" marT="45456" marB="4545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9028595"/>
                  </a:ext>
                </a:extLst>
              </a:tr>
            </a:tbl>
          </a:graphicData>
        </a:graphic>
      </p:graphicFrame>
    </p:spTree>
    <p:extLst>
      <p:ext uri="{BB962C8B-B14F-4D97-AF65-F5344CB8AC3E}">
        <p14:creationId xmlns:p14="http://schemas.microsoft.com/office/powerpoint/2010/main" val="684277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A1E999-4F54-379A-6530-E51B67312402}"/>
              </a:ext>
            </a:extLst>
          </p:cNvPr>
          <p:cNvSpPr>
            <a:spLocks noGrp="1"/>
          </p:cNvSpPr>
          <p:nvPr>
            <p:ph type="title"/>
          </p:nvPr>
        </p:nvSpPr>
        <p:spPr/>
        <p:txBody>
          <a:bodyPr/>
          <a:lstStyle/>
          <a:p>
            <a:r>
              <a:rPr lang="de-DE"/>
              <a:t>Weiterführende Aufgabe</a:t>
            </a:r>
          </a:p>
        </p:txBody>
      </p:sp>
      <p:sp>
        <p:nvSpPr>
          <p:cNvPr id="3" name="Inhaltsplatzhalter 2">
            <a:extLst>
              <a:ext uri="{FF2B5EF4-FFF2-40B4-BE49-F238E27FC236}">
                <a16:creationId xmlns:a16="http://schemas.microsoft.com/office/drawing/2014/main" id="{20C41A21-ABDA-F848-B755-0BABA36309DF}"/>
              </a:ext>
            </a:extLst>
          </p:cNvPr>
          <p:cNvSpPr>
            <a:spLocks noGrp="1"/>
          </p:cNvSpPr>
          <p:nvPr>
            <p:ph idx="1"/>
          </p:nvPr>
        </p:nvSpPr>
        <p:spPr>
          <a:xfrm>
            <a:off x="371481" y="1652126"/>
            <a:ext cx="11454304" cy="4019550"/>
          </a:xfrm>
        </p:spPr>
        <p:txBody>
          <a:bodyPr/>
          <a:lstStyle/>
          <a:p>
            <a:pPr marL="457200" indent="-457200">
              <a:buFont typeface="+mj-lt"/>
              <a:buAutoNum type="arabicPeriod"/>
            </a:pPr>
            <a:r>
              <a:rPr lang="de-DE" sz="2000" dirty="0">
                <a:latin typeface="Arial" panose="020B0604020202020204" pitchFamily="34" charset="0"/>
                <a:cs typeface="Arial" panose="020B0604020202020204" pitchFamily="34" charset="0"/>
              </a:rPr>
              <a:t>Gehen Sie Ihre Maßnahmenpläne erneut durch und überarbeiten und/oder passen Sie diese nach Bedarf an. Senden Sie die </a:t>
            </a:r>
            <a:r>
              <a:rPr lang="de-DE" sz="2000" b="1" dirty="0">
                <a:latin typeface="Arial" panose="020B0604020202020204" pitchFamily="34" charset="0"/>
                <a:cs typeface="Arial" panose="020B0604020202020204" pitchFamily="34" charset="0"/>
              </a:rPr>
              <a:t>finalen Maßnahmenpläne zur Speiseplanung und Gästekommunikation </a:t>
            </a:r>
            <a:r>
              <a:rPr lang="de-DE" sz="2000" dirty="0">
                <a:latin typeface="Arial" panose="020B0604020202020204" pitchFamily="34" charset="0"/>
                <a:cs typeface="Arial" panose="020B0604020202020204" pitchFamily="34" charset="0"/>
              </a:rPr>
              <a:t>an die untenstehende Mail-Adresse. </a:t>
            </a:r>
          </a:p>
          <a:p>
            <a:pPr marL="457200" indent="-457200">
              <a:buFont typeface="+mj-lt"/>
              <a:buAutoNum type="arabicPeriod"/>
            </a:pPr>
            <a:endParaRPr lang="de-DE" sz="2000" dirty="0">
              <a:latin typeface="Arial" panose="020B0604020202020204" pitchFamily="34" charset="0"/>
              <a:cs typeface="Arial" panose="020B0604020202020204" pitchFamily="34" charset="0"/>
            </a:endParaRPr>
          </a:p>
          <a:p>
            <a:pPr marL="457200" indent="-457200">
              <a:buFont typeface="+mj-lt"/>
              <a:buAutoNum type="arabicPeriod"/>
            </a:pPr>
            <a:r>
              <a:rPr lang="de-DE" sz="2000" dirty="0">
                <a:latin typeface="Arial" panose="020B0604020202020204" pitchFamily="34" charset="0"/>
                <a:cs typeface="Arial" panose="020B0604020202020204" pitchFamily="34" charset="0"/>
              </a:rPr>
              <a:t>Führen Sie die Maßnahmen weiterhin durch.</a:t>
            </a:r>
          </a:p>
          <a:p>
            <a:pPr marL="457200" indent="-457200">
              <a:buFont typeface="+mj-lt"/>
              <a:buAutoNum type="arabicPeriod"/>
            </a:pPr>
            <a:endParaRPr lang="de-DE" sz="2000" dirty="0">
              <a:latin typeface="Arial" panose="020B0604020202020204" pitchFamily="34" charset="0"/>
              <a:cs typeface="Arial" panose="020B0604020202020204" pitchFamily="34" charset="0"/>
            </a:endParaRPr>
          </a:p>
          <a:p>
            <a:pPr marL="457200" indent="-457200">
              <a:buFont typeface="+mj-lt"/>
              <a:buAutoNum type="arabicPeriod"/>
            </a:pPr>
            <a:r>
              <a:rPr lang="de-DE" sz="2000" b="1" dirty="0">
                <a:latin typeface="Arial" panose="020B0604020202020204" pitchFamily="34" charset="0"/>
                <a:cs typeface="Arial" panose="020B0604020202020204" pitchFamily="34" charset="0"/>
              </a:rPr>
              <a:t>Optional: </a:t>
            </a:r>
            <a:r>
              <a:rPr lang="de-DE" sz="2000" dirty="0">
                <a:latin typeface="Arial" panose="020B0604020202020204" pitchFamily="34" charset="0"/>
                <a:cs typeface="Arial" panose="020B0604020202020204" pitchFamily="34" charset="0"/>
              </a:rPr>
              <a:t>Führen Sie eine Gästebefragung durch und werten Sie diese aus. </a:t>
            </a:r>
          </a:p>
          <a:p>
            <a:pPr marL="0" indent="0">
              <a:buNone/>
            </a:pPr>
            <a:r>
              <a:rPr lang="de-DE" sz="2000" dirty="0">
                <a:latin typeface="Arial" panose="020B0604020202020204" pitchFamily="34" charset="0"/>
                <a:cs typeface="Arial" panose="020B0604020202020204" pitchFamily="34" charset="0"/>
              </a:rPr>
              <a:t>	Bitte lassen Sie uns die Ergebnisse spätestens 2 Wochen (xx.xx.20xx) vor dem letzten 	Termin (xx.xx.20xx) per Mail zukommen.</a:t>
            </a:r>
          </a:p>
          <a:p>
            <a:pPr marL="0" indent="0">
              <a:buNone/>
            </a:pPr>
            <a:endParaRPr lang="de-DE" sz="2000" dirty="0">
              <a:latin typeface="Arial" panose="020B0604020202020204" pitchFamily="34" charset="0"/>
              <a:cs typeface="Arial" panose="020B0604020202020204" pitchFamily="34" charset="0"/>
            </a:endParaRPr>
          </a:p>
          <a:p>
            <a:pPr marL="0" indent="0">
              <a:buNone/>
            </a:pPr>
            <a:r>
              <a:rPr lang="de-DE" sz="2000" dirty="0">
                <a:latin typeface="Arial" panose="020B0604020202020204" pitchFamily="34" charset="0"/>
                <a:cs typeface="Arial" panose="020B0604020202020204" pitchFamily="34" charset="0"/>
              </a:rPr>
              <a:t>Bei Fragen oder Schwierigkeiten melden Sie sich gerne bei mir.</a:t>
            </a:r>
          </a:p>
          <a:p>
            <a:pPr marL="0" indent="0">
              <a:buNone/>
            </a:pPr>
            <a:endParaRPr lang="de-DE" sz="20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r>
              <a:rPr lang="de-DE" sz="1800" dirty="0">
                <a:solidFill>
                  <a:schemeClr val="bg1">
                    <a:lumMod val="65000"/>
                  </a:schemeClr>
                </a:solidFill>
                <a:latin typeface="Arial" panose="020B0604020202020204" pitchFamily="34" charset="0"/>
                <a:cs typeface="Arial" panose="020B0604020202020204" pitchFamily="34" charset="0"/>
              </a:rPr>
              <a:t>Kontaktdaten</a:t>
            </a:r>
            <a:endParaRPr lang="de-DE" dirty="0"/>
          </a:p>
        </p:txBody>
      </p:sp>
      <p:sp>
        <p:nvSpPr>
          <p:cNvPr id="4" name="Textplatzhalter 3">
            <a:extLst>
              <a:ext uri="{FF2B5EF4-FFF2-40B4-BE49-F238E27FC236}">
                <a16:creationId xmlns:a16="http://schemas.microsoft.com/office/drawing/2014/main" id="{2DE77138-BEEE-C285-963C-0A4DEF90861C}"/>
              </a:ext>
            </a:extLst>
          </p:cNvPr>
          <p:cNvSpPr>
            <a:spLocks noGrp="1"/>
          </p:cNvSpPr>
          <p:nvPr>
            <p:ph type="body" sz="quarter" idx="13"/>
          </p:nvPr>
        </p:nvSpPr>
        <p:spPr/>
        <p:txBody>
          <a:bodyPr/>
          <a:lstStyle/>
          <a:p>
            <a:r>
              <a:rPr lang="de-DE"/>
              <a:t>Gästekommunikation</a:t>
            </a:r>
          </a:p>
        </p:txBody>
      </p:sp>
    </p:spTree>
    <p:extLst>
      <p:ext uri="{BB962C8B-B14F-4D97-AF65-F5344CB8AC3E}">
        <p14:creationId xmlns:p14="http://schemas.microsoft.com/office/powerpoint/2010/main" val="2980684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9B935B-E081-40D2-904E-276D9FD03C56}"/>
              </a:ext>
            </a:extLst>
          </p:cNvPr>
          <p:cNvSpPr>
            <a:spLocks noGrp="1"/>
          </p:cNvSpPr>
          <p:nvPr>
            <p:ph type="title"/>
          </p:nvPr>
        </p:nvSpPr>
        <p:spPr>
          <a:xfrm>
            <a:off x="371481" y="374658"/>
            <a:ext cx="9272249" cy="569913"/>
          </a:xfrm>
        </p:spPr>
        <p:txBody>
          <a:bodyPr/>
          <a:lstStyle/>
          <a:p>
            <a:r>
              <a:rPr lang="de-DE" dirty="0">
                <a:solidFill>
                  <a:schemeClr val="accent4">
                    <a:lumMod val="50000"/>
                  </a:schemeClr>
                </a:solidFill>
              </a:rPr>
              <a:t>Erklärung:</a:t>
            </a:r>
            <a:r>
              <a:rPr lang="de-DE" dirty="0"/>
              <a:t> Emoji-</a:t>
            </a:r>
            <a:r>
              <a:rPr lang="de-DE" dirty="0" err="1"/>
              <a:t>Checkout</a:t>
            </a:r>
            <a:endParaRPr lang="de-DE" dirty="0"/>
          </a:p>
        </p:txBody>
      </p:sp>
      <p:sp>
        <p:nvSpPr>
          <p:cNvPr id="3" name="Inhaltsplatzhalter 2">
            <a:extLst>
              <a:ext uri="{FF2B5EF4-FFF2-40B4-BE49-F238E27FC236}">
                <a16:creationId xmlns:a16="http://schemas.microsoft.com/office/drawing/2014/main" id="{17DEAAC6-9DB1-4F16-BE2B-93723CE63DA9}"/>
              </a:ext>
            </a:extLst>
          </p:cNvPr>
          <p:cNvSpPr>
            <a:spLocks noGrp="1"/>
          </p:cNvSpPr>
          <p:nvPr>
            <p:ph idx="1"/>
          </p:nvPr>
        </p:nvSpPr>
        <p:spPr>
          <a:xfrm>
            <a:off x="371481" y="1785938"/>
            <a:ext cx="11409393" cy="4019550"/>
          </a:xfrm>
        </p:spPr>
        <p:txBody>
          <a:bodyPr/>
          <a:lstStyle/>
          <a:p>
            <a:pPr marL="0" indent="0">
              <a:buNone/>
            </a:pPr>
            <a:r>
              <a:rPr lang="de-DE" sz="2000" dirty="0">
                <a:latin typeface="Arial" panose="020B0604020202020204" pitchFamily="34" charset="0"/>
                <a:cs typeface="Arial" panose="020B0604020202020204" pitchFamily="34" charset="0"/>
              </a:rPr>
              <a:t>Der/Die Dozent*in leitet die Abschluss-/Feedbackrunde ein. Dafür zeichnet jede*r Teilnehmende ein Emoji oder sucht sich im Chat der Online-Plattform ein passendes Emoji aus, das seine*ihre momentane Stimmung beschreibt. Auf ein vereinbartes Signal hin hält oder schickt jede*r das Emoji in die Kamera beziehungsweise in den Chat. Im Anschluss können die einzelnen Emojis besprochen und ggf. Fragen gestellt werden.</a:t>
            </a:r>
          </a:p>
          <a:p>
            <a:pPr marL="0" indent="0">
              <a:buNone/>
            </a:pPr>
            <a:endParaRPr lang="de-DE" dirty="0"/>
          </a:p>
          <a:p>
            <a:pPr marL="0" indent="0">
              <a:buNone/>
            </a:pPr>
            <a:r>
              <a:rPr lang="de-DE" b="1" dirty="0"/>
              <a:t>Material:</a:t>
            </a:r>
            <a:r>
              <a:rPr lang="de-DE" dirty="0"/>
              <a:t> evtl. Präsentation; </a:t>
            </a:r>
            <a:r>
              <a:rPr lang="de-DE" sz="2000" dirty="0">
                <a:latin typeface="Arial" panose="020B0604020202020204" pitchFamily="34" charset="0"/>
                <a:cs typeface="Arial" panose="020B0604020202020204" pitchFamily="34" charset="0"/>
              </a:rPr>
              <a:t>Runde Karten/Blätter + Stifte </a:t>
            </a:r>
            <a:r>
              <a:rPr lang="de-DE" sz="2000" i="1" dirty="0">
                <a:latin typeface="Arial" panose="020B0604020202020204" pitchFamily="34" charset="0"/>
                <a:cs typeface="Arial" panose="020B0604020202020204" pitchFamily="34" charset="0"/>
              </a:rPr>
              <a:t>oder </a:t>
            </a:r>
            <a:r>
              <a:rPr lang="de-DE" sz="2000" dirty="0">
                <a:latin typeface="Arial" panose="020B0604020202020204" pitchFamily="34" charset="0"/>
                <a:cs typeface="Arial" panose="020B0604020202020204" pitchFamily="34" charset="0"/>
              </a:rPr>
              <a:t>Digitale Emojis </a:t>
            </a:r>
          </a:p>
          <a:p>
            <a:pPr marL="0" indent="0">
              <a:buNone/>
            </a:pPr>
            <a:endParaRPr lang="de-DE" dirty="0"/>
          </a:p>
          <a:p>
            <a:pPr marL="0" indent="0">
              <a:buNone/>
            </a:pPr>
            <a:endParaRPr lang="de-DE" dirty="0"/>
          </a:p>
        </p:txBody>
      </p:sp>
      <p:sp>
        <p:nvSpPr>
          <p:cNvPr id="4" name="Textplatzhalter 3">
            <a:extLst>
              <a:ext uri="{FF2B5EF4-FFF2-40B4-BE49-F238E27FC236}">
                <a16:creationId xmlns:a16="http://schemas.microsoft.com/office/drawing/2014/main" id="{F2D3452C-3FD5-4207-842D-4F1B09A7BCC8}"/>
              </a:ext>
            </a:extLst>
          </p:cNvPr>
          <p:cNvSpPr>
            <a:spLocks noGrp="1"/>
          </p:cNvSpPr>
          <p:nvPr>
            <p:ph type="body" sz="quarter" idx="13"/>
          </p:nvPr>
        </p:nvSpPr>
        <p:spPr/>
        <p:txBody>
          <a:bodyPr/>
          <a:lstStyle/>
          <a:p>
            <a:endParaRPr lang="de-DE" dirty="0"/>
          </a:p>
        </p:txBody>
      </p:sp>
    </p:spTree>
    <p:extLst>
      <p:ext uri="{BB962C8B-B14F-4D97-AF65-F5344CB8AC3E}">
        <p14:creationId xmlns:p14="http://schemas.microsoft.com/office/powerpoint/2010/main" val="1290733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1">
            <a:extLst>
              <a:ext uri="{FF2B5EF4-FFF2-40B4-BE49-F238E27FC236}">
                <a16:creationId xmlns:a16="http://schemas.microsoft.com/office/drawing/2014/main" id="{D99A4520-807E-4AE4-9ACF-E461121C995A}"/>
              </a:ext>
            </a:extLst>
          </p:cNvPr>
          <p:cNvSpPr>
            <a:spLocks noGrp="1"/>
          </p:cNvSpPr>
          <p:nvPr>
            <p:ph type="pic" sz="quarter" idx="11"/>
          </p:nvPr>
        </p:nvSpPr>
        <p:spPr/>
      </p:sp>
      <p:pic>
        <p:nvPicPr>
          <p:cNvPr id="9" name="Grafik 8" descr="Trauriges Gesicht ohne Füllung">
            <a:extLst>
              <a:ext uri="{FF2B5EF4-FFF2-40B4-BE49-F238E27FC236}">
                <a16:creationId xmlns:a16="http://schemas.microsoft.com/office/drawing/2014/main" id="{3930F1BD-3D4F-4517-B7B9-5A3487E7AA2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16974" y="1225806"/>
            <a:ext cx="1390061" cy="1390061"/>
          </a:xfrm>
          <a:prstGeom prst="rect">
            <a:avLst/>
          </a:prstGeom>
        </p:spPr>
      </p:pic>
      <p:pic>
        <p:nvPicPr>
          <p:cNvPr id="10" name="Grafik 9" descr="Grinsendes Gesicht ohne Füllung">
            <a:extLst>
              <a:ext uri="{FF2B5EF4-FFF2-40B4-BE49-F238E27FC236}">
                <a16:creationId xmlns:a16="http://schemas.microsoft.com/office/drawing/2014/main" id="{1CAD82F8-C62C-4B5A-AF8B-5F6DEFE567E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641056" y="3558057"/>
            <a:ext cx="1390061" cy="1390061"/>
          </a:xfrm>
          <a:prstGeom prst="rect">
            <a:avLst/>
          </a:prstGeom>
        </p:spPr>
      </p:pic>
      <p:pic>
        <p:nvPicPr>
          <p:cNvPr id="12" name="Grafik 11" descr="Verärgertes Gesicht ohne Füllung">
            <a:extLst>
              <a:ext uri="{FF2B5EF4-FFF2-40B4-BE49-F238E27FC236}">
                <a16:creationId xmlns:a16="http://schemas.microsoft.com/office/drawing/2014/main" id="{0146680A-2866-4DC0-A07A-C5154E13581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48410" y="5290486"/>
            <a:ext cx="1390061" cy="1390061"/>
          </a:xfrm>
          <a:prstGeom prst="rect">
            <a:avLst/>
          </a:prstGeom>
        </p:spPr>
      </p:pic>
      <p:sp>
        <p:nvSpPr>
          <p:cNvPr id="4" name="Titel 3">
            <a:extLst>
              <a:ext uri="{FF2B5EF4-FFF2-40B4-BE49-F238E27FC236}">
                <a16:creationId xmlns:a16="http://schemas.microsoft.com/office/drawing/2014/main" id="{C0E8F32B-8D17-4BF0-9BBB-DC3A126C95F1}"/>
              </a:ext>
            </a:extLst>
          </p:cNvPr>
          <p:cNvSpPr>
            <a:spLocks noGrp="1"/>
          </p:cNvSpPr>
          <p:nvPr>
            <p:ph type="ctrTitle"/>
          </p:nvPr>
        </p:nvSpPr>
        <p:spPr/>
        <p:txBody>
          <a:bodyPr/>
          <a:lstStyle/>
          <a:p>
            <a:r>
              <a:rPr lang="de-DE" dirty="0"/>
              <a:t>Abschluss</a:t>
            </a:r>
            <a:br>
              <a:rPr lang="de-DE" dirty="0"/>
            </a:br>
            <a:r>
              <a:rPr lang="de-DE" dirty="0"/>
              <a:t>Emoji</a:t>
            </a:r>
          </a:p>
        </p:txBody>
      </p:sp>
      <p:pic>
        <p:nvPicPr>
          <p:cNvPr id="5" name="Inhaltsplatzhalter 18" descr="Lustiges Gesicht ohne Füllung">
            <a:extLst>
              <a:ext uri="{FF2B5EF4-FFF2-40B4-BE49-F238E27FC236}">
                <a16:creationId xmlns:a16="http://schemas.microsoft.com/office/drawing/2014/main" id="{D85207D9-6171-43EF-BFF4-EA009CF4F1E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68487" y="5161547"/>
            <a:ext cx="1390061" cy="1390061"/>
          </a:xfrm>
          <a:prstGeom prst="rect">
            <a:avLst/>
          </a:prstGeom>
        </p:spPr>
      </p:pic>
      <p:pic>
        <p:nvPicPr>
          <p:cNvPr id="6" name="Grafik 5" descr="Nervöses Gesicht ohne Füllung">
            <a:extLst>
              <a:ext uri="{FF2B5EF4-FFF2-40B4-BE49-F238E27FC236}">
                <a16:creationId xmlns:a16="http://schemas.microsoft.com/office/drawing/2014/main" id="{31025704-51A3-4AD4-AE4E-72AF6CF6CF4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218979" y="5104945"/>
            <a:ext cx="1390061" cy="1390061"/>
          </a:xfrm>
          <a:prstGeom prst="rect">
            <a:avLst/>
          </a:prstGeom>
        </p:spPr>
      </p:pic>
      <p:pic>
        <p:nvPicPr>
          <p:cNvPr id="7" name="Grafik 6" descr="Lachendes Gesicht ohne Füllung">
            <a:extLst>
              <a:ext uri="{FF2B5EF4-FFF2-40B4-BE49-F238E27FC236}">
                <a16:creationId xmlns:a16="http://schemas.microsoft.com/office/drawing/2014/main" id="{C3A051D8-BD07-4E3C-80DB-A9ED28B1952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489330" y="2096851"/>
            <a:ext cx="1390061" cy="1390061"/>
          </a:xfrm>
          <a:prstGeom prst="rect">
            <a:avLst/>
          </a:prstGeom>
        </p:spPr>
      </p:pic>
      <p:pic>
        <p:nvPicPr>
          <p:cNvPr id="8" name="Grafik 7" descr="Neutrales Gesicht ohne Füllung">
            <a:extLst>
              <a:ext uri="{FF2B5EF4-FFF2-40B4-BE49-F238E27FC236}">
                <a16:creationId xmlns:a16="http://schemas.microsoft.com/office/drawing/2014/main" id="{34FDD5DD-17F1-471D-8A9E-43C45715CFEA}"/>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46823" y="1401821"/>
            <a:ext cx="1390061" cy="1390061"/>
          </a:xfrm>
          <a:prstGeom prst="rect">
            <a:avLst/>
          </a:prstGeom>
        </p:spPr>
      </p:pic>
      <p:pic>
        <p:nvPicPr>
          <p:cNvPr id="11" name="Grafik 10" descr="Überraschtes Gesicht ohne Füllung">
            <a:extLst>
              <a:ext uri="{FF2B5EF4-FFF2-40B4-BE49-F238E27FC236}">
                <a16:creationId xmlns:a16="http://schemas.microsoft.com/office/drawing/2014/main" id="{13F0AEF5-6242-4C48-ACA3-91EEB2FA380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2516155" y="3948826"/>
            <a:ext cx="1390061" cy="1390061"/>
          </a:xfrm>
          <a:prstGeom prst="rect">
            <a:avLst/>
          </a:prstGeom>
        </p:spPr>
      </p:pic>
    </p:spTree>
    <p:extLst>
      <p:ext uri="{BB962C8B-B14F-4D97-AF65-F5344CB8AC3E}">
        <p14:creationId xmlns:p14="http://schemas.microsoft.com/office/powerpoint/2010/main" val="3844582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ABBC0D-3D54-FC46-989F-EC39B90DA920}"/>
              </a:ext>
            </a:extLst>
          </p:cNvPr>
          <p:cNvSpPr>
            <a:spLocks noGrp="1"/>
          </p:cNvSpPr>
          <p:nvPr>
            <p:ph type="ctrTitle"/>
          </p:nvPr>
        </p:nvSpPr>
        <p:spPr/>
        <p:txBody>
          <a:bodyPr/>
          <a:lstStyle/>
          <a:p>
            <a:r>
              <a:rPr lang="de-DE" dirty="0"/>
              <a:t>ENDE 3.</a:t>
            </a:r>
          </a:p>
        </p:txBody>
      </p:sp>
      <p:sp>
        <p:nvSpPr>
          <p:cNvPr id="3" name="Untertitel 2">
            <a:extLst>
              <a:ext uri="{FF2B5EF4-FFF2-40B4-BE49-F238E27FC236}">
                <a16:creationId xmlns:a16="http://schemas.microsoft.com/office/drawing/2014/main" id="{2637D044-458D-1806-1F20-61D235E2D335}"/>
              </a:ext>
            </a:extLst>
          </p:cNvPr>
          <p:cNvSpPr>
            <a:spLocks noGrp="1"/>
          </p:cNvSpPr>
          <p:nvPr>
            <p:ph type="subTitle" idx="1"/>
          </p:nvPr>
        </p:nvSpPr>
        <p:spPr/>
        <p:txBody>
          <a:bodyPr/>
          <a:lstStyle/>
          <a:p>
            <a:endParaRPr lang="de-DE"/>
          </a:p>
        </p:txBody>
      </p:sp>
      <p:sp>
        <p:nvSpPr>
          <p:cNvPr id="4" name="Textplatzhalter 3">
            <a:extLst>
              <a:ext uri="{FF2B5EF4-FFF2-40B4-BE49-F238E27FC236}">
                <a16:creationId xmlns:a16="http://schemas.microsoft.com/office/drawing/2014/main" id="{FEDE5F10-0333-C098-DFB3-2ACC3FA1D872}"/>
              </a:ext>
            </a:extLst>
          </p:cNvPr>
          <p:cNvSpPr>
            <a:spLocks noGrp="1"/>
          </p:cNvSpPr>
          <p:nvPr>
            <p:ph type="body" sz="quarter" idx="10"/>
          </p:nvPr>
        </p:nvSpPr>
        <p:spPr/>
        <p:txBody>
          <a:bodyPr/>
          <a:lstStyle/>
          <a:p>
            <a:endParaRPr lang="de-DE"/>
          </a:p>
        </p:txBody>
      </p:sp>
    </p:spTree>
    <p:extLst>
      <p:ext uri="{BB962C8B-B14F-4D97-AF65-F5344CB8AC3E}">
        <p14:creationId xmlns:p14="http://schemas.microsoft.com/office/powerpoint/2010/main" val="3151376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449172-6A12-4A48-A31F-E5705B0B93F1}"/>
              </a:ext>
            </a:extLst>
          </p:cNvPr>
          <p:cNvSpPr>
            <a:spLocks noGrp="1"/>
          </p:cNvSpPr>
          <p:nvPr>
            <p:ph type="title"/>
          </p:nvPr>
        </p:nvSpPr>
        <p:spPr/>
        <p:txBody>
          <a:bodyPr/>
          <a:lstStyle/>
          <a:p>
            <a:r>
              <a:rPr lang="de-DE" dirty="0"/>
              <a:t>Gesamt-Übersicht</a:t>
            </a:r>
          </a:p>
        </p:txBody>
      </p:sp>
      <p:sp>
        <p:nvSpPr>
          <p:cNvPr id="3" name="Textplatzhalter 2">
            <a:extLst>
              <a:ext uri="{FF2B5EF4-FFF2-40B4-BE49-F238E27FC236}">
                <a16:creationId xmlns:a16="http://schemas.microsoft.com/office/drawing/2014/main" id="{D37AEB6A-6C25-454D-BAC7-88E78D780E90}"/>
              </a:ext>
            </a:extLst>
          </p:cNvPr>
          <p:cNvSpPr>
            <a:spLocks noGrp="1"/>
          </p:cNvSpPr>
          <p:nvPr>
            <p:ph type="body" sz="quarter" idx="13"/>
          </p:nvPr>
        </p:nvSpPr>
        <p:spPr/>
        <p:txBody>
          <a:bodyPr/>
          <a:lstStyle/>
          <a:p>
            <a:r>
              <a:rPr lang="de-DE" dirty="0"/>
              <a:t>Ablauf</a:t>
            </a:r>
          </a:p>
        </p:txBody>
      </p:sp>
      <p:graphicFrame>
        <p:nvGraphicFramePr>
          <p:cNvPr id="5" name="Tabelle 4">
            <a:extLst>
              <a:ext uri="{FF2B5EF4-FFF2-40B4-BE49-F238E27FC236}">
                <a16:creationId xmlns:a16="http://schemas.microsoft.com/office/drawing/2014/main" id="{4C3A26F4-92F5-4C4A-BFC6-081E8E801127}"/>
              </a:ext>
            </a:extLst>
          </p:cNvPr>
          <p:cNvGraphicFramePr>
            <a:graphicFrameLocks noGrp="1"/>
          </p:cNvGraphicFramePr>
          <p:nvPr>
            <p:extLst/>
          </p:nvPr>
        </p:nvGraphicFramePr>
        <p:xfrm>
          <a:off x="371357" y="1442145"/>
          <a:ext cx="11375167" cy="4210981"/>
        </p:xfrm>
        <a:graphic>
          <a:graphicData uri="http://schemas.openxmlformats.org/drawingml/2006/table">
            <a:tbl>
              <a:tblPr firstRow="1" bandRow="1">
                <a:tableStyleId>{00A15C55-8517-42AA-B614-E9B94910E393}</a:tableStyleId>
              </a:tblPr>
              <a:tblGrid>
                <a:gridCol w="1041186">
                  <a:extLst>
                    <a:ext uri="{9D8B030D-6E8A-4147-A177-3AD203B41FA5}">
                      <a16:colId xmlns:a16="http://schemas.microsoft.com/office/drawing/2014/main" val="2202381272"/>
                    </a:ext>
                  </a:extLst>
                </a:gridCol>
                <a:gridCol w="767131">
                  <a:extLst>
                    <a:ext uri="{9D8B030D-6E8A-4147-A177-3AD203B41FA5}">
                      <a16:colId xmlns:a16="http://schemas.microsoft.com/office/drawing/2014/main" val="1431896644"/>
                    </a:ext>
                  </a:extLst>
                </a:gridCol>
                <a:gridCol w="2934586">
                  <a:extLst>
                    <a:ext uri="{9D8B030D-6E8A-4147-A177-3AD203B41FA5}">
                      <a16:colId xmlns:a16="http://schemas.microsoft.com/office/drawing/2014/main" val="32570082"/>
                    </a:ext>
                  </a:extLst>
                </a:gridCol>
                <a:gridCol w="3636335">
                  <a:extLst>
                    <a:ext uri="{9D8B030D-6E8A-4147-A177-3AD203B41FA5}">
                      <a16:colId xmlns:a16="http://schemas.microsoft.com/office/drawing/2014/main" val="3551147682"/>
                    </a:ext>
                  </a:extLst>
                </a:gridCol>
                <a:gridCol w="2995929">
                  <a:extLst>
                    <a:ext uri="{9D8B030D-6E8A-4147-A177-3AD203B41FA5}">
                      <a16:colId xmlns:a16="http://schemas.microsoft.com/office/drawing/2014/main" val="1814567008"/>
                    </a:ext>
                  </a:extLst>
                </a:gridCol>
              </a:tblGrid>
              <a:tr h="370501">
                <a:tc>
                  <a:txBody>
                    <a:bodyPr/>
                    <a:lstStyle/>
                    <a:p>
                      <a:pPr algn="ctr"/>
                      <a:r>
                        <a:rPr lang="de-DE" sz="1200" dirty="0"/>
                        <a:t>Workshop</a:t>
                      </a:r>
                    </a:p>
                  </a:txBody>
                  <a:tcPr/>
                </a:tc>
                <a:tc>
                  <a:txBody>
                    <a:bodyPr/>
                    <a:lstStyle/>
                    <a:p>
                      <a:pPr algn="ctr"/>
                      <a:r>
                        <a:rPr lang="de-DE" sz="1200" dirty="0"/>
                        <a:t>Zeit</a:t>
                      </a:r>
                    </a:p>
                  </a:txBody>
                  <a:tcPr/>
                </a:tc>
                <a:tc>
                  <a:txBody>
                    <a:bodyPr/>
                    <a:lstStyle/>
                    <a:p>
                      <a:pPr algn="ctr"/>
                      <a:r>
                        <a:rPr lang="de-DE" sz="1200" dirty="0"/>
                        <a:t>Thema</a:t>
                      </a:r>
                    </a:p>
                  </a:txBody>
                  <a:tcPr/>
                </a:tc>
                <a:tc>
                  <a:txBody>
                    <a:bodyPr/>
                    <a:lstStyle/>
                    <a:p>
                      <a:pPr algn="ctr"/>
                      <a:r>
                        <a:rPr lang="de-DE" sz="1200" dirty="0"/>
                        <a:t>Workshopinhalte</a:t>
                      </a:r>
                    </a:p>
                  </a:txBody>
                  <a:tcPr/>
                </a:tc>
                <a:tc>
                  <a:txBody>
                    <a:bodyPr/>
                    <a:lstStyle/>
                    <a:p>
                      <a:pPr algn="ctr"/>
                      <a:r>
                        <a:rPr lang="de-DE" sz="1200" dirty="0"/>
                        <a:t>Material</a:t>
                      </a:r>
                    </a:p>
                  </a:txBody>
                  <a:tcPr/>
                </a:tc>
                <a:extLst>
                  <a:ext uri="{0D108BD9-81ED-4DB2-BD59-A6C34878D82A}">
                    <a16:rowId xmlns:a16="http://schemas.microsoft.com/office/drawing/2014/main" val="356692969"/>
                  </a:ext>
                </a:extLst>
              </a:tr>
              <a:tr h="370501">
                <a:tc>
                  <a:txBody>
                    <a:bodyPr/>
                    <a:lstStyle/>
                    <a:p>
                      <a:pPr algn="ctr"/>
                      <a:r>
                        <a:rPr lang="de-DE" sz="1200" dirty="0">
                          <a:solidFill>
                            <a:schemeClr val="tx2"/>
                          </a:solidFill>
                        </a:rPr>
                        <a:t>1</a:t>
                      </a:r>
                    </a:p>
                  </a:txBody>
                  <a:tcPr anchor="ctr"/>
                </a:tc>
                <a:tc>
                  <a:txBody>
                    <a:bodyPr/>
                    <a:lstStyle/>
                    <a:p>
                      <a:pPr algn="ctr"/>
                      <a:r>
                        <a:rPr lang="de-DE" sz="1200" dirty="0">
                          <a:solidFill>
                            <a:schemeClr val="tx2"/>
                          </a:solidFill>
                        </a:rPr>
                        <a:t>180min + Pause</a:t>
                      </a:r>
                    </a:p>
                  </a:txBody>
                  <a:tcPr anchor="ctr"/>
                </a:tc>
                <a:tc>
                  <a:txBody>
                    <a:bodyPr/>
                    <a:lstStyle/>
                    <a:p>
                      <a:pPr algn="ctr"/>
                      <a:r>
                        <a:rPr lang="de-DE" sz="1200" dirty="0">
                          <a:solidFill>
                            <a:schemeClr val="tx2"/>
                          </a:solidFill>
                        </a:rPr>
                        <a:t>Vermittlung der Grundlagen zur Erhebung des IST-Zustandes</a:t>
                      </a:r>
                    </a:p>
                  </a:txBody>
                  <a:tcPr/>
                </a:tc>
                <a:tc>
                  <a:txBody>
                    <a:bodyPr/>
                    <a:lstStyle/>
                    <a:p>
                      <a:pPr algn="ctr"/>
                      <a:r>
                        <a:rPr lang="de-DE" sz="1200" dirty="0">
                          <a:solidFill>
                            <a:schemeClr val="tx2"/>
                          </a:solidFill>
                        </a:rPr>
                        <a:t>Einordnung in den Verpflegungsablauf</a:t>
                      </a:r>
                    </a:p>
                    <a:p>
                      <a:pPr algn="ctr"/>
                      <a:r>
                        <a:rPr lang="de-DE" sz="1200" dirty="0">
                          <a:solidFill>
                            <a:schemeClr val="tx2"/>
                          </a:solidFill>
                        </a:rPr>
                        <a:t>Verpflegungskonzept</a:t>
                      </a:r>
                    </a:p>
                    <a:p>
                      <a:pPr algn="ctr"/>
                      <a:r>
                        <a:rPr lang="de-DE" sz="1200" dirty="0">
                          <a:solidFill>
                            <a:schemeClr val="tx2"/>
                          </a:solidFill>
                        </a:rPr>
                        <a:t>Eigenschaften der Zielgruppen</a:t>
                      </a:r>
                    </a:p>
                  </a:txBody>
                  <a:tcPr/>
                </a:tc>
                <a:tc>
                  <a:txBody>
                    <a:bodyPr/>
                    <a:lstStyle/>
                    <a:p>
                      <a:pPr algn="l"/>
                      <a:r>
                        <a:rPr lang="de-DE" sz="1200" dirty="0">
                          <a:solidFill>
                            <a:schemeClr val="tx2"/>
                          </a:solidFill>
                        </a:rPr>
                        <a:t>Präsentation</a:t>
                      </a:r>
                    </a:p>
                    <a:p>
                      <a:pPr algn="l"/>
                      <a:r>
                        <a:rPr lang="de-DE" sz="1200" dirty="0">
                          <a:solidFill>
                            <a:schemeClr val="tx2"/>
                          </a:solidFill>
                        </a:rPr>
                        <a:t>Moderationskarten, Flip Chart, Stifte, Stellwand, Stecknadeln</a:t>
                      </a:r>
                    </a:p>
                    <a:p>
                      <a:pPr algn="l"/>
                      <a:r>
                        <a:rPr lang="de-DE" sz="1200" dirty="0">
                          <a:solidFill>
                            <a:schemeClr val="tx2"/>
                          </a:solidFill>
                        </a:rPr>
                        <a:t>TN: Wochenspeiseplan, ggf. mobiles Endgerät</a:t>
                      </a:r>
                    </a:p>
                  </a:txBody>
                  <a:tcPr/>
                </a:tc>
                <a:extLst>
                  <a:ext uri="{0D108BD9-81ED-4DB2-BD59-A6C34878D82A}">
                    <a16:rowId xmlns:a16="http://schemas.microsoft.com/office/drawing/2014/main" val="525869581"/>
                  </a:ext>
                </a:extLst>
              </a:tr>
              <a:tr h="370501">
                <a:tc>
                  <a:txBody>
                    <a:bodyPr/>
                    <a:lstStyle/>
                    <a:p>
                      <a:pPr algn="ctr"/>
                      <a:r>
                        <a:rPr lang="de-DE" sz="1200" dirty="0">
                          <a:solidFill>
                            <a:schemeClr val="tx2"/>
                          </a:solidFill>
                        </a:rPr>
                        <a:t>2</a:t>
                      </a:r>
                    </a:p>
                  </a:txBody>
                  <a:tcPr anchor="ctr"/>
                </a:tc>
                <a:tc>
                  <a:txBody>
                    <a:bodyPr/>
                    <a:lstStyle/>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solidFill>
                            <a:schemeClr val="tx2"/>
                          </a:solidFill>
                        </a:rPr>
                        <a:t>180min + Pause</a:t>
                      </a:r>
                    </a:p>
                  </a:txBody>
                  <a:tcPr anchor="ctr"/>
                </a:tc>
                <a:tc>
                  <a:txBody>
                    <a:bodyPr/>
                    <a:lstStyle/>
                    <a:p>
                      <a:pPr algn="ctr"/>
                      <a:r>
                        <a:rPr lang="de-DE" sz="1200" dirty="0">
                          <a:solidFill>
                            <a:schemeClr val="tx2"/>
                          </a:solidFill>
                        </a:rPr>
                        <a:t>Maßnahmenplanung</a:t>
                      </a:r>
                    </a:p>
                  </a:txBody>
                  <a:tcPr/>
                </a:tc>
                <a:tc>
                  <a:txBody>
                    <a:bodyPr/>
                    <a:lstStyle/>
                    <a:p>
                      <a:pPr algn="ctr"/>
                      <a:r>
                        <a:rPr lang="de-DE" sz="1200" dirty="0">
                          <a:solidFill>
                            <a:schemeClr val="tx2"/>
                          </a:solidFill>
                        </a:rPr>
                        <a:t>Ergebnisse der IST-Analysen</a:t>
                      </a:r>
                    </a:p>
                    <a:p>
                      <a:pPr algn="ctr"/>
                      <a:r>
                        <a:rPr lang="de-DE" sz="1200" dirty="0">
                          <a:solidFill>
                            <a:schemeClr val="tx2"/>
                          </a:solidFill>
                        </a:rPr>
                        <a:t>Dilemmata in der Speiseplanung</a:t>
                      </a:r>
                    </a:p>
                    <a:p>
                      <a:pPr algn="ctr"/>
                      <a:r>
                        <a:rPr lang="de-DE" sz="1200" dirty="0">
                          <a:solidFill>
                            <a:schemeClr val="tx2"/>
                          </a:solidFill>
                        </a:rPr>
                        <a:t>Maßnahmenplanung (Speiseplanung)</a:t>
                      </a:r>
                    </a:p>
                    <a:p>
                      <a:pPr algn="ctr"/>
                      <a:r>
                        <a:rPr lang="de-DE" sz="1200" dirty="0">
                          <a:solidFill>
                            <a:schemeClr val="tx2"/>
                          </a:solidFill>
                        </a:rPr>
                        <a:t>Veränderungsprozesse</a:t>
                      </a:r>
                    </a:p>
                    <a:p>
                      <a:pPr algn="ctr"/>
                      <a:r>
                        <a:rPr lang="de-DE" sz="1200" dirty="0" err="1">
                          <a:solidFill>
                            <a:schemeClr val="tx2"/>
                          </a:solidFill>
                        </a:rPr>
                        <a:t>Nudging</a:t>
                      </a:r>
                      <a:r>
                        <a:rPr lang="de-DE" sz="1200" dirty="0">
                          <a:solidFill>
                            <a:schemeClr val="tx2"/>
                          </a:solidFill>
                        </a:rPr>
                        <a:t>, Information, Partizipation</a:t>
                      </a:r>
                    </a:p>
                  </a:txBody>
                  <a:tcPr/>
                </a:tc>
                <a:tc>
                  <a:txBody>
                    <a:bodyPr/>
                    <a:lstStyle/>
                    <a:p>
                      <a:pPr algn="l"/>
                      <a:r>
                        <a:rPr lang="de-DE" sz="1200" dirty="0">
                          <a:solidFill>
                            <a:schemeClr val="tx2"/>
                          </a:solidFill>
                        </a:rPr>
                        <a:t>Präsentation</a:t>
                      </a:r>
                    </a:p>
                    <a:p>
                      <a:pPr algn="l"/>
                      <a:r>
                        <a:rPr lang="de-DE" sz="1200" dirty="0">
                          <a:solidFill>
                            <a:schemeClr val="tx2"/>
                          </a:solidFill>
                        </a:rPr>
                        <a:t>Moderationskarten, Flip Chart, Stifte, Stellwand, Stecknadeln</a:t>
                      </a:r>
                    </a:p>
                    <a:p>
                      <a:pPr algn="l"/>
                      <a:endParaRPr lang="de-DE" sz="1200" dirty="0">
                        <a:solidFill>
                          <a:schemeClr val="tx2"/>
                        </a:solidFill>
                      </a:endParaRPr>
                    </a:p>
                  </a:txBody>
                  <a:tcPr/>
                </a:tc>
                <a:extLst>
                  <a:ext uri="{0D108BD9-81ED-4DB2-BD59-A6C34878D82A}">
                    <a16:rowId xmlns:a16="http://schemas.microsoft.com/office/drawing/2014/main" val="791101704"/>
                  </a:ext>
                </a:extLst>
              </a:tr>
              <a:tr h="370501">
                <a:tc>
                  <a:txBody>
                    <a:bodyPr/>
                    <a:lstStyle/>
                    <a:p>
                      <a:pPr algn="ctr"/>
                      <a:r>
                        <a:rPr lang="de-DE" sz="1200" b="1" dirty="0"/>
                        <a:t>3</a:t>
                      </a:r>
                    </a:p>
                  </a:txBody>
                  <a:tcPr anchor="ctr"/>
                </a:tc>
                <a:tc>
                  <a:txBody>
                    <a:bodyPr/>
                    <a:lstStyle/>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b="1" dirty="0"/>
                        <a:t>90min </a:t>
                      </a:r>
                    </a:p>
                  </a:txBody>
                  <a:tcPr anchor="ctr"/>
                </a:tc>
                <a:tc>
                  <a:txBody>
                    <a:bodyPr/>
                    <a:lstStyle/>
                    <a:p>
                      <a:pPr algn="ctr"/>
                      <a:r>
                        <a:rPr lang="de-DE" sz="1200" b="1" dirty="0"/>
                        <a:t>Auswertung des aktuellen Standes</a:t>
                      </a:r>
                    </a:p>
                    <a:p>
                      <a:pPr algn="ctr"/>
                      <a:r>
                        <a:rPr lang="de-DE" sz="1200" b="1" dirty="0"/>
                        <a:t>Unterstützung bei Bedarf</a:t>
                      </a:r>
                    </a:p>
                  </a:txBody>
                  <a:tcPr/>
                </a:tc>
                <a:tc>
                  <a:txBody>
                    <a:bodyPr/>
                    <a:lstStyle/>
                    <a:p>
                      <a:pPr algn="ctr"/>
                      <a:r>
                        <a:rPr lang="de-DE" sz="1200" b="1" dirty="0"/>
                        <a:t>Zwischenstand anhand von Leitfragen: Maßnahmenplanung, Maßnahmenumsetzung, Schwierigkeiten</a:t>
                      </a:r>
                    </a:p>
                    <a:p>
                      <a:pPr algn="ctr"/>
                      <a:r>
                        <a:rPr lang="de-DE" sz="1200" b="1" dirty="0"/>
                        <a:t>Feedbackinstrumente</a:t>
                      </a:r>
                    </a:p>
                  </a:txBody>
                  <a:tcPr/>
                </a:tc>
                <a:tc>
                  <a:txBody>
                    <a:bodyPr/>
                    <a:lstStyle/>
                    <a:p>
                      <a:r>
                        <a:rPr lang="de-DE" sz="1200" b="1" dirty="0"/>
                        <a:t>Präsentation</a:t>
                      </a:r>
                    </a:p>
                    <a:p>
                      <a:r>
                        <a:rPr lang="de-DE" sz="1200" b="1" dirty="0"/>
                        <a:t>Karten/Blätter + Stifte oder Digitale Emojis </a:t>
                      </a:r>
                    </a:p>
                  </a:txBody>
                  <a:tcPr/>
                </a:tc>
                <a:extLst>
                  <a:ext uri="{0D108BD9-81ED-4DB2-BD59-A6C34878D82A}">
                    <a16:rowId xmlns:a16="http://schemas.microsoft.com/office/drawing/2014/main" val="2462647292"/>
                  </a:ext>
                </a:extLst>
              </a:tr>
              <a:tr h="370501">
                <a:tc>
                  <a:txBody>
                    <a:bodyPr/>
                    <a:lstStyle/>
                    <a:p>
                      <a:pPr algn="ctr"/>
                      <a:r>
                        <a:rPr lang="de-DE" sz="1200" dirty="0">
                          <a:solidFill>
                            <a:schemeClr val="tx2"/>
                          </a:solidFill>
                        </a:rPr>
                        <a:t>4</a:t>
                      </a:r>
                    </a:p>
                  </a:txBody>
                  <a:tcPr anchor="ctr"/>
                </a:tc>
                <a:tc>
                  <a:txBody>
                    <a:bodyPr/>
                    <a:lstStyle/>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solidFill>
                            <a:schemeClr val="tx2"/>
                          </a:solidFill>
                        </a:rPr>
                        <a:t>180min + Pause</a:t>
                      </a:r>
                    </a:p>
                  </a:txBody>
                  <a:tcPr anchor="ctr"/>
                </a:tc>
                <a:tc>
                  <a:txBody>
                    <a:bodyPr/>
                    <a:lstStyle/>
                    <a:p>
                      <a:pPr algn="ctr"/>
                      <a:r>
                        <a:rPr lang="de-DE" sz="1200" dirty="0">
                          <a:solidFill>
                            <a:schemeClr val="tx2"/>
                          </a:solidFill>
                        </a:rPr>
                        <a:t>Vorher-/Nachher-Vergleich</a:t>
                      </a:r>
                    </a:p>
                    <a:p>
                      <a:pPr algn="ctr"/>
                      <a:r>
                        <a:rPr lang="de-DE" sz="1200" dirty="0">
                          <a:solidFill>
                            <a:schemeClr val="tx2"/>
                          </a:solidFill>
                        </a:rPr>
                        <a:t>Ausblick</a:t>
                      </a:r>
                    </a:p>
                  </a:txBody>
                  <a:tcPr/>
                </a:tc>
                <a:tc>
                  <a:txBody>
                    <a:bodyPr/>
                    <a:lstStyle/>
                    <a:p>
                      <a:pPr algn="ctr"/>
                      <a:r>
                        <a:rPr lang="de-DE" sz="1200" dirty="0">
                          <a:solidFill>
                            <a:schemeClr val="tx2"/>
                          </a:solidFill>
                        </a:rPr>
                        <a:t>Ergebnisübersicht </a:t>
                      </a:r>
                    </a:p>
                    <a:p>
                      <a:pPr algn="ctr"/>
                      <a:r>
                        <a:rPr lang="de-DE" sz="1200" dirty="0">
                          <a:solidFill>
                            <a:schemeClr val="tx2"/>
                          </a:solidFill>
                        </a:rPr>
                        <a:t>Diskussion Hürden &amp; Schwierigkeiten </a:t>
                      </a:r>
                    </a:p>
                    <a:p>
                      <a:pPr algn="ctr"/>
                      <a:r>
                        <a:rPr lang="de-DE" sz="1200" dirty="0">
                          <a:solidFill>
                            <a:schemeClr val="tx2"/>
                          </a:solidFill>
                        </a:rPr>
                        <a:t>Herausstellung von Maßnahmen mit viel Potenzial und/oder wenig Aufwand</a:t>
                      </a:r>
                    </a:p>
                    <a:p>
                      <a:pPr algn="ctr"/>
                      <a:r>
                        <a:rPr lang="de-DE" sz="1200" dirty="0">
                          <a:solidFill>
                            <a:schemeClr val="tx2"/>
                          </a:solidFill>
                        </a:rPr>
                        <a:t>Ausblick</a:t>
                      </a:r>
                    </a:p>
                  </a:txBody>
                  <a:tcPr/>
                </a:tc>
                <a:tc>
                  <a:txBody>
                    <a:bodyPr/>
                    <a:lstStyle/>
                    <a:p>
                      <a:pPr algn="l"/>
                      <a:r>
                        <a:rPr lang="de-DE" sz="1200" dirty="0">
                          <a:solidFill>
                            <a:schemeClr val="tx2"/>
                          </a:solidFill>
                        </a:rPr>
                        <a:t>Präsentation</a:t>
                      </a:r>
                    </a:p>
                    <a:p>
                      <a:pPr algn="l"/>
                      <a:r>
                        <a:rPr lang="de-DE" sz="1200" dirty="0">
                          <a:solidFill>
                            <a:schemeClr val="tx2"/>
                          </a:solidFill>
                        </a:rPr>
                        <a:t>Moderationskarten, Flip Chart, Stifte, Stellwand, Stecknadeln</a:t>
                      </a:r>
                    </a:p>
                    <a:p>
                      <a:r>
                        <a:rPr lang="de-DE" sz="1200" dirty="0">
                          <a:solidFill>
                            <a:schemeClr val="tx2"/>
                          </a:solidFill>
                        </a:rPr>
                        <a:t>Arbeitsblatt (Speiseplan)</a:t>
                      </a:r>
                    </a:p>
                    <a:p>
                      <a:r>
                        <a:rPr lang="de-DE" sz="1200" dirty="0">
                          <a:solidFill>
                            <a:schemeClr val="tx2"/>
                          </a:solidFill>
                        </a:rPr>
                        <a:t>Postkarte/Briefpapier</a:t>
                      </a:r>
                    </a:p>
                  </a:txBody>
                  <a:tcPr/>
                </a:tc>
                <a:extLst>
                  <a:ext uri="{0D108BD9-81ED-4DB2-BD59-A6C34878D82A}">
                    <a16:rowId xmlns:a16="http://schemas.microsoft.com/office/drawing/2014/main" val="3422921826"/>
                  </a:ext>
                </a:extLst>
              </a:tr>
            </a:tbl>
          </a:graphicData>
        </a:graphic>
      </p:graphicFrame>
    </p:spTree>
    <p:extLst>
      <p:ext uri="{BB962C8B-B14F-4D97-AF65-F5344CB8AC3E}">
        <p14:creationId xmlns:p14="http://schemas.microsoft.com/office/powerpoint/2010/main" val="789706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449172-6A12-4A48-A31F-E5705B0B93F1}"/>
              </a:ext>
            </a:extLst>
          </p:cNvPr>
          <p:cNvSpPr>
            <a:spLocks noGrp="1"/>
          </p:cNvSpPr>
          <p:nvPr>
            <p:ph type="title"/>
          </p:nvPr>
        </p:nvSpPr>
        <p:spPr/>
        <p:txBody>
          <a:bodyPr/>
          <a:lstStyle/>
          <a:p>
            <a:r>
              <a:rPr lang="de-DE" dirty="0"/>
              <a:t>Übersicht</a:t>
            </a:r>
          </a:p>
        </p:txBody>
      </p:sp>
      <p:sp>
        <p:nvSpPr>
          <p:cNvPr id="3" name="Textplatzhalter 2">
            <a:extLst>
              <a:ext uri="{FF2B5EF4-FFF2-40B4-BE49-F238E27FC236}">
                <a16:creationId xmlns:a16="http://schemas.microsoft.com/office/drawing/2014/main" id="{D37AEB6A-6C25-454D-BAC7-88E78D780E90}"/>
              </a:ext>
            </a:extLst>
          </p:cNvPr>
          <p:cNvSpPr>
            <a:spLocks noGrp="1"/>
          </p:cNvSpPr>
          <p:nvPr>
            <p:ph type="body" sz="quarter" idx="13"/>
          </p:nvPr>
        </p:nvSpPr>
        <p:spPr/>
        <p:txBody>
          <a:bodyPr/>
          <a:lstStyle/>
          <a:p>
            <a:r>
              <a:rPr lang="de-DE" dirty="0"/>
              <a:t>Ablauf - ONLINE</a:t>
            </a:r>
          </a:p>
        </p:txBody>
      </p:sp>
      <p:graphicFrame>
        <p:nvGraphicFramePr>
          <p:cNvPr id="5" name="Tabelle 4">
            <a:extLst>
              <a:ext uri="{FF2B5EF4-FFF2-40B4-BE49-F238E27FC236}">
                <a16:creationId xmlns:a16="http://schemas.microsoft.com/office/drawing/2014/main" id="{4C3A26F4-92F5-4C4A-BFC6-081E8E801127}"/>
              </a:ext>
            </a:extLst>
          </p:cNvPr>
          <p:cNvGraphicFramePr>
            <a:graphicFrameLocks noGrp="1"/>
          </p:cNvGraphicFramePr>
          <p:nvPr>
            <p:extLst/>
          </p:nvPr>
        </p:nvGraphicFramePr>
        <p:xfrm>
          <a:off x="371357" y="1442145"/>
          <a:ext cx="11375167" cy="3205480"/>
        </p:xfrm>
        <a:graphic>
          <a:graphicData uri="http://schemas.openxmlformats.org/drawingml/2006/table">
            <a:tbl>
              <a:tblPr firstRow="1" bandRow="1">
                <a:tableStyleId>{00A15C55-8517-42AA-B614-E9B94910E393}</a:tableStyleId>
              </a:tblPr>
              <a:tblGrid>
                <a:gridCol w="800951">
                  <a:extLst>
                    <a:ext uri="{9D8B030D-6E8A-4147-A177-3AD203B41FA5}">
                      <a16:colId xmlns:a16="http://schemas.microsoft.com/office/drawing/2014/main" val="2202381272"/>
                    </a:ext>
                  </a:extLst>
                </a:gridCol>
                <a:gridCol w="1007366">
                  <a:extLst>
                    <a:ext uri="{9D8B030D-6E8A-4147-A177-3AD203B41FA5}">
                      <a16:colId xmlns:a16="http://schemas.microsoft.com/office/drawing/2014/main" val="1431896644"/>
                    </a:ext>
                  </a:extLst>
                </a:gridCol>
                <a:gridCol w="2934586">
                  <a:extLst>
                    <a:ext uri="{9D8B030D-6E8A-4147-A177-3AD203B41FA5}">
                      <a16:colId xmlns:a16="http://schemas.microsoft.com/office/drawing/2014/main" val="32570082"/>
                    </a:ext>
                  </a:extLst>
                </a:gridCol>
                <a:gridCol w="3636335">
                  <a:extLst>
                    <a:ext uri="{9D8B030D-6E8A-4147-A177-3AD203B41FA5}">
                      <a16:colId xmlns:a16="http://schemas.microsoft.com/office/drawing/2014/main" val="3551147682"/>
                    </a:ext>
                  </a:extLst>
                </a:gridCol>
                <a:gridCol w="2995929">
                  <a:extLst>
                    <a:ext uri="{9D8B030D-6E8A-4147-A177-3AD203B41FA5}">
                      <a16:colId xmlns:a16="http://schemas.microsoft.com/office/drawing/2014/main" val="1814567008"/>
                    </a:ext>
                  </a:extLst>
                </a:gridCol>
              </a:tblGrid>
              <a:tr h="370840">
                <a:tc>
                  <a:txBody>
                    <a:bodyPr/>
                    <a:lstStyle/>
                    <a:p>
                      <a:r>
                        <a:rPr lang="de-DE" sz="1200" dirty="0"/>
                        <a:t>Block</a:t>
                      </a:r>
                    </a:p>
                  </a:txBody>
                  <a:tcPr/>
                </a:tc>
                <a:tc>
                  <a:txBody>
                    <a:bodyPr/>
                    <a:lstStyle/>
                    <a:p>
                      <a:r>
                        <a:rPr lang="de-DE" sz="1200" dirty="0"/>
                        <a:t>Zeit</a:t>
                      </a:r>
                    </a:p>
                  </a:txBody>
                  <a:tcPr/>
                </a:tc>
                <a:tc>
                  <a:txBody>
                    <a:bodyPr/>
                    <a:lstStyle/>
                    <a:p>
                      <a:r>
                        <a:rPr lang="de-DE" sz="1200"/>
                        <a:t>Inhalt</a:t>
                      </a:r>
                      <a:endParaRPr lang="de-DE" sz="1200" dirty="0"/>
                    </a:p>
                  </a:txBody>
                  <a:tcPr/>
                </a:tc>
                <a:tc>
                  <a:txBody>
                    <a:bodyPr/>
                    <a:lstStyle/>
                    <a:p>
                      <a:pPr algn="ctr"/>
                      <a:r>
                        <a:rPr lang="de-DE" sz="1200"/>
                        <a:t>Methode</a:t>
                      </a:r>
                      <a:endParaRPr lang="de-DE" sz="1200" dirty="0"/>
                    </a:p>
                  </a:txBody>
                  <a:tcPr/>
                </a:tc>
                <a:tc>
                  <a:txBody>
                    <a:bodyPr/>
                    <a:lstStyle/>
                    <a:p>
                      <a:pPr algn="ctr"/>
                      <a:r>
                        <a:rPr lang="de-DE" sz="1200"/>
                        <a:t>Material</a:t>
                      </a:r>
                      <a:endParaRPr lang="de-DE" sz="1200" dirty="0"/>
                    </a:p>
                  </a:txBody>
                  <a:tcPr/>
                </a:tc>
                <a:extLst>
                  <a:ext uri="{0D108BD9-81ED-4DB2-BD59-A6C34878D82A}">
                    <a16:rowId xmlns:a16="http://schemas.microsoft.com/office/drawing/2014/main" val="356692969"/>
                  </a:ext>
                </a:extLst>
              </a:tr>
              <a:tr h="370840">
                <a:tc rowSpan="6">
                  <a:txBody>
                    <a:bodyPr/>
                    <a:lstStyle/>
                    <a:p>
                      <a:pPr algn="ctr"/>
                      <a:r>
                        <a:rPr lang="de-DE" sz="1200" dirty="0"/>
                        <a:t>1</a:t>
                      </a:r>
                    </a:p>
                  </a:txBody>
                  <a:tcPr anchor="ctr"/>
                </a:tc>
                <a:tc>
                  <a:txBody>
                    <a:bodyPr/>
                    <a:lstStyle/>
                    <a:p>
                      <a:pPr algn="ctr"/>
                      <a:r>
                        <a:rPr lang="de-DE" sz="1200" dirty="0"/>
                        <a:t>5</a:t>
                      </a:r>
                    </a:p>
                  </a:txBody>
                  <a:tcPr anchor="ctr"/>
                </a:tc>
                <a:tc>
                  <a:txBody>
                    <a:bodyPr/>
                    <a:lstStyle/>
                    <a:p>
                      <a:pPr algn="ctr"/>
                      <a:r>
                        <a:rPr lang="de-DE" sz="1200" dirty="0"/>
                        <a:t>Begrüßung, Agenda und &amp; Ziele</a:t>
                      </a:r>
                    </a:p>
                  </a:txBody>
                  <a:tcPr/>
                </a:tc>
                <a:tc>
                  <a:txBody>
                    <a:bodyPr/>
                    <a:lstStyle/>
                    <a:p>
                      <a:pPr algn="ctr"/>
                      <a:r>
                        <a:rPr lang="de-DE" sz="1200" dirty="0"/>
                        <a:t>Vortrag</a:t>
                      </a:r>
                    </a:p>
                  </a:txBody>
                  <a:tcPr/>
                </a:tc>
                <a:tc>
                  <a:txBody>
                    <a:bodyPr/>
                    <a:lstStyle/>
                    <a:p>
                      <a:pPr algn="l"/>
                      <a:r>
                        <a:rPr lang="de-DE" sz="1200" dirty="0"/>
                        <a:t>Präsentation, Laptop &amp; </a:t>
                      </a:r>
                      <a:r>
                        <a:rPr lang="de-DE" sz="1200" dirty="0" err="1"/>
                        <a:t>Beamer</a:t>
                      </a:r>
                      <a:r>
                        <a:rPr lang="de-DE" sz="1200" dirty="0"/>
                        <a:t> </a:t>
                      </a:r>
                      <a:r>
                        <a:rPr lang="de-DE" sz="1100" dirty="0"/>
                        <a:t>(gesamten Workshop)</a:t>
                      </a:r>
                      <a:endParaRPr lang="de-DE" sz="1200" dirty="0"/>
                    </a:p>
                  </a:txBody>
                  <a:tcPr/>
                </a:tc>
                <a:extLst>
                  <a:ext uri="{0D108BD9-81ED-4DB2-BD59-A6C34878D82A}">
                    <a16:rowId xmlns:a16="http://schemas.microsoft.com/office/drawing/2014/main" val="525869581"/>
                  </a:ext>
                </a:extLst>
              </a:tr>
              <a:tr h="367453">
                <a:tc vMerge="1">
                  <a:txBody>
                    <a:bodyPr/>
                    <a:lstStyle/>
                    <a:p>
                      <a:endParaRPr lang="de-DE"/>
                    </a:p>
                  </a:txBody>
                  <a:tcPr/>
                </a:tc>
                <a:tc rowSpan="2">
                  <a:txBody>
                    <a:bodyPr/>
                    <a:lstStyle/>
                    <a:p>
                      <a:pPr algn="ctr"/>
                      <a:r>
                        <a:rPr lang="de-DE" sz="1200" dirty="0"/>
                        <a:t>30</a:t>
                      </a:r>
                    </a:p>
                  </a:txBody>
                  <a:tcPr anchor="ctr"/>
                </a:tc>
                <a:tc>
                  <a:txBody>
                    <a:bodyPr/>
                    <a:lstStyle/>
                    <a:p>
                      <a:pPr algn="ctr"/>
                      <a:r>
                        <a:rPr lang="de-DE" sz="1200" dirty="0"/>
                        <a:t>Rückblick und Maßnahmen - Speiseplanung</a:t>
                      </a:r>
                    </a:p>
                  </a:txBody>
                  <a:tcPr/>
                </a:tc>
                <a:tc>
                  <a:txBody>
                    <a:bodyPr/>
                    <a:lstStyle/>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Blitzlicht durch die Teilnehmenden</a:t>
                      </a:r>
                    </a:p>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Vortrag</a:t>
                      </a:r>
                    </a:p>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Diskussion im Plenum</a:t>
                      </a:r>
                    </a:p>
                  </a:txBody>
                  <a:tcPr/>
                </a:tc>
                <a:tc>
                  <a:txBody>
                    <a:bodyPr/>
                    <a:lstStyle/>
                    <a:p>
                      <a:pPr algn="l"/>
                      <a:r>
                        <a:rPr lang="de-DE" sz="1200" dirty="0"/>
                        <a:t>Präsentation</a:t>
                      </a:r>
                    </a:p>
                  </a:txBody>
                  <a:tcPr/>
                </a:tc>
                <a:extLst>
                  <a:ext uri="{0D108BD9-81ED-4DB2-BD59-A6C34878D82A}">
                    <a16:rowId xmlns:a16="http://schemas.microsoft.com/office/drawing/2014/main" val="2082170026"/>
                  </a:ext>
                </a:extLst>
              </a:tr>
              <a:tr h="367453">
                <a:tc vMerge="1">
                  <a:txBody>
                    <a:bodyPr/>
                    <a:lstStyle/>
                    <a:p>
                      <a:endParaRPr lang="de-DE" sz="1200" dirty="0"/>
                    </a:p>
                  </a:txBody>
                  <a:tcPr/>
                </a:tc>
                <a:tc vMerge="1">
                  <a:txBody>
                    <a:bodyPr/>
                    <a:lstStyle/>
                    <a:p>
                      <a:pPr algn="ctr"/>
                      <a:endParaRPr lang="de-DE" sz="1200" dirty="0"/>
                    </a:p>
                  </a:txBody>
                  <a:tcPr/>
                </a:tc>
                <a:tc>
                  <a:txBody>
                    <a:bodyPr/>
                    <a:lstStyle/>
                    <a:p>
                      <a:pPr algn="ctr"/>
                      <a:r>
                        <a:rPr lang="de-DE" sz="1200" dirty="0"/>
                        <a:t>Rückblick und Maßnahmen - Gästekommunikation</a:t>
                      </a:r>
                    </a:p>
                  </a:txBody>
                  <a:tcPr/>
                </a:tc>
                <a:tc>
                  <a:txBody>
                    <a:bodyPr/>
                    <a:lstStyle/>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Blitzlicht durch die Teilnehmenden</a:t>
                      </a:r>
                    </a:p>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Vortrag</a:t>
                      </a:r>
                    </a:p>
                    <a:p>
                      <a:pPr marL="0" marR="0" lvl="0" indent="0" algn="ctr" defTabSz="914332" rtl="0" eaLnBrk="1" fontAlgn="auto" latinLnBrk="0" hangingPunct="1">
                        <a:lnSpc>
                          <a:spcPct val="100000"/>
                        </a:lnSpc>
                        <a:spcBef>
                          <a:spcPts val="0"/>
                        </a:spcBef>
                        <a:spcAft>
                          <a:spcPts val="0"/>
                        </a:spcAft>
                        <a:buClrTx/>
                        <a:buSzTx/>
                        <a:buFontTx/>
                        <a:buNone/>
                        <a:tabLst/>
                        <a:defRPr/>
                      </a:pPr>
                      <a:r>
                        <a:rPr lang="de-DE" sz="1200" dirty="0"/>
                        <a:t>Diskussion im Plenum</a:t>
                      </a:r>
                    </a:p>
                  </a:txBody>
                  <a:tcPr/>
                </a:tc>
                <a:tc>
                  <a:txBody>
                    <a:bodyPr/>
                    <a:lstStyle/>
                    <a:p>
                      <a:pPr algn="l"/>
                      <a:r>
                        <a:rPr lang="de-DE" sz="1200" dirty="0"/>
                        <a:t>Präsentation</a:t>
                      </a:r>
                    </a:p>
                  </a:txBody>
                  <a:tcPr/>
                </a:tc>
                <a:extLst>
                  <a:ext uri="{0D108BD9-81ED-4DB2-BD59-A6C34878D82A}">
                    <a16:rowId xmlns:a16="http://schemas.microsoft.com/office/drawing/2014/main" val="791101704"/>
                  </a:ext>
                </a:extLst>
              </a:tr>
              <a:tr h="370840">
                <a:tc vMerge="1">
                  <a:txBody>
                    <a:bodyPr/>
                    <a:lstStyle/>
                    <a:p>
                      <a:endParaRPr lang="de-DE" sz="1200" dirty="0"/>
                    </a:p>
                  </a:txBody>
                  <a:tcPr/>
                </a:tc>
                <a:tc>
                  <a:txBody>
                    <a:bodyPr/>
                    <a:lstStyle/>
                    <a:p>
                      <a:pPr algn="ctr"/>
                      <a:r>
                        <a:rPr lang="de-DE" sz="1200" dirty="0"/>
                        <a:t>20</a:t>
                      </a:r>
                    </a:p>
                  </a:txBody>
                  <a:tcPr anchor="ctr"/>
                </a:tc>
                <a:tc>
                  <a:txBody>
                    <a:bodyPr/>
                    <a:lstStyle/>
                    <a:p>
                      <a:pPr algn="ctr"/>
                      <a:r>
                        <a:rPr lang="de-DE" sz="1200" dirty="0"/>
                        <a:t>Feedbackinstrumente</a:t>
                      </a:r>
                    </a:p>
                  </a:txBody>
                  <a:tcPr/>
                </a:tc>
                <a:tc>
                  <a:txBody>
                    <a:bodyPr/>
                    <a:lstStyle/>
                    <a:p>
                      <a:pPr algn="ctr"/>
                      <a:r>
                        <a:rPr lang="de-DE" sz="1200" dirty="0"/>
                        <a:t>Vortrag</a:t>
                      </a:r>
                    </a:p>
                  </a:txBody>
                  <a:tcPr/>
                </a:tc>
                <a:tc>
                  <a:txBody>
                    <a:bodyPr/>
                    <a:lstStyle/>
                    <a:p>
                      <a:r>
                        <a:rPr lang="de-DE" sz="1200" dirty="0"/>
                        <a:t>Präsentation</a:t>
                      </a:r>
                    </a:p>
                  </a:txBody>
                  <a:tcPr/>
                </a:tc>
                <a:extLst>
                  <a:ext uri="{0D108BD9-81ED-4DB2-BD59-A6C34878D82A}">
                    <a16:rowId xmlns:a16="http://schemas.microsoft.com/office/drawing/2014/main" val="2462647292"/>
                  </a:ext>
                </a:extLst>
              </a:tr>
              <a:tr h="370840">
                <a:tc vMerge="1">
                  <a:txBody>
                    <a:bodyPr/>
                    <a:lstStyle/>
                    <a:p>
                      <a:endParaRPr lang="de-DE"/>
                    </a:p>
                  </a:txBody>
                  <a:tcPr/>
                </a:tc>
                <a:tc>
                  <a:txBody>
                    <a:bodyPr/>
                    <a:lstStyle/>
                    <a:p>
                      <a:pPr algn="ctr"/>
                      <a:r>
                        <a:rPr lang="de-DE" sz="1200" dirty="0"/>
                        <a:t>10</a:t>
                      </a:r>
                    </a:p>
                  </a:txBody>
                  <a:tcPr anchor="ctr"/>
                </a:tc>
                <a:tc>
                  <a:txBody>
                    <a:bodyPr/>
                    <a:lstStyle/>
                    <a:p>
                      <a:pPr algn="ctr"/>
                      <a:r>
                        <a:rPr lang="de-DE" sz="1200" dirty="0"/>
                        <a:t>Weiterführende Aufgabe</a:t>
                      </a:r>
                    </a:p>
                  </a:txBody>
                  <a:tcPr anchor="ctr"/>
                </a:tc>
                <a:tc>
                  <a:txBody>
                    <a:bodyPr/>
                    <a:lstStyle/>
                    <a:p>
                      <a:pPr algn="ctr"/>
                      <a:r>
                        <a:rPr lang="de-DE" sz="1200" dirty="0"/>
                        <a:t>Vortrag</a:t>
                      </a:r>
                    </a:p>
                  </a:txBody>
                  <a:tcPr/>
                </a:tc>
                <a:tc>
                  <a:txBody>
                    <a:bodyPr/>
                    <a:lstStyle/>
                    <a:p>
                      <a:r>
                        <a:rPr lang="de-DE" sz="1200" dirty="0"/>
                        <a:t>Präsentation</a:t>
                      </a:r>
                    </a:p>
                  </a:txBody>
                  <a:tcPr/>
                </a:tc>
                <a:extLst>
                  <a:ext uri="{0D108BD9-81ED-4DB2-BD59-A6C34878D82A}">
                    <a16:rowId xmlns:a16="http://schemas.microsoft.com/office/drawing/2014/main" val="2267103717"/>
                  </a:ext>
                </a:extLst>
              </a:tr>
              <a:tr h="370840">
                <a:tc vMerge="1">
                  <a:txBody>
                    <a:bodyPr/>
                    <a:lstStyle/>
                    <a:p>
                      <a:endParaRPr lang="de-DE" sz="1200" dirty="0"/>
                    </a:p>
                  </a:txBody>
                  <a:tcPr/>
                </a:tc>
                <a:tc>
                  <a:txBody>
                    <a:bodyPr/>
                    <a:lstStyle/>
                    <a:p>
                      <a:pPr algn="ctr"/>
                      <a:r>
                        <a:rPr lang="de-DE" sz="1200" dirty="0"/>
                        <a:t>10</a:t>
                      </a:r>
                    </a:p>
                  </a:txBody>
                  <a:tcPr anchor="ctr"/>
                </a:tc>
                <a:tc>
                  <a:txBody>
                    <a:bodyPr/>
                    <a:lstStyle/>
                    <a:p>
                      <a:pPr algn="ctr"/>
                      <a:r>
                        <a:rPr lang="de-DE" sz="1200" dirty="0"/>
                        <a:t>Abschluss</a:t>
                      </a:r>
                    </a:p>
                  </a:txBody>
                  <a:tcPr/>
                </a:tc>
                <a:tc>
                  <a:txBody>
                    <a:bodyPr/>
                    <a:lstStyle/>
                    <a:p>
                      <a:pPr algn="ctr"/>
                      <a:r>
                        <a:rPr lang="de-DE" sz="1200" dirty="0"/>
                        <a:t>Emoji-</a:t>
                      </a:r>
                      <a:r>
                        <a:rPr lang="de-DE" sz="1200" dirty="0" err="1"/>
                        <a:t>Checkout</a:t>
                      </a:r>
                      <a:endParaRPr lang="de-DE" sz="1200" dirty="0"/>
                    </a:p>
                  </a:txBody>
                  <a:tcPr/>
                </a:tc>
                <a:tc>
                  <a:txBody>
                    <a:bodyPr/>
                    <a:lstStyle/>
                    <a:p>
                      <a:r>
                        <a:rPr lang="de-DE" sz="1200" dirty="0"/>
                        <a:t>Evtl. Präsentation</a:t>
                      </a:r>
                    </a:p>
                  </a:txBody>
                  <a:tcPr/>
                </a:tc>
                <a:extLst>
                  <a:ext uri="{0D108BD9-81ED-4DB2-BD59-A6C34878D82A}">
                    <a16:rowId xmlns:a16="http://schemas.microsoft.com/office/drawing/2014/main" val="1677809749"/>
                  </a:ext>
                </a:extLst>
              </a:tr>
            </a:tbl>
          </a:graphicData>
        </a:graphic>
      </p:graphicFrame>
    </p:spTree>
    <p:extLst>
      <p:ext uri="{BB962C8B-B14F-4D97-AF65-F5344CB8AC3E}">
        <p14:creationId xmlns:p14="http://schemas.microsoft.com/office/powerpoint/2010/main" val="291277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39473" y="1039449"/>
            <a:ext cx="10713053" cy="2027560"/>
          </a:xfrm>
        </p:spPr>
        <p:txBody>
          <a:bodyPr wrap="square" anchor="t">
            <a:noAutofit/>
          </a:bodyPr>
          <a:lstStyle/>
          <a:p>
            <a:r>
              <a:rPr lang="de-DE" sz="3200" dirty="0"/>
              <a:t>Gerechte und nachhaltige Außer-Haus-Angebote gestalten</a:t>
            </a:r>
            <a:br>
              <a:rPr lang="de-DE" sz="3200" b="1" dirty="0"/>
            </a:br>
            <a:br>
              <a:rPr lang="de-DE" sz="800" dirty="0">
                <a:effectLst/>
                <a:latin typeface="Helvetica" pitchFamily="2" charset="0"/>
              </a:rPr>
            </a:br>
            <a:br>
              <a:rPr lang="de-DE" sz="800" dirty="0">
                <a:effectLst/>
                <a:latin typeface="Helvetica" pitchFamily="2" charset="0"/>
              </a:rPr>
            </a:br>
            <a:br>
              <a:rPr lang="de-DE" sz="3200" dirty="0"/>
            </a:br>
            <a:br>
              <a:rPr lang="de-DE" sz="3200" dirty="0"/>
            </a:br>
            <a:endParaRPr lang="de-DE" sz="3200" dirty="0"/>
          </a:p>
        </p:txBody>
      </p:sp>
      <p:sp>
        <p:nvSpPr>
          <p:cNvPr id="12" name="Text Placeholder 3">
            <a:extLst>
              <a:ext uri="{FF2B5EF4-FFF2-40B4-BE49-F238E27FC236}">
                <a16:creationId xmlns:a16="http://schemas.microsoft.com/office/drawing/2014/main" id="{17F1BAA3-4691-27F9-E70C-C100408BB4AB}"/>
              </a:ext>
            </a:extLst>
          </p:cNvPr>
          <p:cNvSpPr>
            <a:spLocks noGrp="1"/>
          </p:cNvSpPr>
          <p:nvPr>
            <p:ph type="body" sz="quarter" idx="10"/>
          </p:nvPr>
        </p:nvSpPr>
        <p:spPr>
          <a:xfrm>
            <a:off x="2747681" y="4076703"/>
            <a:ext cx="6696633" cy="314510"/>
          </a:xfrm>
        </p:spPr>
        <p:txBody>
          <a:bodyPr/>
          <a:lstStyle/>
          <a:p>
            <a:r>
              <a:rPr lang="de-DE" sz="1000" dirty="0"/>
              <a:t>Vorname Nachname</a:t>
            </a:r>
          </a:p>
          <a:p>
            <a:endParaRPr lang="en-US" dirty="0"/>
          </a:p>
        </p:txBody>
      </p:sp>
      <p:sp>
        <p:nvSpPr>
          <p:cNvPr id="14" name="Text Placeholder 5">
            <a:extLst>
              <a:ext uri="{FF2B5EF4-FFF2-40B4-BE49-F238E27FC236}">
                <a16:creationId xmlns:a16="http://schemas.microsoft.com/office/drawing/2014/main" id="{2D6023A9-138C-7393-4E04-300CEA64A07E}"/>
              </a:ext>
            </a:extLst>
          </p:cNvPr>
          <p:cNvSpPr>
            <a:spLocks noGrp="1"/>
          </p:cNvSpPr>
          <p:nvPr>
            <p:ph type="body" sz="quarter" idx="12"/>
          </p:nvPr>
        </p:nvSpPr>
        <p:spPr>
          <a:xfrm>
            <a:off x="2508938" y="2257572"/>
            <a:ext cx="7174121" cy="1296144"/>
          </a:xfrm>
        </p:spPr>
        <p:txBody>
          <a:bodyPr/>
          <a:lstStyle/>
          <a:p>
            <a:r>
              <a:rPr lang="de-DE" b="1" dirty="0">
                <a:latin typeface="Arial" panose="020B0604020202020204" pitchFamily="34" charset="0"/>
                <a:cs typeface="Arial" panose="020B0604020202020204" pitchFamily="34" charset="0"/>
              </a:rPr>
              <a:t>3. Speiseplanung &amp; Gästekommunikation</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112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DEF06D4E-B9F5-4FAB-BF2A-B5A8F890D229}"/>
              </a:ext>
            </a:extLst>
          </p:cNvPr>
          <p:cNvPicPr>
            <a:picLocks noChangeAspect="1"/>
          </p:cNvPicPr>
          <p:nvPr/>
        </p:nvPicPr>
        <p:blipFill>
          <a:blip r:embed="rId2"/>
          <a:stretch>
            <a:fillRect/>
          </a:stretch>
        </p:blipFill>
        <p:spPr>
          <a:xfrm>
            <a:off x="0" y="0"/>
            <a:ext cx="11682549" cy="6562254"/>
          </a:xfrm>
          <a:prstGeom prst="rect">
            <a:avLst/>
          </a:prstGeom>
          <a:ln w="12700">
            <a:solidFill>
              <a:schemeClr val="accent4"/>
            </a:solidFill>
          </a:ln>
        </p:spPr>
      </p:pic>
      <p:sp>
        <p:nvSpPr>
          <p:cNvPr id="5" name="Rechteck 4">
            <a:hlinkClick r:id="rId3"/>
            <a:extLst>
              <a:ext uri="{FF2B5EF4-FFF2-40B4-BE49-F238E27FC236}">
                <a16:creationId xmlns:a16="http://schemas.microsoft.com/office/drawing/2014/main" id="{83CBF01E-1AB4-4739-A629-AACDA18841FA}"/>
              </a:ext>
            </a:extLst>
          </p:cNvPr>
          <p:cNvSpPr/>
          <p:nvPr/>
        </p:nvSpPr>
        <p:spPr>
          <a:xfrm>
            <a:off x="3233057" y="6028509"/>
            <a:ext cx="457200" cy="2351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endParaRPr lang="de-DE" sz="1900">
              <a:solidFill>
                <a:schemeClr val="tx1"/>
              </a:solidFill>
            </a:endParaRPr>
          </a:p>
        </p:txBody>
      </p:sp>
      <p:sp>
        <p:nvSpPr>
          <p:cNvPr id="6" name="Rechteck 5">
            <a:extLst>
              <a:ext uri="{FF2B5EF4-FFF2-40B4-BE49-F238E27FC236}">
                <a16:creationId xmlns:a16="http://schemas.microsoft.com/office/drawing/2014/main" id="{C9A32E9A-A1AA-4F7A-842C-7F9309B80AD6}"/>
              </a:ext>
            </a:extLst>
          </p:cNvPr>
          <p:cNvSpPr/>
          <p:nvPr/>
        </p:nvSpPr>
        <p:spPr>
          <a:xfrm>
            <a:off x="-50140" y="6596390"/>
            <a:ext cx="2618024" cy="261610"/>
          </a:xfrm>
          <a:prstGeom prst="rect">
            <a:avLst/>
          </a:prstGeom>
        </p:spPr>
        <p:txBody>
          <a:bodyPr wrap="none">
            <a:spAutoFit/>
          </a:bodyPr>
          <a:lstStyle/>
          <a:p>
            <a:r>
              <a:rPr lang="de-DE" sz="1100" dirty="0">
                <a:solidFill>
                  <a:srgbClr val="FF0000"/>
                </a:solidFill>
                <a:ea typeface="Calibri" panose="020F0502020204030204" pitchFamily="34" charset="0"/>
                <a:cs typeface="Times New Roman" panose="02020603050405020304" pitchFamily="18" charset="0"/>
              </a:rPr>
              <a:t>Screenshot ist nicht unter freier Lizenz.</a:t>
            </a:r>
            <a:endParaRPr lang="de-DE" sz="1100" dirty="0">
              <a:solidFill>
                <a:srgbClr val="FF0000"/>
              </a:solidFill>
            </a:endParaRPr>
          </a:p>
        </p:txBody>
      </p:sp>
    </p:spTree>
    <p:extLst>
      <p:ext uri="{BB962C8B-B14F-4D97-AF65-F5344CB8AC3E}">
        <p14:creationId xmlns:p14="http://schemas.microsoft.com/office/powerpoint/2010/main" val="2568035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0FD741-C330-C91F-1A7C-F211365EBBB6}"/>
              </a:ext>
            </a:extLst>
          </p:cNvPr>
          <p:cNvSpPr>
            <a:spLocks noGrp="1"/>
          </p:cNvSpPr>
          <p:nvPr>
            <p:ph type="ctrTitle"/>
          </p:nvPr>
        </p:nvSpPr>
        <p:spPr/>
        <p:txBody>
          <a:bodyPr/>
          <a:lstStyle/>
          <a:p>
            <a:r>
              <a:rPr lang="de-DE"/>
              <a:t>Agenda</a:t>
            </a:r>
          </a:p>
        </p:txBody>
      </p:sp>
      <p:sp>
        <p:nvSpPr>
          <p:cNvPr id="6" name="Textfeld 5">
            <a:extLst>
              <a:ext uri="{FF2B5EF4-FFF2-40B4-BE49-F238E27FC236}">
                <a16:creationId xmlns:a16="http://schemas.microsoft.com/office/drawing/2014/main" id="{2FCED2B6-494E-E216-D0BD-7E802FF149B7}"/>
              </a:ext>
            </a:extLst>
          </p:cNvPr>
          <p:cNvSpPr txBox="1"/>
          <p:nvPr/>
        </p:nvSpPr>
        <p:spPr>
          <a:xfrm>
            <a:off x="805912" y="2221521"/>
            <a:ext cx="6350262" cy="1905073"/>
          </a:xfrm>
          <a:prstGeom prst="rect">
            <a:avLst/>
          </a:prstGeom>
          <a:noFill/>
        </p:spPr>
        <p:txBody>
          <a:bodyPr wrap="square" rtlCol="0">
            <a:spAutoFit/>
          </a:bodyPr>
          <a:lstStyle/>
          <a:p>
            <a:pPr marL="342900" indent="-342900">
              <a:lnSpc>
                <a:spcPct val="120000"/>
              </a:lnSpc>
              <a:buFont typeface="Wingdings" pitchFamily="2" charset="2"/>
              <a:buChar char="§"/>
            </a:pPr>
            <a:r>
              <a:rPr lang="de-DE" sz="2000" dirty="0">
                <a:latin typeface="Helvetica" pitchFamily="2" charset="0"/>
              </a:rPr>
              <a:t>Begrüßung</a:t>
            </a:r>
          </a:p>
          <a:p>
            <a:pPr marL="342900" indent="-342900">
              <a:lnSpc>
                <a:spcPct val="120000"/>
              </a:lnSpc>
              <a:buFont typeface="Wingdings" pitchFamily="2" charset="2"/>
              <a:buChar char="§"/>
            </a:pPr>
            <a:r>
              <a:rPr lang="de-DE" sz="2000" dirty="0">
                <a:latin typeface="Helvetica" pitchFamily="2" charset="0"/>
              </a:rPr>
              <a:t>Rückblick</a:t>
            </a:r>
          </a:p>
          <a:p>
            <a:pPr marL="342900" indent="-342900">
              <a:lnSpc>
                <a:spcPct val="120000"/>
              </a:lnSpc>
              <a:buFont typeface="Wingdings" pitchFamily="2" charset="2"/>
              <a:buChar char="§"/>
            </a:pPr>
            <a:r>
              <a:rPr lang="de-DE" sz="2000" dirty="0">
                <a:latin typeface="Helvetica" pitchFamily="2" charset="0"/>
              </a:rPr>
              <a:t>Austausch</a:t>
            </a:r>
          </a:p>
          <a:p>
            <a:pPr marL="342900" indent="-342900">
              <a:lnSpc>
                <a:spcPct val="120000"/>
              </a:lnSpc>
              <a:buFont typeface="Wingdings" pitchFamily="2" charset="2"/>
              <a:buChar char="§"/>
            </a:pPr>
            <a:r>
              <a:rPr lang="de-DE" sz="2000" dirty="0">
                <a:latin typeface="Helvetica" pitchFamily="2" charset="0"/>
              </a:rPr>
              <a:t>Weiterführende Aufgabe</a:t>
            </a:r>
          </a:p>
          <a:p>
            <a:pPr marL="342900" indent="-342900">
              <a:lnSpc>
                <a:spcPct val="120000"/>
              </a:lnSpc>
              <a:buFont typeface="Wingdings" pitchFamily="2" charset="2"/>
              <a:buChar char="§"/>
            </a:pPr>
            <a:r>
              <a:rPr lang="de-DE" sz="2000" dirty="0">
                <a:latin typeface="Helvetica" pitchFamily="2" charset="0"/>
              </a:rPr>
              <a:t>Abschlussrunde</a:t>
            </a:r>
          </a:p>
        </p:txBody>
      </p:sp>
    </p:spTree>
    <p:extLst>
      <p:ext uri="{BB962C8B-B14F-4D97-AF65-F5344CB8AC3E}">
        <p14:creationId xmlns:p14="http://schemas.microsoft.com/office/powerpoint/2010/main" val="3027331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7AE423-0993-20B2-439B-9A060C9E306C}"/>
              </a:ext>
            </a:extLst>
          </p:cNvPr>
          <p:cNvSpPr>
            <a:spLocks noGrp="1"/>
          </p:cNvSpPr>
          <p:nvPr>
            <p:ph type="title"/>
          </p:nvPr>
        </p:nvSpPr>
        <p:spPr/>
        <p:txBody>
          <a:bodyPr/>
          <a:lstStyle/>
          <a:p>
            <a:r>
              <a:rPr lang="de-DE" dirty="0"/>
              <a:t>Ziele: Workshop 3.</a:t>
            </a:r>
          </a:p>
        </p:txBody>
      </p:sp>
      <p:sp>
        <p:nvSpPr>
          <p:cNvPr id="3" name="Inhaltsplatzhalter 2">
            <a:extLst>
              <a:ext uri="{FF2B5EF4-FFF2-40B4-BE49-F238E27FC236}">
                <a16:creationId xmlns:a16="http://schemas.microsoft.com/office/drawing/2014/main" id="{450BBADE-3BD6-1046-D82B-00284A4EC2F6}"/>
              </a:ext>
            </a:extLst>
          </p:cNvPr>
          <p:cNvSpPr>
            <a:spLocks noGrp="1"/>
          </p:cNvSpPr>
          <p:nvPr>
            <p:ph idx="1"/>
          </p:nvPr>
        </p:nvSpPr>
        <p:spPr>
          <a:xfrm>
            <a:off x="371481" y="1785938"/>
            <a:ext cx="9484900" cy="4019550"/>
          </a:xfrm>
        </p:spPr>
        <p:txBody>
          <a:bodyPr/>
          <a:lstStyle/>
          <a:p>
            <a:pPr marL="0" indent="0">
              <a:lnSpc>
                <a:spcPct val="150000"/>
              </a:lnSpc>
              <a:buNone/>
            </a:pPr>
            <a:r>
              <a:rPr lang="de-DE" dirty="0"/>
              <a:t>Sie können …</a:t>
            </a:r>
          </a:p>
          <a:p>
            <a:pPr>
              <a:lnSpc>
                <a:spcPct val="150000"/>
              </a:lnSpc>
              <a:buClr>
                <a:schemeClr val="accent4"/>
              </a:buClr>
            </a:pPr>
            <a:r>
              <a:rPr lang="de-DE" dirty="0"/>
              <a:t>sich gegenseitig Feedback und Rat zu den aktuellen Herausforderungen geben.</a:t>
            </a:r>
          </a:p>
        </p:txBody>
      </p:sp>
      <p:sp>
        <p:nvSpPr>
          <p:cNvPr id="4" name="Textplatzhalter 3">
            <a:extLst>
              <a:ext uri="{FF2B5EF4-FFF2-40B4-BE49-F238E27FC236}">
                <a16:creationId xmlns:a16="http://schemas.microsoft.com/office/drawing/2014/main" id="{33BE2142-D8F6-B4CD-3A1B-4E3726FB09DA}"/>
              </a:ext>
            </a:extLst>
          </p:cNvPr>
          <p:cNvSpPr>
            <a:spLocks noGrp="1"/>
          </p:cNvSpPr>
          <p:nvPr>
            <p:ph type="body" sz="quarter" idx="13"/>
          </p:nvPr>
        </p:nvSpPr>
        <p:spPr/>
        <p:txBody>
          <a:bodyPr/>
          <a:lstStyle/>
          <a:p>
            <a:r>
              <a:rPr lang="de-DE" dirty="0"/>
              <a:t>Speiseplanung &amp; Gästekommunikation</a:t>
            </a:r>
          </a:p>
        </p:txBody>
      </p:sp>
    </p:spTree>
    <p:extLst>
      <p:ext uri="{BB962C8B-B14F-4D97-AF65-F5344CB8AC3E}">
        <p14:creationId xmlns:p14="http://schemas.microsoft.com/office/powerpoint/2010/main" val="1155433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9B935B-E081-40D2-904E-276D9FD03C56}"/>
              </a:ext>
            </a:extLst>
          </p:cNvPr>
          <p:cNvSpPr>
            <a:spLocks noGrp="1"/>
          </p:cNvSpPr>
          <p:nvPr>
            <p:ph type="title"/>
          </p:nvPr>
        </p:nvSpPr>
        <p:spPr>
          <a:xfrm>
            <a:off x="371481" y="374658"/>
            <a:ext cx="9272249" cy="569913"/>
          </a:xfrm>
        </p:spPr>
        <p:txBody>
          <a:bodyPr/>
          <a:lstStyle/>
          <a:p>
            <a:r>
              <a:rPr lang="de-DE" dirty="0">
                <a:solidFill>
                  <a:schemeClr val="accent4">
                    <a:lumMod val="50000"/>
                  </a:schemeClr>
                </a:solidFill>
              </a:rPr>
              <a:t>Erklärung:</a:t>
            </a:r>
            <a:r>
              <a:rPr lang="de-DE" dirty="0"/>
              <a:t> Rückblick Workshop 2.</a:t>
            </a:r>
            <a:br>
              <a:rPr lang="de-DE" dirty="0"/>
            </a:br>
            <a:endParaRPr lang="de-DE" dirty="0"/>
          </a:p>
        </p:txBody>
      </p:sp>
      <p:sp>
        <p:nvSpPr>
          <p:cNvPr id="3" name="Inhaltsplatzhalter 2">
            <a:extLst>
              <a:ext uri="{FF2B5EF4-FFF2-40B4-BE49-F238E27FC236}">
                <a16:creationId xmlns:a16="http://schemas.microsoft.com/office/drawing/2014/main" id="{17DEAAC6-9DB1-4F16-BE2B-93723CE63DA9}"/>
              </a:ext>
            </a:extLst>
          </p:cNvPr>
          <p:cNvSpPr>
            <a:spLocks noGrp="1"/>
          </p:cNvSpPr>
          <p:nvPr>
            <p:ph idx="1"/>
          </p:nvPr>
        </p:nvSpPr>
        <p:spPr>
          <a:xfrm>
            <a:off x="371481" y="1785938"/>
            <a:ext cx="11409393" cy="4019550"/>
          </a:xfrm>
        </p:spPr>
        <p:txBody>
          <a:bodyPr/>
          <a:lstStyle/>
          <a:p>
            <a:pPr marL="0" indent="0">
              <a:buNone/>
            </a:pPr>
            <a:r>
              <a:rPr lang="de-DE" dirty="0"/>
              <a:t>Der/Die Dozent*in holt die Teilnehmenden thematisch ab, indem er/sie die Kernaspekte des letzten Workshops erläutert und den Arbeitsauftrag der letzten Wochen wiederholt. </a:t>
            </a:r>
          </a:p>
          <a:p>
            <a:pPr marL="0" indent="0">
              <a:buNone/>
            </a:pPr>
            <a:r>
              <a:rPr lang="de-DE" sz="2000" dirty="0">
                <a:latin typeface="Arial" panose="020B0604020202020204" pitchFamily="34" charset="0"/>
                <a:cs typeface="Arial" panose="020B0604020202020204" pitchFamily="34" charset="0"/>
              </a:rPr>
              <a:t>Dann soll der Fokus auf die Ausarbeitungen der Maßnahmen und die Erfahrung der Teilnehmenden gelegt werden. Dies kann getrennt nach Speiseplanung und Gästekommunikation geschehen. </a:t>
            </a:r>
          </a:p>
          <a:p>
            <a:pPr marL="0" indent="0">
              <a:buNone/>
            </a:pPr>
            <a:r>
              <a:rPr lang="de-DE" sz="2000" dirty="0">
                <a:latin typeface="Arial" panose="020B0604020202020204" pitchFamily="34" charset="0"/>
                <a:cs typeface="Arial" panose="020B0604020202020204" pitchFamily="34" charset="0"/>
              </a:rPr>
              <a:t>Für die Berichte der Teilnehmenden, wie Ihre Erfahrungen aus den letzten Wochen waren, können die vorgeschlagenen Fragen zur Orientierung genutzt werden.</a:t>
            </a:r>
          </a:p>
          <a:p>
            <a:pPr marL="0" indent="0">
              <a:buNone/>
            </a:pPr>
            <a:r>
              <a:rPr lang="de-DE" sz="2000" dirty="0">
                <a:latin typeface="Arial" panose="020B0604020202020204" pitchFamily="34" charset="0"/>
                <a:cs typeface="Arial" panose="020B0604020202020204" pitchFamily="34" charset="0"/>
              </a:rPr>
              <a:t>Anschließend sollen die bis jetzt ausgearbeiteten Maßnahmen mit Hilfe der Präsentation nochmal durch den/der Dozent*in vorgestellt werden.</a:t>
            </a:r>
          </a:p>
          <a:p>
            <a:pPr marL="0" indent="0">
              <a:buNone/>
            </a:pPr>
            <a:endParaRPr lang="de-DE" dirty="0"/>
          </a:p>
          <a:p>
            <a:pPr marL="0" indent="0">
              <a:buNone/>
            </a:pPr>
            <a:r>
              <a:rPr lang="de-DE" b="1" dirty="0"/>
              <a:t>Material:</a:t>
            </a:r>
            <a:r>
              <a:rPr lang="de-DE" dirty="0"/>
              <a:t> Präsentation</a:t>
            </a:r>
          </a:p>
          <a:p>
            <a:pPr marL="0" indent="0">
              <a:buNone/>
            </a:pPr>
            <a:endParaRPr lang="de-DE" dirty="0"/>
          </a:p>
          <a:p>
            <a:pPr marL="0" indent="0">
              <a:buNone/>
            </a:pPr>
            <a:endParaRPr lang="de-DE" dirty="0"/>
          </a:p>
        </p:txBody>
      </p:sp>
      <p:sp>
        <p:nvSpPr>
          <p:cNvPr id="4" name="Textplatzhalter 3">
            <a:extLst>
              <a:ext uri="{FF2B5EF4-FFF2-40B4-BE49-F238E27FC236}">
                <a16:creationId xmlns:a16="http://schemas.microsoft.com/office/drawing/2014/main" id="{F2D3452C-3FD5-4207-842D-4F1B09A7BCC8}"/>
              </a:ext>
            </a:extLst>
          </p:cNvPr>
          <p:cNvSpPr>
            <a:spLocks noGrp="1"/>
          </p:cNvSpPr>
          <p:nvPr>
            <p:ph type="body" sz="quarter" idx="13"/>
          </p:nvPr>
        </p:nvSpPr>
        <p:spPr/>
        <p:txBody>
          <a:bodyPr/>
          <a:lstStyle/>
          <a:p>
            <a:endParaRPr lang="de-DE" dirty="0"/>
          </a:p>
        </p:txBody>
      </p:sp>
    </p:spTree>
    <p:extLst>
      <p:ext uri="{BB962C8B-B14F-4D97-AF65-F5344CB8AC3E}">
        <p14:creationId xmlns:p14="http://schemas.microsoft.com/office/powerpoint/2010/main" val="2917422914"/>
      </p:ext>
    </p:extLst>
  </p:cSld>
  <p:clrMapOvr>
    <a:masterClrMapping/>
  </p:clrMapOvr>
</p:sld>
</file>

<file path=ppt/theme/theme1.xml><?xml version="1.0" encoding="utf-8"?>
<a:theme xmlns:a="http://schemas.openxmlformats.org/drawingml/2006/main" name="FHM_PowerPoint_16x9">
  <a:themeElements>
    <a:clrScheme name="Laufschrift">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tx1"/>
          </a:solidFill>
        </a:ln>
      </a:spPr>
      <a:bodyPr rtlCol="0" anchor="ctr"/>
      <a:lstStyle>
        <a:defPPr algn="ctr">
          <a:lnSpc>
            <a:spcPct val="110000"/>
          </a:lnSpc>
          <a:defRPr sz="19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110000"/>
          </a:lnSpc>
          <a:defRPr sz="1900" dirty="0" err="1" smtClean="0"/>
        </a:defPPr>
      </a:lstStyle>
    </a:txDef>
  </a:objectDefaults>
  <a:extraClrSchemeLst/>
  <a:extLst>
    <a:ext uri="{05A4C25C-085E-4340-85A3-A5531E510DB2}">
      <thm15:themeFamily xmlns:thm15="http://schemas.microsoft.com/office/thememl/2012/main" name="FHM_PowerPoint_16x9.potx" id="{C1CD61E7-E341-47C1-B7CD-29525E46C3DA}" vid="{8EB3C44D-C074-489A-B0AA-195B1B9DD2C5}"/>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583b728-207d-4b0a-99c3-dd8f16099055" xsi:nil="true"/>
    <lcf76f155ced4ddcb4097134ff3c332f xmlns="784f1ef9-61db-4f19-bef7-60bb4b8fb798">
      <Terms xmlns="http://schemas.microsoft.com/office/infopath/2007/PartnerControls"/>
    </lcf76f155ced4ddcb4097134ff3c332f>
    <SharedWithUsers xmlns="5583b728-207d-4b0a-99c3-dd8f16099055">
      <UserInfo>
        <DisplayName>Petra Teitscheid</DisplayName>
        <AccountId>10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FC2FDCD5CCA4947B16BED9F22718C4F" ma:contentTypeVersion="17" ma:contentTypeDescription="Create a new document." ma:contentTypeScope="" ma:versionID="00a1f8a7207e139ff584eb8da0804c88">
  <xsd:schema xmlns:xsd="http://www.w3.org/2001/XMLSchema" xmlns:xs="http://www.w3.org/2001/XMLSchema" xmlns:p="http://schemas.microsoft.com/office/2006/metadata/properties" xmlns:ns2="784f1ef9-61db-4f19-bef7-60bb4b8fb798" xmlns:ns3="5583b728-207d-4b0a-99c3-dd8f16099055" targetNamespace="http://schemas.microsoft.com/office/2006/metadata/properties" ma:root="true" ma:fieldsID="7eede44eace767910ce0504a6802bd0c" ns2:_="" ns3:_="">
    <xsd:import namespace="784f1ef9-61db-4f19-bef7-60bb4b8fb798"/>
    <xsd:import namespace="5583b728-207d-4b0a-99c3-dd8f160990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4f1ef9-61db-4f19-bef7-60bb4b8fb7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06f3cfd-5b8b-41d1-a8c0-a3c1c0845742"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83b728-207d-4b0a-99c3-dd8f16099055"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9cc3d8c-459c-41a2-8142-f933a2f93c81}" ma:internalName="TaxCatchAll" ma:showField="CatchAllData" ma:web="5583b728-207d-4b0a-99c3-dd8f1609905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000DF0-5B19-4087-B9DD-1351C47DD195}">
  <ds:schemaRefs>
    <ds:schemaRef ds:uri="http://schemas.microsoft.com/office/2006/metadata/properties"/>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5583b728-207d-4b0a-99c3-dd8f16099055"/>
    <ds:schemaRef ds:uri="784f1ef9-61db-4f19-bef7-60bb4b8fb798"/>
    <ds:schemaRef ds:uri="http://www.w3.org/XML/1998/namespace"/>
  </ds:schemaRefs>
</ds:datastoreItem>
</file>

<file path=customXml/itemProps2.xml><?xml version="1.0" encoding="utf-8"?>
<ds:datastoreItem xmlns:ds="http://schemas.openxmlformats.org/officeDocument/2006/customXml" ds:itemID="{7B6705F5-52A3-4B93-B130-9351BA06C13E}">
  <ds:schemaRefs>
    <ds:schemaRef ds:uri="http://schemas.microsoft.com/sharepoint/v3/contenttype/forms"/>
  </ds:schemaRefs>
</ds:datastoreItem>
</file>

<file path=customXml/itemProps3.xml><?xml version="1.0" encoding="utf-8"?>
<ds:datastoreItem xmlns:ds="http://schemas.openxmlformats.org/officeDocument/2006/customXml" ds:itemID="{ED71FBAD-2CA8-4DBE-B5BD-2527425051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4f1ef9-61db-4f19-bef7-60bb4b8fb798"/>
    <ds:schemaRef ds:uri="5583b728-207d-4b0a-99c3-dd8f160990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1186</Words>
  <Application>Microsoft Office PowerPoint</Application>
  <PresentationFormat>Breitbild</PresentationFormat>
  <Paragraphs>219</Paragraphs>
  <Slides>23</Slides>
  <Notes>6</Notes>
  <HiddenSlides>5</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23</vt:i4>
      </vt:variant>
    </vt:vector>
  </HeadingPairs>
  <TitlesOfParts>
    <vt:vector size="29" baseType="lpstr">
      <vt:lpstr>Arial</vt:lpstr>
      <vt:lpstr>Calibri</vt:lpstr>
      <vt:lpstr>Helvetica</vt:lpstr>
      <vt:lpstr>Times New Roman</vt:lpstr>
      <vt:lpstr>Wingdings</vt:lpstr>
      <vt:lpstr>FHM_PowerPoint_16x9</vt:lpstr>
      <vt:lpstr>PowerPoint-Präsentation</vt:lpstr>
      <vt:lpstr>PowerPoint-Präsentation</vt:lpstr>
      <vt:lpstr>Gesamt-Übersicht</vt:lpstr>
      <vt:lpstr>Übersicht</vt:lpstr>
      <vt:lpstr>Gerechte und nachhaltige Außer-Haus-Angebote gestalten     </vt:lpstr>
      <vt:lpstr>PowerPoint-Präsentation</vt:lpstr>
      <vt:lpstr>Agenda</vt:lpstr>
      <vt:lpstr>Ziele: Workshop 3.</vt:lpstr>
      <vt:lpstr>Erklärung: Rückblick Workshop 2. </vt:lpstr>
      <vt:lpstr>Rückblick Workshop 2.</vt:lpstr>
      <vt:lpstr>Austausch</vt:lpstr>
      <vt:lpstr>Ergebnisse</vt:lpstr>
      <vt:lpstr>Austausch</vt:lpstr>
      <vt:lpstr>Ergebnisse</vt:lpstr>
      <vt:lpstr>Erklärung: Feedbackinstrumente</vt:lpstr>
      <vt:lpstr>Feedbackinstrumente</vt:lpstr>
      <vt:lpstr>Feedbackinstrumente</vt:lpstr>
      <vt:lpstr>Feedbackinstrumente</vt:lpstr>
      <vt:lpstr>Feedbackinstrumente</vt:lpstr>
      <vt:lpstr>Weiterführende Aufgabe</vt:lpstr>
      <vt:lpstr>Erklärung: Emoji-Checkout</vt:lpstr>
      <vt:lpstr>Abschluss Emoji</vt:lpstr>
      <vt:lpstr>ENDE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Küchensysteme</dc:title>
  <dc:creator>Silke Friedrich</dc:creator>
  <cp:lastModifiedBy>Monique Richert</cp:lastModifiedBy>
  <cp:revision>101</cp:revision>
  <cp:lastPrinted>2022-09-26T09:31:14Z</cp:lastPrinted>
  <dcterms:created xsi:type="dcterms:W3CDTF">2018-11-09T22:28:34Z</dcterms:created>
  <dcterms:modified xsi:type="dcterms:W3CDTF">2024-09-12T13:51:11Z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0x010100BFC2FDCD5CCA4947B16BED9F22718C4F</vt:lpwstr>
  </property>
  <property fmtid="{D5CDD505-2E9C-101B-9397-08002B2CF9AE}" pid="3" name="MediaServiceImageTags">
    <vt:lpwstr/>
  </property>
</Properties>
</file>