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7"/>
  </p:notesMasterIdLst>
  <p:sldIdLst>
    <p:sldId id="1639" r:id="rId5"/>
    <p:sldId id="1640" r:id="rId6"/>
    <p:sldId id="1572" r:id="rId7"/>
    <p:sldId id="1641" r:id="rId8"/>
    <p:sldId id="290" r:id="rId9"/>
    <p:sldId id="1634" r:id="rId10"/>
    <p:sldId id="1552" r:id="rId11"/>
    <p:sldId id="1077" r:id="rId12"/>
    <p:sldId id="1535" r:id="rId13"/>
    <p:sldId id="1419" r:id="rId14"/>
    <p:sldId id="1418" r:id="rId15"/>
    <p:sldId id="1536" r:id="rId16"/>
    <p:sldId id="1642" r:id="rId17"/>
    <p:sldId id="1091" r:id="rId18"/>
    <p:sldId id="1421" r:id="rId19"/>
    <p:sldId id="1643" r:id="rId20"/>
    <p:sldId id="1537" r:id="rId21"/>
    <p:sldId id="1105" r:id="rId22"/>
    <p:sldId id="1423" r:id="rId23"/>
    <p:sldId id="1573" r:id="rId24"/>
    <p:sldId id="1468" r:id="rId25"/>
    <p:sldId id="1562"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 Educational Ressource" id="{1576214C-41D1-470E-BD08-6C29F8E0A86E}">
          <p14:sldIdLst>
            <p14:sldId id="1639"/>
            <p14:sldId id="1640"/>
          </p14:sldIdLst>
        </p14:section>
        <p14:section name="Gesamtübersicht" id="{C3D09B10-DFE8-4475-B6D9-648DC3E0422A}">
          <p14:sldIdLst>
            <p14:sldId id="1572"/>
          </p14:sldIdLst>
        </p14:section>
        <p14:section name="Workshop 3" id="{3F55005B-B7F6-4EDF-975D-5F5197616038}">
          <p14:sldIdLst>
            <p14:sldId id="1641"/>
          </p14:sldIdLst>
        </p14:section>
        <p14:section name="Begrüßung, Agenda, Ziele" id="{604D6478-7DF6-4806-8C75-0CAD540EEB5E}">
          <p14:sldIdLst>
            <p14:sldId id="290"/>
            <p14:sldId id="1634"/>
            <p14:sldId id="1552"/>
            <p14:sldId id="1077"/>
          </p14:sldIdLst>
        </p14:section>
        <p14:section name="Rückblick &amp; Ergebnisse" id="{A2E269B9-46DC-4C3C-8926-9B67002D04AE}">
          <p14:sldIdLst>
            <p14:sldId id="1535"/>
            <p14:sldId id="1419"/>
            <p14:sldId id="1418"/>
            <p14:sldId id="1536"/>
            <p14:sldId id="1642"/>
            <p14:sldId id="1091"/>
          </p14:sldIdLst>
        </p14:section>
        <p14:section name="Exkurs" id="{E2382A1D-E104-439A-B217-8DA9D57EF087}">
          <p14:sldIdLst>
            <p14:sldId id="1421"/>
            <p14:sldId id="1643"/>
            <p14:sldId id="1537"/>
          </p14:sldIdLst>
        </p14:section>
        <p14:section name="weiterführende Aufgabe" id="{7447C566-FC7B-488C-B175-40230495FAB0}">
          <p14:sldIdLst>
            <p14:sldId id="1105"/>
          </p14:sldIdLst>
        </p14:section>
        <p14:section name="Abschluss" id="{7464BA43-0BE2-4549-AF49-373C2C1BA9D0}">
          <p14:sldIdLst>
            <p14:sldId id="1423"/>
            <p14:sldId id="1573"/>
            <p14:sldId id="1468"/>
            <p14:sldId id="1562"/>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2CB81E-42E3-D073-224A-F201ECA602DE}" name="Kirsten Reichardt" initials="KR" userId="S::kr598103@fh-muenster.de::9e69fe96-87f9-42f9-ab0c-8d1180aff9a9" providerId="AD"/>
  <p188:author id="{3A4A877A-7D00-2401-CC39-E3E98725703B}" name="Silke Friedrich" initials="SF" userId="S::sf130882@fh-muenster.de::b37bb9ca-3da9-48f1-831e-6ac37e2f767c" providerId="AD"/>
  <p188:author id="{FC9B3896-D86A-D9E9-DC46-0F4B1E285F77}" name="Sophia Schreiber" initials="SS" userId="S::ss543799@fh-muenster.de::3ca1d8f6-0af0-4e5c-83bf-d402add483e4" providerId="AD"/>
  <p188:author id="{6A1FAFBB-072D-BCAD-0890-931518D9501A}" name="Monique Richert" initials="MR" userId="S::mr894547@fh-muenster.de::73d9a125-6911-4faf-8e0a-b8095600e9c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na Hennes" initials="" lastIdx="3" clrIdx="0"/>
  <p:cmAuthor id="2" name="Tobias Engelmann"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7A7A"/>
    <a:srgbClr val="E8761B"/>
    <a:srgbClr val="E7E7E7"/>
    <a:srgbClr val="FFD8CC"/>
    <a:srgbClr val="FFEDE7"/>
    <a:srgbClr val="7F7F7F"/>
    <a:srgbClr val="EFF4FA"/>
    <a:srgbClr val="B2B3B2"/>
    <a:srgbClr val="FFC08E"/>
    <a:srgbClr val="F687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0B8419-C834-FDD0-78B6-BBC0C432C96E}" v="13" dt="2024-07-31T10:18:34.24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ittlere Formatvorlage 1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snapToGrid="0" showGuides="1">
      <p:cViewPr varScale="1">
        <p:scale>
          <a:sx n="92" d="100"/>
          <a:sy n="92" d="100"/>
        </p:scale>
        <p:origin x="127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92"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que Richert" userId="73d9a125-6911-4faf-8e0a-b8095600e9cd" providerId="ADAL" clId="{200FA1B9-CF3E-466A-AADD-B0E849969DE7}"/>
    <pc:docChg chg="addSld modSld">
      <pc:chgData name="Monique Richert" userId="73d9a125-6911-4faf-8e0a-b8095600e9cd" providerId="ADAL" clId="{200FA1B9-CF3E-466A-AADD-B0E849969DE7}" dt="2024-06-12T12:27:51.031" v="4"/>
      <pc:docMkLst>
        <pc:docMk/>
      </pc:docMkLst>
      <pc:sldChg chg="addSp delSp">
        <pc:chgData name="Monique Richert" userId="73d9a125-6911-4faf-8e0a-b8095600e9cd" providerId="ADAL" clId="{200FA1B9-CF3E-466A-AADD-B0E849969DE7}" dt="2024-06-12T12:27:42.627" v="3"/>
        <pc:sldMkLst>
          <pc:docMk/>
          <pc:sldMk cId="1118098510" sldId="1070"/>
        </pc:sldMkLst>
        <pc:graphicFrameChg chg="add del">
          <ac:chgData name="Monique Richert" userId="73d9a125-6911-4faf-8e0a-b8095600e9cd" providerId="ADAL" clId="{200FA1B9-CF3E-466A-AADD-B0E849969DE7}" dt="2024-06-12T12:27:34.287" v="1"/>
          <ac:graphicFrameMkLst>
            <pc:docMk/>
            <pc:sldMk cId="1118098510" sldId="1070"/>
            <ac:graphicFrameMk id="5" creationId="{6EDA352C-165B-4F5E-9013-99A0C79CDF71}"/>
          </ac:graphicFrameMkLst>
        </pc:graphicFrameChg>
        <pc:graphicFrameChg chg="add del">
          <ac:chgData name="Monique Richert" userId="73d9a125-6911-4faf-8e0a-b8095600e9cd" providerId="ADAL" clId="{200FA1B9-CF3E-466A-AADD-B0E849969DE7}" dt="2024-06-12T12:27:42.627" v="3"/>
          <ac:graphicFrameMkLst>
            <pc:docMk/>
            <pc:sldMk cId="1118098510" sldId="1070"/>
            <ac:graphicFrameMk id="6" creationId="{8F15209C-D006-40E7-A6AF-40549BB7A940}"/>
          </ac:graphicFrameMkLst>
        </pc:graphicFrameChg>
      </pc:sldChg>
      <pc:sldChg chg="add">
        <pc:chgData name="Monique Richert" userId="73d9a125-6911-4faf-8e0a-b8095600e9cd" providerId="ADAL" clId="{200FA1B9-CF3E-466A-AADD-B0E849969DE7}" dt="2024-06-12T12:27:51.031" v="4"/>
        <pc:sldMkLst>
          <pc:docMk/>
          <pc:sldMk cId="671191999" sldId="1575"/>
        </pc:sldMkLst>
      </pc:sldChg>
    </pc:docChg>
  </pc:docChgLst>
  <pc:docChgLst>
    <pc:chgData name="Maria Westkämper" userId="S::mw180030@fh-muenster.de::8866ba1b-7b3d-4e4e-9194-ea3bcb9a3529" providerId="AD" clId="Web-{39C717F1-A64E-7A5E-758C-2BF8D266FAAB}"/>
    <pc:docChg chg="modSld">
      <pc:chgData name="Maria Westkämper" userId="S::mw180030@fh-muenster.de::8866ba1b-7b3d-4e4e-9194-ea3bcb9a3529" providerId="AD" clId="Web-{39C717F1-A64E-7A5E-758C-2BF8D266FAAB}" dt="2024-06-26T10:22:45.666" v="1" actId="20577"/>
      <pc:docMkLst>
        <pc:docMk/>
      </pc:docMkLst>
      <pc:sldChg chg="modSp">
        <pc:chgData name="Maria Westkämper" userId="S::mw180030@fh-muenster.de::8866ba1b-7b3d-4e4e-9194-ea3bcb9a3529" providerId="AD" clId="Web-{39C717F1-A64E-7A5E-758C-2BF8D266FAAB}" dt="2024-06-26T10:22:45.666" v="1" actId="20577"/>
        <pc:sldMkLst>
          <pc:docMk/>
          <pc:sldMk cId="4089336578" sldId="1106"/>
        </pc:sldMkLst>
        <pc:spChg chg="mod">
          <ac:chgData name="Maria Westkämper" userId="S::mw180030@fh-muenster.de::8866ba1b-7b3d-4e4e-9194-ea3bcb9a3529" providerId="AD" clId="Web-{39C717F1-A64E-7A5E-758C-2BF8D266FAAB}" dt="2024-06-26T10:22:45.666" v="1" actId="20577"/>
          <ac:spMkLst>
            <pc:docMk/>
            <pc:sldMk cId="4089336578" sldId="1106"/>
            <ac:spMk id="7" creationId="{CD6C79A0-10F3-2B99-F3F6-0D85AD1F4154}"/>
          </ac:spMkLst>
        </pc:spChg>
      </pc:sldChg>
    </pc:docChg>
  </pc:docChgLst>
  <pc:docChgLst>
    <pc:chgData name="Ricarda ten Eicken" userId="S::rt233511@fh-muenster.de::3ec7ed2d-9967-4fbf-81d6-79f4ada12eb3" providerId="AD" clId="Web-{790B8419-C834-FDD0-78B6-BBC0C432C96E}"/>
    <pc:docChg chg="addSld delSld modSld modSection">
      <pc:chgData name="Ricarda ten Eicken" userId="S::rt233511@fh-muenster.de::3ec7ed2d-9967-4fbf-81d6-79f4ada12eb3" providerId="AD" clId="Web-{790B8419-C834-FDD0-78B6-BBC0C432C96E}" dt="2024-07-31T10:18:34.240" v="10"/>
      <pc:docMkLst>
        <pc:docMk/>
      </pc:docMkLst>
      <pc:sldChg chg="del">
        <pc:chgData name="Ricarda ten Eicken" userId="S::rt233511@fh-muenster.de::3ec7ed2d-9967-4fbf-81d6-79f4ada12eb3" providerId="AD" clId="Web-{790B8419-C834-FDD0-78B6-BBC0C432C96E}" dt="2024-07-31T10:18:34.240" v="10"/>
        <pc:sldMkLst>
          <pc:docMk/>
          <pc:sldMk cId="2296632846" sldId="1207"/>
        </pc:sldMkLst>
      </pc:sldChg>
      <pc:sldChg chg="addSp delSp modSp add replId">
        <pc:chgData name="Ricarda ten Eicken" userId="S::rt233511@fh-muenster.de::3ec7ed2d-9967-4fbf-81d6-79f4ada12eb3" providerId="AD" clId="Web-{790B8419-C834-FDD0-78B6-BBC0C432C96E}" dt="2024-07-31T10:18:16.068" v="9" actId="20577"/>
        <pc:sldMkLst>
          <pc:docMk/>
          <pc:sldMk cId="3059159566" sldId="1633"/>
        </pc:sldMkLst>
        <pc:spChg chg="mod">
          <ac:chgData name="Ricarda ten Eicken" userId="S::rt233511@fh-muenster.de::3ec7ed2d-9967-4fbf-81d6-79f4ada12eb3" providerId="AD" clId="Web-{790B8419-C834-FDD0-78B6-BBC0C432C96E}" dt="2024-07-31T10:17:44.270" v="7" actId="20577"/>
          <ac:spMkLst>
            <pc:docMk/>
            <pc:sldMk cId="3059159566" sldId="1633"/>
            <ac:spMk id="63" creationId="{26594A1A-5DF4-457B-07DA-4B820DDA81E0}"/>
          </ac:spMkLst>
        </pc:spChg>
        <pc:spChg chg="mod">
          <ac:chgData name="Ricarda ten Eicken" userId="S::rt233511@fh-muenster.de::3ec7ed2d-9967-4fbf-81d6-79f4ada12eb3" providerId="AD" clId="Web-{790B8419-C834-FDD0-78B6-BBC0C432C96E}" dt="2024-07-31T10:18:16.068" v="9" actId="20577"/>
          <ac:spMkLst>
            <pc:docMk/>
            <pc:sldMk cId="3059159566" sldId="1633"/>
            <ac:spMk id="69" creationId="{7F1A2531-EFCB-664E-950E-A2782F7CB977}"/>
          </ac:spMkLst>
        </pc:spChg>
        <pc:picChg chg="del">
          <ac:chgData name="Ricarda ten Eicken" userId="S::rt233511@fh-muenster.de::3ec7ed2d-9967-4fbf-81d6-79f4ada12eb3" providerId="AD" clId="Web-{790B8419-C834-FDD0-78B6-BBC0C432C96E}" dt="2024-07-31T10:17:02.144" v="1"/>
          <ac:picMkLst>
            <pc:docMk/>
            <pc:sldMk cId="3059159566" sldId="1633"/>
            <ac:picMk id="2" creationId="{C2F30F90-C175-690E-0FF1-3BCFE37DE099}"/>
          </ac:picMkLst>
        </pc:picChg>
        <pc:picChg chg="add mod">
          <ac:chgData name="Ricarda ten Eicken" userId="S::rt233511@fh-muenster.de::3ec7ed2d-9967-4fbf-81d6-79f4ada12eb3" providerId="AD" clId="Web-{790B8419-C834-FDD0-78B6-BBC0C432C96E}" dt="2024-07-31T10:17:34.176" v="4" actId="1076"/>
          <ac:picMkLst>
            <pc:docMk/>
            <pc:sldMk cId="3059159566" sldId="1633"/>
            <ac:picMk id="4" creationId="{75D8B8C0-3BC4-2CC1-DD95-23CFE9ACC766}"/>
          </ac:picMkLst>
        </pc:picChg>
      </pc:sldChg>
    </pc:docChg>
  </pc:docChgLst>
  <pc:docChgLst>
    <pc:chgData name="Monique Richert" userId="S::mr894547@fh-muenster.de::73d9a125-6911-4faf-8e0a-b8095600e9cd" providerId="AD" clId="Web-{0970E4C5-CB8C-420E-B0C3-EC0997933CB8}"/>
    <pc:docChg chg="modSld">
      <pc:chgData name="Monique Richert" userId="S::mr894547@fh-muenster.de::73d9a125-6911-4faf-8e0a-b8095600e9cd" providerId="AD" clId="Web-{0970E4C5-CB8C-420E-B0C3-EC0997933CB8}" dt="2024-07-04T06:38:20.800" v="6" actId="1076"/>
      <pc:docMkLst>
        <pc:docMk/>
      </pc:docMkLst>
      <pc:sldChg chg="addSp modSp">
        <pc:chgData name="Monique Richert" userId="S::mr894547@fh-muenster.de::73d9a125-6911-4faf-8e0a-b8095600e9cd" providerId="AD" clId="Web-{0970E4C5-CB8C-420E-B0C3-EC0997933CB8}" dt="2024-07-04T06:38:20.800" v="6" actId="1076"/>
        <pc:sldMkLst>
          <pc:docMk/>
          <pc:sldMk cId="0" sldId="1204"/>
        </pc:sldMkLst>
        <pc:spChg chg="add mod">
          <ac:chgData name="Monique Richert" userId="S::mr894547@fh-muenster.de::73d9a125-6911-4faf-8e0a-b8095600e9cd" providerId="AD" clId="Web-{0970E4C5-CB8C-420E-B0C3-EC0997933CB8}" dt="2024-07-04T06:38:20.800" v="6" actId="1076"/>
          <ac:spMkLst>
            <pc:docMk/>
            <pc:sldMk cId="0" sldId="1204"/>
            <ac:spMk id="25" creationId="{5E050AA5-57D7-8971-F1E8-A8ECE76AF1C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E2F535-BE75-F349-BA70-93505BD57153}" type="datetimeFigureOut">
              <a:rPr lang="de-DE" smtClean="0"/>
              <a:t>03.09.2024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5BED8C-25A0-454E-9F9C-04F65E5AD4F7}" type="slidenum">
              <a:rPr lang="de-DE" smtClean="0"/>
              <a:t>‹Nr.›</a:t>
            </a:fld>
            <a:endParaRPr lang="de-DE"/>
          </a:p>
        </p:txBody>
      </p:sp>
    </p:spTree>
    <p:extLst>
      <p:ext uri="{BB962C8B-B14F-4D97-AF65-F5344CB8AC3E}">
        <p14:creationId xmlns:p14="http://schemas.microsoft.com/office/powerpoint/2010/main" val="1072853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3</a:t>
            </a:fld>
            <a:endParaRPr lang="de-DE"/>
          </a:p>
        </p:txBody>
      </p:sp>
    </p:spTree>
    <p:extLst>
      <p:ext uri="{BB962C8B-B14F-4D97-AF65-F5344CB8AC3E}">
        <p14:creationId xmlns:p14="http://schemas.microsoft.com/office/powerpoint/2010/main" val="1991979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4</a:t>
            </a:fld>
            <a:endParaRPr lang="de-DE"/>
          </a:p>
        </p:txBody>
      </p:sp>
    </p:spTree>
    <p:extLst>
      <p:ext uri="{BB962C8B-B14F-4D97-AF65-F5344CB8AC3E}">
        <p14:creationId xmlns:p14="http://schemas.microsoft.com/office/powerpoint/2010/main" val="2070185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5</a:t>
            </a:fld>
            <a:endParaRPr lang="de-DE"/>
          </a:p>
        </p:txBody>
      </p:sp>
    </p:spTree>
    <p:extLst>
      <p:ext uri="{BB962C8B-B14F-4D97-AF65-F5344CB8AC3E}">
        <p14:creationId xmlns:p14="http://schemas.microsoft.com/office/powerpoint/2010/main" val="316288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5"/>
          </p:nvPr>
        </p:nvSpPr>
        <p:spPr/>
        <p:txBody>
          <a:bodyPr/>
          <a:lstStyle/>
          <a:p>
            <a:fld id="{4FC191A7-13A9-479F-BF6B-BE62AD482B2E}" type="slidenum">
              <a:rPr lang="de-DE" altLang="de-DE" smtClean="0"/>
              <a:pPr/>
              <a:t>7</a:t>
            </a:fld>
            <a:endParaRPr lang="de-DE" altLang="de-DE"/>
          </a:p>
        </p:txBody>
      </p:sp>
    </p:spTree>
    <p:extLst>
      <p:ext uri="{BB962C8B-B14F-4D97-AF65-F5344CB8AC3E}">
        <p14:creationId xmlns:p14="http://schemas.microsoft.com/office/powerpoint/2010/main" val="710075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11</a:t>
            </a:fld>
            <a:endParaRPr lang="de-DE"/>
          </a:p>
        </p:txBody>
      </p:sp>
    </p:spTree>
    <p:extLst>
      <p:ext uri="{BB962C8B-B14F-4D97-AF65-F5344CB8AC3E}">
        <p14:creationId xmlns:p14="http://schemas.microsoft.com/office/powerpoint/2010/main" val="2311837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14</a:t>
            </a:fld>
            <a:endParaRPr lang="de-DE"/>
          </a:p>
        </p:txBody>
      </p:sp>
    </p:spTree>
    <p:extLst>
      <p:ext uri="{BB962C8B-B14F-4D97-AF65-F5344CB8AC3E}">
        <p14:creationId xmlns:p14="http://schemas.microsoft.com/office/powerpoint/2010/main" val="296193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4">
    <p:spTree>
      <p:nvGrpSpPr>
        <p:cNvPr id="1" name=""/>
        <p:cNvGrpSpPr/>
        <p:nvPr/>
      </p:nvGrpSpPr>
      <p:grpSpPr>
        <a:xfrm>
          <a:off x="0" y="0"/>
          <a:ext cx="0" cy="0"/>
          <a:chOff x="0" y="0"/>
          <a:chExt cx="0" cy="0"/>
        </a:xfrm>
      </p:grpSpPr>
      <p:sp>
        <p:nvSpPr>
          <p:cNvPr id="2" name="Titel 1"/>
          <p:cNvSpPr>
            <a:spLocks noGrp="1"/>
          </p:cNvSpPr>
          <p:nvPr>
            <p:ph type="ctrTitle"/>
          </p:nvPr>
        </p:nvSpPr>
        <p:spPr>
          <a:xfrm>
            <a:off x="2742245" y="1062293"/>
            <a:ext cx="6707509" cy="2027560"/>
          </a:xfrm>
        </p:spPr>
        <p:txBody>
          <a:bodyPr/>
          <a:lstStyle>
            <a:lvl1pPr algn="ctr">
              <a:lnSpc>
                <a:spcPct val="85000"/>
              </a:lnSpc>
              <a:defRPr sz="8000" b="0"/>
            </a:lvl1pPr>
          </a:lstStyle>
          <a:p>
            <a:r>
              <a:rPr lang="de-DE" dirty="0"/>
              <a:t>Titelmasterformat durch Klicken bearbeiten</a:t>
            </a:r>
          </a:p>
        </p:txBody>
      </p:sp>
      <p:sp>
        <p:nvSpPr>
          <p:cNvPr id="3" name="Untertitel 2"/>
          <p:cNvSpPr>
            <a:spLocks noGrp="1"/>
          </p:cNvSpPr>
          <p:nvPr>
            <p:ph type="subTitle" idx="1"/>
          </p:nvPr>
        </p:nvSpPr>
        <p:spPr>
          <a:xfrm>
            <a:off x="2753121" y="4566117"/>
            <a:ext cx="6696633" cy="1332148"/>
          </a:xfrm>
        </p:spPr>
        <p:txBody>
          <a:bodyPr anchor="b"/>
          <a:lstStyle>
            <a:lvl1pPr marL="0" indent="0" algn="ctr">
              <a:lnSpc>
                <a:spcPct val="100000"/>
              </a:lnSpc>
              <a:buNone/>
              <a:defRPr sz="19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a:t>Formatvorlage des Untertitelmasters durch Klicken bearbeiten</a:t>
            </a:r>
          </a:p>
        </p:txBody>
      </p:sp>
      <p:sp>
        <p:nvSpPr>
          <p:cNvPr id="11" name="Textplatzhalter 10"/>
          <p:cNvSpPr>
            <a:spLocks noGrp="1"/>
          </p:cNvSpPr>
          <p:nvPr>
            <p:ph type="body" sz="quarter" idx="10"/>
          </p:nvPr>
        </p:nvSpPr>
        <p:spPr>
          <a:xfrm>
            <a:off x="2742244" y="5990049"/>
            <a:ext cx="6696633" cy="314510"/>
          </a:xfrm>
        </p:spPr>
        <p:txBody>
          <a:bodyPr anchor="b"/>
          <a:lstStyle>
            <a:lvl1pPr marL="0" indent="0" algn="ctr">
              <a:lnSpc>
                <a:spcPct val="100000"/>
              </a:lnSpc>
              <a:buNone/>
              <a:tabLst>
                <a:tab pos="1076245" algn="l"/>
                <a:tab pos="2600130" algn="l"/>
              </a:tabLst>
              <a:defRPr sz="800"/>
            </a:lvl1pPr>
          </a:lstStyle>
          <a:p>
            <a:pPr lvl="0"/>
            <a:r>
              <a:rPr lang="de-DE"/>
              <a:t>Formatvorlagen des Textmasters bearbeiten</a:t>
            </a:r>
          </a:p>
        </p:txBody>
      </p:sp>
      <p:sp>
        <p:nvSpPr>
          <p:cNvPr id="12" name="Textplatzhalter 5"/>
          <p:cNvSpPr>
            <a:spLocks noGrp="1"/>
          </p:cNvSpPr>
          <p:nvPr>
            <p:ph type="body" sz="quarter" idx="12"/>
          </p:nvPr>
        </p:nvSpPr>
        <p:spPr>
          <a:xfrm>
            <a:off x="2742245" y="3178189"/>
            <a:ext cx="6696633" cy="1296144"/>
          </a:xfrm>
        </p:spPr>
        <p:txBody>
          <a:bodyPr/>
          <a:lstStyle>
            <a:lvl1pPr marL="0" indent="0" algn="ctr">
              <a:buNone/>
              <a:defRPr sz="3200"/>
            </a:lvl1pPr>
          </a:lstStyle>
          <a:p>
            <a:pPr lvl="0"/>
            <a:r>
              <a:rPr lang="de-DE"/>
              <a:t>Formatvorlagen des Textmasters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6"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nde orange">
    <p:spTree>
      <p:nvGrpSpPr>
        <p:cNvPr id="1" name=""/>
        <p:cNvGrpSpPr/>
        <p:nvPr/>
      </p:nvGrpSpPr>
      <p:grpSpPr>
        <a:xfrm>
          <a:off x="0" y="0"/>
          <a:ext cx="0" cy="0"/>
          <a:chOff x="0" y="0"/>
          <a:chExt cx="0" cy="0"/>
        </a:xfrm>
      </p:grpSpPr>
      <p:sp>
        <p:nvSpPr>
          <p:cNvPr id="2" name="Titel 1"/>
          <p:cNvSpPr>
            <a:spLocks noGrp="1"/>
          </p:cNvSpPr>
          <p:nvPr>
            <p:ph type="ctrTitle"/>
          </p:nvPr>
        </p:nvSpPr>
        <p:spPr>
          <a:xfrm>
            <a:off x="2742245" y="840790"/>
            <a:ext cx="6707509" cy="3395712"/>
          </a:xfrm>
        </p:spPr>
        <p:txBody>
          <a:bodyPr/>
          <a:lstStyle>
            <a:lvl1pPr algn="ctr">
              <a:lnSpc>
                <a:spcPct val="85000"/>
              </a:lnSpc>
              <a:defRPr sz="5400" b="0"/>
            </a:lvl1pPr>
          </a:lstStyle>
          <a:p>
            <a:r>
              <a:rPr lang="de-DE"/>
              <a:t>Titelmasterformat durch Klicken bearbeiten</a:t>
            </a:r>
          </a:p>
        </p:txBody>
      </p:sp>
      <p:sp>
        <p:nvSpPr>
          <p:cNvPr id="3" name="Untertitel 2"/>
          <p:cNvSpPr>
            <a:spLocks noGrp="1"/>
          </p:cNvSpPr>
          <p:nvPr>
            <p:ph type="subTitle" idx="1"/>
          </p:nvPr>
        </p:nvSpPr>
        <p:spPr>
          <a:xfrm>
            <a:off x="2742245" y="4280113"/>
            <a:ext cx="6696633" cy="1332148"/>
          </a:xfrm>
        </p:spPr>
        <p:txBody>
          <a:bodyPr anchor="b"/>
          <a:lstStyle>
            <a:lvl1pPr marL="0" indent="0" algn="ctr">
              <a:lnSpc>
                <a:spcPct val="100000"/>
              </a:lnSpc>
              <a:buNone/>
              <a:defRPr sz="19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a:t>Formatvorlage des Untertitelmasters durch Klicken bearbeiten</a:t>
            </a:r>
          </a:p>
        </p:txBody>
      </p:sp>
      <p:sp>
        <p:nvSpPr>
          <p:cNvPr id="11" name="Textplatzhalter 10"/>
          <p:cNvSpPr>
            <a:spLocks noGrp="1"/>
          </p:cNvSpPr>
          <p:nvPr>
            <p:ph type="body" sz="quarter" idx="10"/>
          </p:nvPr>
        </p:nvSpPr>
        <p:spPr>
          <a:xfrm>
            <a:off x="2753121" y="5655872"/>
            <a:ext cx="6696633" cy="314510"/>
          </a:xfrm>
        </p:spPr>
        <p:txBody>
          <a:bodyPr anchor="b"/>
          <a:lstStyle>
            <a:lvl1pPr marL="0" indent="0" algn="ctr">
              <a:lnSpc>
                <a:spcPct val="100000"/>
              </a:lnSpc>
              <a:buNone/>
              <a:tabLst>
                <a:tab pos="1076245" algn="l"/>
                <a:tab pos="2600130" algn="l"/>
              </a:tabLst>
              <a:defRPr sz="800"/>
            </a:lvl1pPr>
          </a:lstStyle>
          <a:p>
            <a:pPr lvl="0"/>
            <a:r>
              <a:rPr lang="de-DE"/>
              <a:t>Formatvorlagen des Textmasters bearbeiten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renner 2 orange">
    <p:spTree>
      <p:nvGrpSpPr>
        <p:cNvPr id="1" name=""/>
        <p:cNvGrpSpPr/>
        <p:nvPr/>
      </p:nvGrpSpPr>
      <p:grpSpPr>
        <a:xfrm>
          <a:off x="0" y="0"/>
          <a:ext cx="0" cy="0"/>
          <a:chOff x="0" y="0"/>
          <a:chExt cx="0" cy="0"/>
        </a:xfrm>
      </p:grpSpPr>
      <p:sp>
        <p:nvSpPr>
          <p:cNvPr id="5" name="Rechteck 4"/>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9" name="Bildplatzhalter 4"/>
          <p:cNvSpPr>
            <a:spLocks noGrp="1"/>
          </p:cNvSpPr>
          <p:nvPr>
            <p:ph type="pic" sz="quarter" idx="11"/>
          </p:nvPr>
        </p:nvSpPr>
        <p:spPr>
          <a:xfrm>
            <a:off x="0" y="1052736"/>
            <a:ext cx="12192000" cy="5805264"/>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2" name="Titel 1"/>
          <p:cNvSpPr>
            <a:spLocks noGrp="1"/>
          </p:cNvSpPr>
          <p:nvPr>
            <p:ph type="ctrTitle"/>
          </p:nvPr>
        </p:nvSpPr>
        <p:spPr>
          <a:xfrm>
            <a:off x="6600056" y="2096852"/>
            <a:ext cx="5591943" cy="1980220"/>
          </a:xfrm>
          <a:solidFill>
            <a:schemeClr val="bg1"/>
          </a:solidFill>
        </p:spPr>
        <p:txBody>
          <a:bodyPr lIns="72000" tIns="72000" rIns="72000" bIns="72000" anchor="ctr"/>
          <a:lstStyle>
            <a:lvl1pPr algn="ctr">
              <a:lnSpc>
                <a:spcPct val="85000"/>
              </a:lnSpc>
              <a:defRPr sz="5400" b="0">
                <a:solidFill>
                  <a:schemeClr val="accent4"/>
                </a:solidFill>
              </a:defRPr>
            </a:lvl1pPr>
          </a:lstStyle>
          <a:p>
            <a:r>
              <a:rPr lang="de-DE"/>
              <a:t>Titelmasterformat durch Klicken bearbeiten</a:t>
            </a:r>
          </a:p>
        </p:txBody>
      </p:sp>
    </p:spTree>
    <p:extLst>
      <p:ext uri="{BB962C8B-B14F-4D97-AF65-F5344CB8AC3E}">
        <p14:creationId xmlns:p14="http://schemas.microsoft.com/office/powerpoint/2010/main" val="3004424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enner 1 orange">
    <p:spTree>
      <p:nvGrpSpPr>
        <p:cNvPr id="1" name=""/>
        <p:cNvGrpSpPr/>
        <p:nvPr/>
      </p:nvGrpSpPr>
      <p:grpSpPr>
        <a:xfrm>
          <a:off x="0" y="0"/>
          <a:ext cx="0" cy="0"/>
          <a:chOff x="0" y="0"/>
          <a:chExt cx="0" cy="0"/>
        </a:xfrm>
      </p:grpSpPr>
      <p:sp>
        <p:nvSpPr>
          <p:cNvPr id="4" name="Rechteck 3"/>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ctrTitle"/>
          </p:nvPr>
        </p:nvSpPr>
        <p:spPr>
          <a:xfrm>
            <a:off x="2742245" y="1283692"/>
            <a:ext cx="6707509" cy="659408"/>
          </a:xfrm>
        </p:spPr>
        <p:txBody>
          <a:bodyPr/>
          <a:lstStyle>
            <a:lvl1pPr algn="ctr">
              <a:lnSpc>
                <a:spcPct val="85000"/>
              </a:lnSpc>
              <a:defRPr sz="5400" b="0"/>
            </a:lvl1pPr>
          </a:lstStyle>
          <a:p>
            <a:r>
              <a:rPr lang="de-DE" dirty="0"/>
              <a:t>Titelmasterformat durch Klicken bearbeiten</a:t>
            </a:r>
          </a:p>
        </p:txBody>
      </p:sp>
      <p:sp>
        <p:nvSpPr>
          <p:cNvPr id="3" name="Untertitel 2"/>
          <p:cNvSpPr>
            <a:spLocks noGrp="1"/>
          </p:cNvSpPr>
          <p:nvPr>
            <p:ph type="subTitle" idx="1"/>
          </p:nvPr>
        </p:nvSpPr>
        <p:spPr>
          <a:xfrm>
            <a:off x="2742245" y="3351892"/>
            <a:ext cx="6696633" cy="1332148"/>
          </a:xfrm>
        </p:spPr>
        <p:txBody>
          <a:bodyPr/>
          <a:lstStyle>
            <a:lvl1pPr marL="0" indent="0" algn="ctr">
              <a:lnSpc>
                <a:spcPct val="100000"/>
              </a:lnSpc>
              <a:buNone/>
              <a:defRPr sz="33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dirty="0"/>
              <a:t>Formatvorlage des Untertitelmasters durch Klicken bearbeiten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enner 2 orange">
    <p:spTree>
      <p:nvGrpSpPr>
        <p:cNvPr id="1" name=""/>
        <p:cNvGrpSpPr/>
        <p:nvPr/>
      </p:nvGrpSpPr>
      <p:grpSpPr>
        <a:xfrm>
          <a:off x="0" y="0"/>
          <a:ext cx="0" cy="0"/>
          <a:chOff x="0" y="0"/>
          <a:chExt cx="0" cy="0"/>
        </a:xfrm>
      </p:grpSpPr>
      <p:sp>
        <p:nvSpPr>
          <p:cNvPr id="5" name="Rechteck 4"/>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9" name="Bildplatzhalter 4"/>
          <p:cNvSpPr>
            <a:spLocks noGrp="1"/>
          </p:cNvSpPr>
          <p:nvPr>
            <p:ph type="pic" sz="quarter" idx="11"/>
          </p:nvPr>
        </p:nvSpPr>
        <p:spPr>
          <a:xfrm>
            <a:off x="0" y="1052736"/>
            <a:ext cx="12192000" cy="5805264"/>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2" name="Titel 1"/>
          <p:cNvSpPr>
            <a:spLocks noGrp="1"/>
          </p:cNvSpPr>
          <p:nvPr>
            <p:ph type="ctrTitle"/>
          </p:nvPr>
        </p:nvSpPr>
        <p:spPr>
          <a:xfrm>
            <a:off x="6600056" y="1692492"/>
            <a:ext cx="5591943" cy="2384580"/>
          </a:xfrm>
          <a:solidFill>
            <a:schemeClr val="bg1"/>
          </a:solidFill>
        </p:spPr>
        <p:txBody>
          <a:bodyPr lIns="72000" tIns="72000" rIns="72000" bIns="72000" anchor="ctr"/>
          <a:lstStyle>
            <a:lvl1pPr algn="ctr">
              <a:lnSpc>
                <a:spcPct val="85000"/>
              </a:lnSpc>
              <a:defRPr sz="5400" b="0">
                <a:solidFill>
                  <a:schemeClr val="accent4"/>
                </a:solidFill>
              </a:defRPr>
            </a:lvl1pPr>
          </a:lstStyle>
          <a:p>
            <a:r>
              <a:rPr lang="de-DE" dirty="0"/>
              <a:t>Titelmasterformat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9"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Text und Bild">
    <p:spTree>
      <p:nvGrpSpPr>
        <p:cNvPr id="1" name=""/>
        <p:cNvGrpSpPr/>
        <p:nvPr/>
      </p:nvGrpSpPr>
      <p:grpSpPr>
        <a:xfrm>
          <a:off x="0" y="0"/>
          <a:ext cx="0" cy="0"/>
          <a:chOff x="0" y="0"/>
          <a:chExt cx="0" cy="0"/>
        </a:xfrm>
      </p:grpSpPr>
      <p:sp>
        <p:nvSpPr>
          <p:cNvPr id="6" name="Rechteck 5"/>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7" name="Rechteck 6"/>
          <p:cNvSpPr/>
          <p:nvPr userDrawn="1"/>
        </p:nvSpPr>
        <p:spPr>
          <a:xfrm>
            <a:off x="263528" y="1520827"/>
            <a:ext cx="5724525" cy="47164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Inhaltsplatzhalter 2"/>
          <p:cNvSpPr>
            <a:spLocks noGrp="1"/>
          </p:cNvSpPr>
          <p:nvPr>
            <p:ph idx="1"/>
          </p:nvPr>
        </p:nvSpPr>
        <p:spPr>
          <a:xfrm>
            <a:off x="371475" y="1785516"/>
            <a:ext cx="5472000" cy="43200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6203952" y="1520827"/>
            <a:ext cx="5724525"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Bild">
    <p:spTree>
      <p:nvGrpSpPr>
        <p:cNvPr id="1" name=""/>
        <p:cNvGrpSpPr/>
        <p:nvPr/>
      </p:nvGrpSpPr>
      <p:grpSpPr>
        <a:xfrm>
          <a:off x="0" y="0"/>
          <a:ext cx="0" cy="0"/>
          <a:chOff x="0" y="0"/>
          <a:chExt cx="0" cy="0"/>
        </a:xfrm>
      </p:grpSpPr>
      <p:sp>
        <p:nvSpPr>
          <p:cNvPr id="5" name="Rechteck 4"/>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263528" y="1520827"/>
            <a:ext cx="11664949"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5" name="Rechteck 4"/>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11" name="Textplatzhalter 8"/>
          <p:cNvSpPr>
            <a:spLocks noGrp="1"/>
          </p:cNvSpPr>
          <p:nvPr>
            <p:ph type="body" sz="quarter" idx="15"/>
          </p:nvPr>
        </p:nvSpPr>
        <p:spPr>
          <a:xfrm>
            <a:off x="263530" y="1520827"/>
            <a:ext cx="11664951" cy="4716463"/>
          </a:xfrm>
          <a:solidFill>
            <a:schemeClr val="accent4"/>
          </a:solidFill>
        </p:spPr>
        <p:txBody>
          <a:bodyPr lIns="360000" tIns="828000" rIns="360000" bIns="360000"/>
          <a:lstStyle>
            <a:lvl1pPr marL="0" indent="0" algn="ctr">
              <a:lnSpc>
                <a:spcPct val="90000"/>
              </a:lnSpc>
              <a:buNone/>
              <a:defRPr sz="3600" b="1">
                <a:solidFill>
                  <a:schemeClr val="bg1"/>
                </a:solidFill>
              </a:defRPr>
            </a:lvl1pPr>
          </a:lstStyle>
          <a:p>
            <a:pPr lvl="0"/>
            <a:r>
              <a:rPr lang="de-DE"/>
              <a:t>Formatvorlagen des Textmasters bearbeiten</a:t>
            </a: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itat (weiß)">
    <p:spTree>
      <p:nvGrpSpPr>
        <p:cNvPr id="1" name=""/>
        <p:cNvGrpSpPr/>
        <p:nvPr/>
      </p:nvGrpSpPr>
      <p:grpSpPr>
        <a:xfrm>
          <a:off x="0" y="0"/>
          <a:ext cx="0" cy="0"/>
          <a:chOff x="0" y="0"/>
          <a:chExt cx="0" cy="0"/>
        </a:xfrm>
      </p:grpSpPr>
      <p:sp>
        <p:nvSpPr>
          <p:cNvPr id="11" name="Textplatzhalter 8"/>
          <p:cNvSpPr>
            <a:spLocks noGrp="1"/>
          </p:cNvSpPr>
          <p:nvPr>
            <p:ph type="body" sz="quarter" idx="15"/>
          </p:nvPr>
        </p:nvSpPr>
        <p:spPr>
          <a:xfrm>
            <a:off x="263530" y="1520827"/>
            <a:ext cx="11664951" cy="4716463"/>
          </a:xfrm>
          <a:noFill/>
        </p:spPr>
        <p:txBody>
          <a:bodyPr lIns="360000" tIns="828000" rIns="360000" bIns="360000"/>
          <a:lstStyle>
            <a:lvl1pPr marL="0" indent="0" algn="ctr">
              <a:lnSpc>
                <a:spcPct val="90000"/>
              </a:lnSpc>
              <a:buNone/>
              <a:defRPr sz="3600" b="1">
                <a:solidFill>
                  <a:schemeClr val="tx1"/>
                </a:solidFill>
              </a:defRPr>
            </a:lvl1pPr>
          </a:lstStyle>
          <a:p>
            <a:pPr lvl="0"/>
            <a:r>
              <a:rPr lang="de-DE"/>
              <a:t>Formatvorlagen des Textmasters bearbeiten</a:t>
            </a: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itat und Bild">
    <p:spTree>
      <p:nvGrpSpPr>
        <p:cNvPr id="1" name=""/>
        <p:cNvGrpSpPr/>
        <p:nvPr/>
      </p:nvGrpSpPr>
      <p:grpSpPr>
        <a:xfrm>
          <a:off x="0" y="0"/>
          <a:ext cx="0" cy="0"/>
          <a:chOff x="0" y="0"/>
          <a:chExt cx="0" cy="0"/>
        </a:xfrm>
      </p:grpSpPr>
      <p:sp>
        <p:nvSpPr>
          <p:cNvPr id="6" name="Rechteck 5"/>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6203952" y="1520827"/>
            <a:ext cx="5724525"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12" name="Textplatzhalter 8"/>
          <p:cNvSpPr>
            <a:spLocks noGrp="1"/>
          </p:cNvSpPr>
          <p:nvPr>
            <p:ph type="body" sz="quarter" idx="15"/>
          </p:nvPr>
        </p:nvSpPr>
        <p:spPr>
          <a:xfrm>
            <a:off x="263528" y="1520827"/>
            <a:ext cx="5724525" cy="4716463"/>
          </a:xfrm>
          <a:solidFill>
            <a:schemeClr val="accent4"/>
          </a:solidFill>
        </p:spPr>
        <p:txBody>
          <a:bodyPr lIns="360000" tIns="720000" rIns="360000" bIns="360000"/>
          <a:lstStyle>
            <a:lvl1pPr marL="0" indent="0" algn="l">
              <a:lnSpc>
                <a:spcPct val="90000"/>
              </a:lnSpc>
              <a:buNone/>
              <a:defRPr sz="3300" b="1">
                <a:solidFill>
                  <a:schemeClr val="bg1"/>
                </a:solidFill>
              </a:defRPr>
            </a:lvl1pPr>
          </a:lstStyle>
          <a:p>
            <a:pPr lvl="0"/>
            <a:r>
              <a:rPr lang="de-DE"/>
              <a:t>Formatvorlagen des Textmasters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de-DE" altLang="de-DE"/>
              <a:t>Titelmasterformat durch Klicken bearbeiten</a:t>
            </a:r>
          </a:p>
        </p:txBody>
      </p:sp>
      <p:sp>
        <p:nvSpPr>
          <p:cNvPr id="1027" name="Textplatzhalter 2"/>
          <p:cNvSpPr>
            <a:spLocks noGrp="1"/>
          </p:cNvSpPr>
          <p:nvPr>
            <p:ph type="body" idx="1"/>
          </p:nvPr>
        </p:nvSpPr>
        <p:spPr bwMode="auto">
          <a:xfrm>
            <a:off x="371481" y="1785938"/>
            <a:ext cx="8824913"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cxnSp>
        <p:nvCxnSpPr>
          <p:cNvPr id="12" name="Gerade Verbindung 11"/>
          <p:cNvCxnSpPr/>
          <p:nvPr/>
        </p:nvCxnSpPr>
        <p:spPr>
          <a:xfrm>
            <a:off x="371477" y="6237288"/>
            <a:ext cx="1144905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374651" y="6313496"/>
            <a:ext cx="1436688" cy="295275"/>
          </a:xfrm>
          <a:prstGeom prst="rect">
            <a:avLst/>
          </a:prstGeom>
        </p:spPr>
        <p:txBody>
          <a:bodyPr lIns="0" tIns="0" rIns="0" bIns="0" anchor="b"/>
          <a:lstStyle>
            <a:defPPr>
              <a:defRPr lang="de-DE"/>
            </a:defPPr>
            <a:lvl1pPr>
              <a:defRPr sz="800"/>
            </a:lvl1pPr>
          </a:lstStyle>
          <a:p>
            <a:pPr>
              <a:defRPr/>
            </a:pPr>
            <a:fld id="{A01D7407-A3A9-3C49-9F9D-BB8A8CF52D19}" type="slidenum">
              <a:rPr lang="de-DE" sz="800" smtClean="0">
                <a:solidFill>
                  <a:prstClr val="black"/>
                </a:solidFill>
              </a:rPr>
              <a:pPr>
                <a:defRPr/>
              </a:pPr>
              <a:t>‹Nr.›</a:t>
            </a:fld>
            <a:endParaRPr lang="de-DE" sz="800">
              <a:solidFill>
                <a:prstClr val="black"/>
              </a:solidFill>
            </a:endParaRPr>
          </a:p>
        </p:txBody>
      </p:sp>
    </p:spTree>
    <p:extLst>
      <p:ext uri="{BB962C8B-B14F-4D97-AF65-F5344CB8AC3E}">
        <p14:creationId xmlns:p14="http://schemas.microsoft.com/office/powerpoint/2010/main" val="743939425"/>
      </p:ext>
    </p:extLst>
  </p:cSld>
  <p:clrMap bg1="lt1" tx1="dk1" bg2="lt2" tx2="dk2" accent1="accent1" accent2="accent2" accent3="accent3" accent4="accent4" accent5="accent5" accent6="accent6" hlink="hlink" folHlink="folHlink"/>
  <p:sldLayoutIdLst>
    <p:sldLayoutId id="2147483664" r:id="rId1"/>
    <p:sldLayoutId id="2147483671" r:id="rId2"/>
    <p:sldLayoutId id="2147483677" r:id="rId3"/>
    <p:sldLayoutId id="2147483681" r:id="rId4"/>
    <p:sldLayoutId id="2147483684" r:id="rId5"/>
    <p:sldLayoutId id="2147483685" r:id="rId6"/>
    <p:sldLayoutId id="2147483686" r:id="rId7"/>
    <p:sldLayoutId id="2147483687" r:id="rId8"/>
    <p:sldLayoutId id="2147483689" r:id="rId9"/>
    <p:sldLayoutId id="2147483690" r:id="rId10"/>
    <p:sldLayoutId id="2147483692" r:id="rId11"/>
    <p:sldLayoutId id="2147483696" r:id="rId12"/>
    <p:sldLayoutId id="2147483704" r:id="rId13"/>
  </p:sldLayoutIdLst>
  <p:hf sldNum="0" hdr="0" ftr="0" dt="0"/>
  <p:txStyles>
    <p:title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p:titleStyle>
    <p:body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educational-resources.de/oer-tullu-regel/" TargetMode="External"/><Relationship Id="rId2" Type="http://schemas.openxmlformats.org/officeDocument/2006/relationships/hyperlink" Target="https://creativecommons.org/licenses/by/4.0/deed.de" TargetMode="Externa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s://www.ernaehrung-nachhaltig.d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7.png"/><Relationship Id="rId17" Type="http://schemas.openxmlformats.org/officeDocument/2006/relationships/image" Target="../media/image22.sv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13.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image" Target="../media/image10.svg"/><Relationship Id="rId15" Type="http://schemas.openxmlformats.org/officeDocument/2006/relationships/image" Target="../media/image20.sv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svg"/><Relationship Id="rId14" Type="http://schemas.openxmlformats.org/officeDocument/2006/relationships/image" Target="../media/image1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fh-muenster.de/isun/genah.php"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B75531A3-E64C-4F74-A694-994A9FAD7E69}"/>
              </a:ext>
            </a:extLst>
          </p:cNvPr>
          <p:cNvSpPr>
            <a:spLocks noChangeArrowheads="1"/>
          </p:cNvSpPr>
          <p:nvPr/>
        </p:nvSpPr>
        <p:spPr bwMode="auto">
          <a:xfrm>
            <a:off x="371481" y="1727448"/>
            <a:ext cx="10837113"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Weiternutzung als OER ausdrücklich erlaubt: Dieses Werk und dessen Inhalte sind - sofern nicht anders angegeben - lizenziert unter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CC BY 4.0</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Nennung gemäß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TULLU-Regel</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bitte wie folgt: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de-DE" altLang="de-DE" sz="1400" b="0" i="1"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Workshops 3: </a:t>
            </a:r>
            <a:r>
              <a:rPr lang="de-DE" altLang="de-DE" sz="1400" i="1" dirty="0">
                <a:latin typeface="Arial" panose="020B0604020202020204" pitchFamily="34" charset="0"/>
                <a:ea typeface="Times New Roman" panose="02020603050405020304" pitchFamily="18" charset="0"/>
                <a:cs typeface="Arial" panose="020B0604020202020204" pitchFamily="34" charset="0"/>
              </a:rPr>
              <a:t>Rezepturentwicklung</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de-DE" altLang="de-DE" sz="1400" i="1" dirty="0">
                <a:latin typeface="Arial" panose="020B0604020202020204" pitchFamily="34" charset="0"/>
                <a:ea typeface="Times New Roman" panose="02020603050405020304" pitchFamily="18" charset="0"/>
                <a:cs typeface="Arial" panose="020B0604020202020204" pitchFamily="34" charset="0"/>
              </a:rPr>
              <a:t>aus dem DBU geförderten Projekt „Gerechte und nachhaltige Außer-Haus-Angebote gestalten“, Institut für nachhaltige Ernährung (</a:t>
            </a:r>
            <a:r>
              <a:rPr lang="de-DE" altLang="de-DE" sz="1400" i="1" dirty="0" err="1">
                <a:latin typeface="Arial" panose="020B0604020202020204" pitchFamily="34" charset="0"/>
                <a:ea typeface="Times New Roman" panose="02020603050405020304" pitchFamily="18" charset="0"/>
                <a:cs typeface="Arial" panose="020B0604020202020204" pitchFamily="34" charset="0"/>
              </a:rPr>
              <a:t>iSuN</a:t>
            </a:r>
            <a:r>
              <a:rPr lang="de-DE" altLang="de-DE" sz="1400" i="1" dirty="0">
                <a:latin typeface="Arial" panose="020B0604020202020204" pitchFamily="34" charset="0"/>
                <a:ea typeface="Times New Roman" panose="02020603050405020304" pitchFamily="18" charset="0"/>
                <a:cs typeface="Arial" panose="020B0604020202020204" pitchFamily="34" charset="0"/>
              </a:rPr>
              <a:t>),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Lizenz: </a:t>
            </a:r>
            <a:r>
              <a:rPr kumimoji="0" lang="de-DE" altLang="de-DE" sz="1400" b="0" i="1"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CC BY 4.0</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Der Lizenzvertrag ist hier abrufbar: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https://creativecommons.org/licenses/by/4.0/deed.de</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Das Werk ist online verfügbar unter: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rPr>
              <a:t>https://www.ernaehrung-nachhaltig.de/</a:t>
            </a:r>
            <a:endParaRPr kumimoji="0" lang="de-DE" altLang="de-DE"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de-DE" altLang="ja-JP" sz="1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de-DE" altLang="ja-JP" sz="1400" dirty="0">
                <a:latin typeface="Arial" panose="020B0604020202020204" pitchFamily="34" charset="0"/>
                <a:cs typeface="Arial" panose="020B0604020202020204" pitchFamily="34" charset="0"/>
              </a:rPr>
              <a:t>Bei der Erstellung dieser Ausarbeitung wurde größte Sorgfalt und Genauigkeit angewendet, um sicherzustellen, dass alle Informationen korrekt und verständlich dargestellt sind. Zunächst wurden die Inhalte nach dem aktuellen Forschungsstand und praxisrelevanten Informationen erstellt und in Praxisbetrieben geprüft sowie anschließend überarbeitet. Danach folgte die Lizenzierung nach OER-Standards. Sollten dennoch Fehler oder Unklarheiten bei den Inhalten oder der Lizenz auftreten, bitte zögern Sie nicht, uns darauf hinzuweisen. Wir sind stets bemüht, Verbesserungen vorzunehmen und eventuelle Fehler zu korrigieren, um die Qualität unserer Arbeit kontinuierlich zu optimieren. </a:t>
            </a:r>
          </a:p>
          <a:p>
            <a:pPr lvl="0" eaLnBrk="0" fontAlgn="base" hangingPunct="0">
              <a:spcBef>
                <a:spcPct val="0"/>
              </a:spcBef>
              <a:spcAft>
                <a:spcPct val="0"/>
              </a:spcAft>
            </a:pPr>
            <a:endParaRPr lang="de-DE" altLang="ja-JP" sz="1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de-DE" altLang="ja-JP" sz="1400" dirty="0">
                <a:latin typeface="Arial" panose="020B0604020202020204" pitchFamily="34" charset="0"/>
                <a:cs typeface="Arial" panose="020B0604020202020204" pitchFamily="34" charset="0"/>
              </a:rPr>
              <a:t>Vielen Dank für Ihr Verständnis und Ihre Unterstützung. </a:t>
            </a: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 name="Titel 1">
            <a:extLst>
              <a:ext uri="{FF2B5EF4-FFF2-40B4-BE49-F238E27FC236}">
                <a16:creationId xmlns:a16="http://schemas.microsoft.com/office/drawing/2014/main" id="{59BE1149-C425-C537-2F2F-AFA96D1E979F}"/>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dirty="0">
                <a:latin typeface="Arial" panose="020B0604020202020204" pitchFamily="34" charset="0"/>
                <a:cs typeface="Arial" panose="020B0604020202020204" pitchFamily="34" charset="0"/>
              </a:rPr>
              <a:t>Open Educational Ressource</a:t>
            </a:r>
            <a:endParaRPr lang="de-DE" b="1" kern="1200" dirty="0">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B5130865-CC90-3967-1EA0-E8E3AB841D4B}"/>
              </a:ext>
            </a:extLst>
          </p:cNvPr>
          <p:cNvSpPr txBox="1">
            <a:spLocks/>
          </p:cNvSpPr>
          <p:nvPr/>
        </p:nvSpPr>
        <p:spPr>
          <a:xfrm>
            <a:off x="371481" y="1785938"/>
            <a:ext cx="8824913"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00"/>
              </a:spcBef>
              <a:buNone/>
            </a:pPr>
            <a:endParaRPr lang="de-DE" sz="2000" dirty="0">
              <a:latin typeface="Arial" panose="020B0604020202020204" pitchFamily="34" charset="0"/>
              <a:cs typeface="Arial" panose="020B0604020202020204" pitchFamily="34" charset="0"/>
            </a:endParaRPr>
          </a:p>
        </p:txBody>
      </p:sp>
      <p:pic>
        <p:nvPicPr>
          <p:cNvPr id="1028" name="Bild 4" descr="CC BY 4.0">
            <a:hlinkClick r:id="rId2"/>
            <a:extLst>
              <a:ext uri="{FF2B5EF4-FFF2-40B4-BE49-F238E27FC236}">
                <a16:creationId xmlns:a16="http://schemas.microsoft.com/office/drawing/2014/main" id="{EF8B671E-2D7A-45B8-869A-3A5326ED38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90651" y="844415"/>
            <a:ext cx="1428750" cy="50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0209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884B6-C0B7-6542-0681-69A252E5ACB2}"/>
              </a:ext>
            </a:extLst>
          </p:cNvPr>
          <p:cNvSpPr>
            <a:spLocks noGrp="1"/>
          </p:cNvSpPr>
          <p:nvPr>
            <p:ph type="title"/>
          </p:nvPr>
        </p:nvSpPr>
        <p:spPr/>
        <p:txBody>
          <a:bodyPr/>
          <a:lstStyle/>
          <a:p>
            <a:r>
              <a:rPr lang="de-DE" dirty="0"/>
              <a:t>Rückblick Workshop 2.</a:t>
            </a:r>
          </a:p>
        </p:txBody>
      </p:sp>
      <p:sp>
        <p:nvSpPr>
          <p:cNvPr id="3" name="Inhaltsplatzhalter 2">
            <a:extLst>
              <a:ext uri="{FF2B5EF4-FFF2-40B4-BE49-F238E27FC236}">
                <a16:creationId xmlns:a16="http://schemas.microsoft.com/office/drawing/2014/main" id="{220A3ACF-F9CF-A678-397F-739644B03A31}"/>
              </a:ext>
            </a:extLst>
          </p:cNvPr>
          <p:cNvSpPr>
            <a:spLocks noGrp="1"/>
          </p:cNvSpPr>
          <p:nvPr>
            <p:ph idx="1"/>
          </p:nvPr>
        </p:nvSpPr>
        <p:spPr>
          <a:xfrm>
            <a:off x="371481" y="1785938"/>
            <a:ext cx="11359602" cy="4019550"/>
          </a:xfrm>
          <a:ln>
            <a:solidFill>
              <a:schemeClr val="bg1">
                <a:lumMod val="75000"/>
              </a:schemeClr>
            </a:solidFill>
            <a:prstDash val="dash"/>
          </a:ln>
        </p:spPr>
        <p:txBody>
          <a:bodyPr/>
          <a:lstStyle/>
          <a:p>
            <a:pPr marL="0" indent="0">
              <a:buNone/>
            </a:pPr>
            <a:r>
              <a:rPr lang="de-DE" i="1" dirty="0">
                <a:solidFill>
                  <a:schemeClr val="bg1">
                    <a:lumMod val="75000"/>
                  </a:schemeClr>
                </a:solidFill>
              </a:rPr>
              <a:t>Hier können die wichtigsten Aspekte per Screen-Shots, Fotos o.ä. vom zweiten </a:t>
            </a:r>
            <a:r>
              <a:rPr lang="de-DE" i="1" dirty="0" err="1">
                <a:solidFill>
                  <a:schemeClr val="bg1">
                    <a:lumMod val="75000"/>
                  </a:schemeClr>
                </a:solidFill>
              </a:rPr>
              <a:t>workshop</a:t>
            </a:r>
            <a:r>
              <a:rPr lang="de-DE" i="1" dirty="0">
                <a:solidFill>
                  <a:schemeClr val="bg1">
                    <a:lumMod val="75000"/>
                  </a:schemeClr>
                </a:solidFill>
              </a:rPr>
              <a:t> eingetragen werden.</a:t>
            </a:r>
          </a:p>
        </p:txBody>
      </p:sp>
      <p:sp>
        <p:nvSpPr>
          <p:cNvPr id="4" name="Textplatzhalter 3">
            <a:extLst>
              <a:ext uri="{FF2B5EF4-FFF2-40B4-BE49-F238E27FC236}">
                <a16:creationId xmlns:a16="http://schemas.microsoft.com/office/drawing/2014/main" id="{7272E888-956E-27C1-01CF-0F0F0EC85CC5}"/>
              </a:ext>
            </a:extLst>
          </p:cNvPr>
          <p:cNvSpPr>
            <a:spLocks noGrp="1"/>
          </p:cNvSpPr>
          <p:nvPr>
            <p:ph type="body" sz="quarter" idx="13"/>
          </p:nvPr>
        </p:nvSpPr>
        <p:spPr/>
        <p:txBody>
          <a:bodyPr/>
          <a:lstStyle/>
          <a:p>
            <a:r>
              <a:rPr lang="de-DE" dirty="0"/>
              <a:t>Was wurde gemacht …</a:t>
            </a:r>
          </a:p>
        </p:txBody>
      </p:sp>
      <p:pic>
        <p:nvPicPr>
          <p:cNvPr id="7" name="Grafik 6" descr="Sterne">
            <a:extLst>
              <a:ext uri="{FF2B5EF4-FFF2-40B4-BE49-F238E27FC236}">
                <a16:creationId xmlns:a16="http://schemas.microsoft.com/office/drawing/2014/main" id="{8C9CC423-DC70-495B-BD13-BCB6CF3EBF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83104" y="4670550"/>
            <a:ext cx="1642946" cy="1642946"/>
          </a:xfrm>
          <a:prstGeom prst="rect">
            <a:avLst/>
          </a:prstGeom>
        </p:spPr>
      </p:pic>
    </p:spTree>
    <p:extLst>
      <p:ext uri="{BB962C8B-B14F-4D97-AF65-F5344CB8AC3E}">
        <p14:creationId xmlns:p14="http://schemas.microsoft.com/office/powerpoint/2010/main" val="577721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922A4DEE-0780-42C5-B42A-7323ACCAEB0E}"/>
              </a:ext>
            </a:extLst>
          </p:cNvPr>
          <p:cNvSpPr>
            <a:spLocks noGrp="1"/>
          </p:cNvSpPr>
          <p:nvPr>
            <p:ph type="body" sz="quarter" idx="15"/>
          </p:nvPr>
        </p:nvSpPr>
        <p:spPr>
          <a:solidFill>
            <a:schemeClr val="bg2">
              <a:lumMod val="50000"/>
            </a:schemeClr>
          </a:solidFill>
        </p:spPr>
        <p:txBody>
          <a:bodyPr/>
          <a:lstStyle/>
          <a:p>
            <a:endParaRPr lang="de-DE" dirty="0"/>
          </a:p>
          <a:p>
            <a:endParaRPr lang="de-DE" dirty="0"/>
          </a:p>
          <a:p>
            <a:r>
              <a:rPr lang="de-DE" dirty="0"/>
              <a:t>Was ist in den letzten Wochen bei Ihnen passiert?</a:t>
            </a:r>
          </a:p>
        </p:txBody>
      </p:sp>
      <p:sp>
        <p:nvSpPr>
          <p:cNvPr id="2" name="Titel 1">
            <a:extLst>
              <a:ext uri="{FF2B5EF4-FFF2-40B4-BE49-F238E27FC236}">
                <a16:creationId xmlns:a16="http://schemas.microsoft.com/office/drawing/2014/main" id="{30D45C1E-5A9B-004C-1FC1-2D36FF9D5DD3}"/>
              </a:ext>
            </a:extLst>
          </p:cNvPr>
          <p:cNvSpPr>
            <a:spLocks noGrp="1"/>
          </p:cNvSpPr>
          <p:nvPr>
            <p:ph type="title"/>
          </p:nvPr>
        </p:nvSpPr>
        <p:spPr/>
        <p:txBody>
          <a:bodyPr/>
          <a:lstStyle/>
          <a:p>
            <a:r>
              <a:rPr lang="de-DE" dirty="0"/>
              <a:t>Rückblick Workshop 2.</a:t>
            </a:r>
          </a:p>
        </p:txBody>
      </p:sp>
      <p:sp>
        <p:nvSpPr>
          <p:cNvPr id="6" name="Textplatzhalter 5">
            <a:extLst>
              <a:ext uri="{FF2B5EF4-FFF2-40B4-BE49-F238E27FC236}">
                <a16:creationId xmlns:a16="http://schemas.microsoft.com/office/drawing/2014/main" id="{37863BD1-AC84-4945-A97E-7000337D8D7B}"/>
              </a:ext>
            </a:extLst>
          </p:cNvPr>
          <p:cNvSpPr>
            <a:spLocks noGrp="1"/>
          </p:cNvSpPr>
          <p:nvPr>
            <p:ph type="body" sz="quarter" idx="13"/>
          </p:nvPr>
        </p:nvSpPr>
        <p:spPr/>
        <p:txBody>
          <a:bodyPr/>
          <a:lstStyle/>
          <a:p>
            <a:r>
              <a:rPr lang="de-DE" dirty="0"/>
              <a:t>Erinnerung</a:t>
            </a:r>
          </a:p>
        </p:txBody>
      </p:sp>
    </p:spTree>
    <p:extLst>
      <p:ext uri="{BB962C8B-B14F-4D97-AF65-F5344CB8AC3E}">
        <p14:creationId xmlns:p14="http://schemas.microsoft.com/office/powerpoint/2010/main" val="2643764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884B6-C0B7-6542-0681-69A252E5ACB2}"/>
              </a:ext>
            </a:extLst>
          </p:cNvPr>
          <p:cNvSpPr>
            <a:spLocks noGrp="1"/>
          </p:cNvSpPr>
          <p:nvPr>
            <p:ph type="title"/>
          </p:nvPr>
        </p:nvSpPr>
        <p:spPr/>
        <p:txBody>
          <a:bodyPr/>
          <a:lstStyle/>
          <a:p>
            <a:r>
              <a:rPr lang="de-DE" dirty="0"/>
              <a:t>Rückblick Workshop 2.</a:t>
            </a:r>
          </a:p>
        </p:txBody>
      </p:sp>
      <p:sp>
        <p:nvSpPr>
          <p:cNvPr id="3" name="Inhaltsplatzhalter 2">
            <a:extLst>
              <a:ext uri="{FF2B5EF4-FFF2-40B4-BE49-F238E27FC236}">
                <a16:creationId xmlns:a16="http://schemas.microsoft.com/office/drawing/2014/main" id="{220A3ACF-F9CF-A678-397F-739644B03A31}"/>
              </a:ext>
            </a:extLst>
          </p:cNvPr>
          <p:cNvSpPr>
            <a:spLocks noGrp="1"/>
          </p:cNvSpPr>
          <p:nvPr>
            <p:ph idx="1"/>
          </p:nvPr>
        </p:nvSpPr>
        <p:spPr>
          <a:xfrm>
            <a:off x="371481" y="1785938"/>
            <a:ext cx="11359602" cy="4019550"/>
          </a:xfrm>
          <a:ln>
            <a:solidFill>
              <a:schemeClr val="bg1">
                <a:lumMod val="75000"/>
              </a:schemeClr>
            </a:solidFill>
            <a:prstDash val="dash"/>
          </a:ln>
        </p:spPr>
        <p:txBody>
          <a:bodyPr/>
          <a:lstStyle/>
          <a:p>
            <a:pPr marL="0" indent="0">
              <a:buNone/>
            </a:pPr>
            <a:r>
              <a:rPr lang="de-DE" i="1" dirty="0">
                <a:solidFill>
                  <a:schemeClr val="bg1">
                    <a:lumMod val="75000"/>
                  </a:schemeClr>
                </a:solidFill>
              </a:rPr>
              <a:t>Hier können die ersten Maßnahmen der Teilnehmenden eingetragen werden.</a:t>
            </a:r>
          </a:p>
        </p:txBody>
      </p:sp>
      <p:sp>
        <p:nvSpPr>
          <p:cNvPr id="4" name="Textplatzhalter 3">
            <a:extLst>
              <a:ext uri="{FF2B5EF4-FFF2-40B4-BE49-F238E27FC236}">
                <a16:creationId xmlns:a16="http://schemas.microsoft.com/office/drawing/2014/main" id="{7272E888-956E-27C1-01CF-0F0F0EC85CC5}"/>
              </a:ext>
            </a:extLst>
          </p:cNvPr>
          <p:cNvSpPr>
            <a:spLocks noGrp="1"/>
          </p:cNvSpPr>
          <p:nvPr>
            <p:ph type="body" sz="quarter" idx="13"/>
          </p:nvPr>
        </p:nvSpPr>
        <p:spPr/>
        <p:txBody>
          <a:bodyPr/>
          <a:lstStyle/>
          <a:p>
            <a:r>
              <a:rPr lang="de-DE" dirty="0"/>
              <a:t>Maßnahmen</a:t>
            </a:r>
          </a:p>
        </p:txBody>
      </p:sp>
      <p:pic>
        <p:nvPicPr>
          <p:cNvPr id="7" name="Grafik 6" descr="Sterne">
            <a:extLst>
              <a:ext uri="{FF2B5EF4-FFF2-40B4-BE49-F238E27FC236}">
                <a16:creationId xmlns:a16="http://schemas.microsoft.com/office/drawing/2014/main" id="{8C9CC423-DC70-495B-BD13-BCB6CF3EBF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83104" y="4670550"/>
            <a:ext cx="1642946" cy="1642946"/>
          </a:xfrm>
          <a:prstGeom prst="rect">
            <a:avLst/>
          </a:prstGeom>
        </p:spPr>
      </p:pic>
    </p:spTree>
    <p:extLst>
      <p:ext uri="{BB962C8B-B14F-4D97-AF65-F5344CB8AC3E}">
        <p14:creationId xmlns:p14="http://schemas.microsoft.com/office/powerpoint/2010/main" val="651627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Rückblick Workshop 2.</a:t>
            </a:r>
            <a:br>
              <a:rPr lang="de-DE" dirty="0"/>
            </a:br>
            <a:endParaRPr lang="de-DE" dirty="0"/>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dirty="0"/>
              <a:t>Der/Die Dozent*in schafft einen Raum in dem sich die Teilnehmenden untereinander über Ihre Ergebnisse austauschen können. Jeder Teilnehmende soll mit Hilfe von Key Fragen über seine Ergebnisse berichten können und bei Bedarf eine kollegiale Beratung durch die anderen Teilnehmenden und den/die Dozent*in erfahren.</a:t>
            </a:r>
            <a:endParaRPr lang="de-DE" sz="2000" dirty="0">
              <a:latin typeface="Arial" panose="020B0604020202020204" pitchFamily="34" charset="0"/>
              <a:cs typeface="Arial" panose="020B0604020202020204" pitchFamily="34" charset="0"/>
            </a:endParaRPr>
          </a:p>
          <a:p>
            <a:pPr marL="0" indent="0">
              <a:buNone/>
            </a:pPr>
            <a:endParaRPr lang="de-DE" dirty="0"/>
          </a:p>
          <a:p>
            <a:pPr marL="0" indent="0">
              <a:buNone/>
            </a:pPr>
            <a:r>
              <a:rPr lang="de-DE" b="1" dirty="0"/>
              <a:t>Material:</a:t>
            </a:r>
            <a:r>
              <a:rPr lang="de-DE" dirty="0"/>
              <a:t> Präsentation</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155077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2AC46B2-5425-7DA8-CADB-4BA9563F00F6}"/>
              </a:ext>
            </a:extLst>
          </p:cNvPr>
          <p:cNvSpPr>
            <a:spLocks noGrp="1"/>
          </p:cNvSpPr>
          <p:nvPr>
            <p:ph type="body" sz="quarter" idx="15"/>
          </p:nvPr>
        </p:nvSpPr>
        <p:spPr>
          <a:solidFill>
            <a:schemeClr val="bg2">
              <a:lumMod val="50000"/>
            </a:schemeClr>
          </a:solidFill>
        </p:spPr>
        <p:txBody>
          <a:bodyPr/>
          <a:lstStyle/>
          <a:p>
            <a:r>
              <a:rPr lang="de-DE" dirty="0"/>
              <a:t>Welche Erfolge können Sie aufweisen?</a:t>
            </a:r>
          </a:p>
          <a:p>
            <a:endParaRPr lang="de-DE" dirty="0"/>
          </a:p>
          <a:p>
            <a:r>
              <a:rPr lang="de-DE" dirty="0"/>
              <a:t>Welche Herausforderungen sind aufgetreten?</a:t>
            </a:r>
          </a:p>
          <a:p>
            <a:endParaRPr lang="de-DE" dirty="0"/>
          </a:p>
          <a:p>
            <a:r>
              <a:rPr lang="de-DE" dirty="0"/>
              <a:t>Welche Neuentwicklungen wurden geplant? </a:t>
            </a:r>
          </a:p>
          <a:p>
            <a:endParaRPr lang="de-DE" dirty="0"/>
          </a:p>
        </p:txBody>
      </p:sp>
      <p:sp>
        <p:nvSpPr>
          <p:cNvPr id="2" name="Titel 1">
            <a:extLst>
              <a:ext uri="{FF2B5EF4-FFF2-40B4-BE49-F238E27FC236}">
                <a16:creationId xmlns:a16="http://schemas.microsoft.com/office/drawing/2014/main" id="{30D45C1E-5A9B-004C-1FC1-2D36FF9D5DD3}"/>
              </a:ext>
            </a:extLst>
          </p:cNvPr>
          <p:cNvSpPr>
            <a:spLocks noGrp="1"/>
          </p:cNvSpPr>
          <p:nvPr>
            <p:ph type="title"/>
          </p:nvPr>
        </p:nvSpPr>
        <p:spPr/>
        <p:txBody>
          <a:bodyPr/>
          <a:lstStyle/>
          <a:p>
            <a:r>
              <a:rPr lang="de-DE"/>
              <a:t>Aktueller Stand</a:t>
            </a:r>
          </a:p>
        </p:txBody>
      </p:sp>
      <p:sp>
        <p:nvSpPr>
          <p:cNvPr id="4" name="Textplatzhalter 3">
            <a:extLst>
              <a:ext uri="{FF2B5EF4-FFF2-40B4-BE49-F238E27FC236}">
                <a16:creationId xmlns:a16="http://schemas.microsoft.com/office/drawing/2014/main" id="{D62B7898-C317-1EB9-D7E2-17D32CDD036C}"/>
              </a:ext>
            </a:extLst>
          </p:cNvPr>
          <p:cNvSpPr>
            <a:spLocks noGrp="1"/>
          </p:cNvSpPr>
          <p:nvPr>
            <p:ph type="body" sz="quarter" idx="13"/>
          </p:nvPr>
        </p:nvSpPr>
        <p:spPr/>
        <p:txBody>
          <a:bodyPr/>
          <a:lstStyle/>
          <a:p>
            <a:r>
              <a:rPr lang="de-DE"/>
              <a:t>Key Fragen</a:t>
            </a:r>
          </a:p>
        </p:txBody>
      </p:sp>
    </p:spTree>
    <p:extLst>
      <p:ext uri="{BB962C8B-B14F-4D97-AF65-F5344CB8AC3E}">
        <p14:creationId xmlns:p14="http://schemas.microsoft.com/office/powerpoint/2010/main" val="416985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Exkurs</a:t>
            </a:r>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dirty="0"/>
              <a:t>Der/Die Dozent*in stellt bei Bedarf vertiefende Inhalte vor. Sollten beim zweiten Termin Wünsche durch die Teilnehmenden oder ein bestimmter Bedarf zu einem Thema aufgekommen sein, kann dies hier adressiert werden.</a:t>
            </a:r>
          </a:p>
          <a:p>
            <a:pPr marL="0" indent="0">
              <a:buNone/>
            </a:pPr>
            <a:br>
              <a:rPr lang="de-DE" sz="2000" dirty="0">
                <a:latin typeface="Arial" panose="020B0604020202020204" pitchFamily="34" charset="0"/>
                <a:cs typeface="Arial" panose="020B0604020202020204" pitchFamily="34" charset="0"/>
              </a:rPr>
            </a:br>
            <a:r>
              <a:rPr lang="de-DE" sz="2000" dirty="0">
                <a:latin typeface="Arial" panose="020B0604020202020204" pitchFamily="34" charset="0"/>
                <a:cs typeface="Arial" panose="020B0604020202020204" pitchFamily="34" charset="0"/>
              </a:rPr>
              <a:t>Im Anschluss </a:t>
            </a:r>
            <a:r>
              <a:rPr lang="de-DE" dirty="0"/>
              <a:t>wird Raum gegeben damit die Teilnehmenden sich Gedanken machen inwiefern Sie die neuen Informationen als Maßnahme in ihrem Betrieb umsetzen können und/oder wollen.</a:t>
            </a:r>
            <a:endParaRPr lang="de-DE" sz="2000" dirty="0">
              <a:latin typeface="Arial" panose="020B0604020202020204" pitchFamily="34" charset="0"/>
              <a:cs typeface="Arial" panose="020B0604020202020204" pitchFamily="34" charset="0"/>
            </a:endParaRPr>
          </a:p>
          <a:p>
            <a:pPr marL="0" indent="0">
              <a:buNone/>
            </a:pPr>
            <a:endParaRPr lang="de-DE" dirty="0"/>
          </a:p>
          <a:p>
            <a:pPr marL="0" indent="0">
              <a:buNone/>
            </a:pPr>
            <a:r>
              <a:rPr lang="de-DE" b="1" dirty="0"/>
              <a:t>Material:</a:t>
            </a:r>
            <a:r>
              <a:rPr lang="de-DE" dirty="0"/>
              <a:t> Präsentation</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4243483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680D49-FC5B-4B55-B668-DEAE16056788}"/>
              </a:ext>
            </a:extLst>
          </p:cNvPr>
          <p:cNvSpPr>
            <a:spLocks noGrp="1"/>
          </p:cNvSpPr>
          <p:nvPr>
            <p:ph type="ctrTitle"/>
          </p:nvPr>
        </p:nvSpPr>
        <p:spPr/>
        <p:txBody>
          <a:bodyPr/>
          <a:lstStyle/>
          <a:p>
            <a:r>
              <a:rPr lang="de-DE" dirty="0"/>
              <a:t>Exkurs</a:t>
            </a:r>
          </a:p>
        </p:txBody>
      </p:sp>
      <p:sp>
        <p:nvSpPr>
          <p:cNvPr id="3" name="Untertitel 2">
            <a:extLst>
              <a:ext uri="{FF2B5EF4-FFF2-40B4-BE49-F238E27FC236}">
                <a16:creationId xmlns:a16="http://schemas.microsoft.com/office/drawing/2014/main" id="{683CFDC5-6D88-442A-B593-C2CC0EEA059C}"/>
              </a:ext>
            </a:extLst>
          </p:cNvPr>
          <p:cNvSpPr>
            <a:spLocks noGrp="1"/>
          </p:cNvSpPr>
          <p:nvPr>
            <p:ph type="subTitle" idx="1"/>
          </p:nvPr>
        </p:nvSpPr>
        <p:spPr/>
        <p:txBody>
          <a:bodyPr/>
          <a:lstStyle/>
          <a:p>
            <a:r>
              <a:rPr lang="de-DE" dirty="0"/>
              <a:t>…</a:t>
            </a:r>
          </a:p>
        </p:txBody>
      </p:sp>
    </p:spTree>
    <p:extLst>
      <p:ext uri="{BB962C8B-B14F-4D97-AF65-F5344CB8AC3E}">
        <p14:creationId xmlns:p14="http://schemas.microsoft.com/office/powerpoint/2010/main" val="2247235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884B6-C0B7-6542-0681-69A252E5ACB2}"/>
              </a:ext>
            </a:extLst>
          </p:cNvPr>
          <p:cNvSpPr>
            <a:spLocks noGrp="1"/>
          </p:cNvSpPr>
          <p:nvPr>
            <p:ph type="title"/>
          </p:nvPr>
        </p:nvSpPr>
        <p:spPr/>
        <p:txBody>
          <a:bodyPr/>
          <a:lstStyle/>
          <a:p>
            <a:r>
              <a:rPr lang="de-DE" dirty="0"/>
              <a:t>Exkurs</a:t>
            </a:r>
          </a:p>
        </p:txBody>
      </p:sp>
      <p:sp>
        <p:nvSpPr>
          <p:cNvPr id="3" name="Inhaltsplatzhalter 2">
            <a:extLst>
              <a:ext uri="{FF2B5EF4-FFF2-40B4-BE49-F238E27FC236}">
                <a16:creationId xmlns:a16="http://schemas.microsoft.com/office/drawing/2014/main" id="{220A3ACF-F9CF-A678-397F-739644B03A31}"/>
              </a:ext>
            </a:extLst>
          </p:cNvPr>
          <p:cNvSpPr>
            <a:spLocks noGrp="1"/>
          </p:cNvSpPr>
          <p:nvPr>
            <p:ph idx="1"/>
          </p:nvPr>
        </p:nvSpPr>
        <p:spPr>
          <a:xfrm>
            <a:off x="371481" y="1785938"/>
            <a:ext cx="11359602" cy="4019550"/>
          </a:xfrm>
          <a:ln>
            <a:solidFill>
              <a:schemeClr val="bg1">
                <a:lumMod val="75000"/>
              </a:schemeClr>
            </a:solidFill>
            <a:prstDash val="dash"/>
          </a:ln>
        </p:spPr>
        <p:txBody>
          <a:bodyPr/>
          <a:lstStyle/>
          <a:p>
            <a:pPr marL="0" indent="0">
              <a:buNone/>
            </a:pPr>
            <a:r>
              <a:rPr lang="de-DE" i="1" dirty="0">
                <a:solidFill>
                  <a:schemeClr val="bg1">
                    <a:lumMod val="75000"/>
                  </a:schemeClr>
                </a:solidFill>
              </a:rPr>
              <a:t>Erstellen Sie hier Folien für zusätzliche Informationen. Die Seite ernaerung-nachhaltig.de kann Ihnen bei der Informationszusammenstellung behilflich sein.</a:t>
            </a:r>
          </a:p>
        </p:txBody>
      </p:sp>
      <p:sp>
        <p:nvSpPr>
          <p:cNvPr id="4" name="Textplatzhalter 3">
            <a:extLst>
              <a:ext uri="{FF2B5EF4-FFF2-40B4-BE49-F238E27FC236}">
                <a16:creationId xmlns:a16="http://schemas.microsoft.com/office/drawing/2014/main" id="{7272E888-956E-27C1-01CF-0F0F0EC85CC5}"/>
              </a:ext>
            </a:extLst>
          </p:cNvPr>
          <p:cNvSpPr>
            <a:spLocks noGrp="1"/>
          </p:cNvSpPr>
          <p:nvPr>
            <p:ph type="body" sz="quarter" idx="13"/>
          </p:nvPr>
        </p:nvSpPr>
        <p:spPr/>
        <p:txBody>
          <a:bodyPr/>
          <a:lstStyle/>
          <a:p>
            <a:r>
              <a:rPr lang="de-DE" dirty="0"/>
              <a:t>…</a:t>
            </a:r>
          </a:p>
        </p:txBody>
      </p:sp>
      <p:pic>
        <p:nvPicPr>
          <p:cNvPr id="8" name="Grafik 7" descr="Informationen">
            <a:extLst>
              <a:ext uri="{FF2B5EF4-FFF2-40B4-BE49-F238E27FC236}">
                <a16:creationId xmlns:a16="http://schemas.microsoft.com/office/drawing/2014/main" id="{FE178EC8-E275-4F5A-8CA4-9A549E6086A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986654" y="5237018"/>
            <a:ext cx="914400" cy="914400"/>
          </a:xfrm>
          <a:prstGeom prst="rect">
            <a:avLst/>
          </a:prstGeom>
        </p:spPr>
      </p:pic>
    </p:spTree>
    <p:extLst>
      <p:ext uri="{BB962C8B-B14F-4D97-AF65-F5344CB8AC3E}">
        <p14:creationId xmlns:p14="http://schemas.microsoft.com/office/powerpoint/2010/main" val="262109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A1E999-4F54-379A-6530-E51B67312402}"/>
              </a:ext>
            </a:extLst>
          </p:cNvPr>
          <p:cNvSpPr>
            <a:spLocks noGrp="1"/>
          </p:cNvSpPr>
          <p:nvPr>
            <p:ph type="title"/>
          </p:nvPr>
        </p:nvSpPr>
        <p:spPr/>
        <p:txBody>
          <a:bodyPr/>
          <a:lstStyle/>
          <a:p>
            <a:r>
              <a:rPr lang="de-DE"/>
              <a:t>Weiterführende Aufgabe</a:t>
            </a:r>
          </a:p>
        </p:txBody>
      </p:sp>
      <p:sp>
        <p:nvSpPr>
          <p:cNvPr id="3" name="Inhaltsplatzhalter 2">
            <a:extLst>
              <a:ext uri="{FF2B5EF4-FFF2-40B4-BE49-F238E27FC236}">
                <a16:creationId xmlns:a16="http://schemas.microsoft.com/office/drawing/2014/main" id="{20C41A21-ABDA-F848-B755-0BABA36309DF}"/>
              </a:ext>
            </a:extLst>
          </p:cNvPr>
          <p:cNvSpPr>
            <a:spLocks noGrp="1"/>
          </p:cNvSpPr>
          <p:nvPr>
            <p:ph idx="1"/>
          </p:nvPr>
        </p:nvSpPr>
        <p:spPr>
          <a:xfrm>
            <a:off x="371480" y="1785938"/>
            <a:ext cx="11363319" cy="4019550"/>
          </a:xfrm>
        </p:spPr>
        <p:txBody>
          <a:bodyPr/>
          <a:lstStyle/>
          <a:p>
            <a:pPr marL="457200" indent="-457200">
              <a:buFont typeface="+mj-lt"/>
              <a:buAutoNum type="arabicPeriod"/>
            </a:pPr>
            <a:r>
              <a:rPr lang="de-DE" dirty="0"/>
              <a:t>Überprüfen und bei Bedarf erweitern Sie Ihren Maßnahmenplan.</a:t>
            </a:r>
          </a:p>
          <a:p>
            <a:pPr marL="457200" indent="-457200">
              <a:buFont typeface="+mj-lt"/>
              <a:buAutoNum type="arabicPeriod"/>
            </a:pPr>
            <a:endParaRPr lang="de-DE" dirty="0"/>
          </a:p>
          <a:p>
            <a:pPr marL="457200" indent="-457200">
              <a:buFont typeface="+mj-lt"/>
              <a:buAutoNum type="arabicPeriod"/>
            </a:pPr>
            <a:r>
              <a:rPr lang="de-DE" dirty="0"/>
              <a:t>Entwickeln und/oder optimieren Sie auf Grundlage Ihres Maßnahmenplans Ihre Rezepturen. Entweder die zu Beginn bewerteten oder neue Rezepturen. Dokumentieren Sie für alle optimierten und umgesetzten Rezepturen die Veränderung des Wareneinsatz.</a:t>
            </a:r>
            <a:r>
              <a:rPr lang="de-DE" sz="2000" dirty="0">
                <a:latin typeface="Arial" panose="020B0604020202020204" pitchFamily="34" charset="0"/>
                <a:cs typeface="Arial" panose="020B0604020202020204" pitchFamily="34" charset="0"/>
              </a:rPr>
              <a:t> </a:t>
            </a:r>
          </a:p>
          <a:p>
            <a:pPr marL="457200" indent="-457200">
              <a:buFont typeface="+mj-lt"/>
              <a:buAutoNum type="arabicPeriod"/>
            </a:pPr>
            <a:endParaRPr lang="de-DE" dirty="0"/>
          </a:p>
          <a:p>
            <a:pPr marL="457200" indent="-457200">
              <a:buFont typeface="+mj-lt"/>
              <a:buAutoNum type="arabicPeriod"/>
            </a:pPr>
            <a:r>
              <a:rPr lang="de-DE" dirty="0"/>
              <a:t>Wählen Sie ein Erfolgsrezept aus, welches Sie beim Abschlusstermin vorstellen wollen.</a:t>
            </a: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r>
              <a:rPr lang="de-DE" sz="1800" dirty="0">
                <a:latin typeface="Arial" panose="020B0604020202020204" pitchFamily="34" charset="0"/>
                <a:cs typeface="Arial" panose="020B0604020202020204" pitchFamily="34" charset="0"/>
              </a:rPr>
              <a:t>Schicken Sie Ihr Erfolgsrezept und den ggf. neuen Maßnahmenplan bis zum xx.xx.20xx per Mail zu.</a:t>
            </a:r>
          </a:p>
          <a:p>
            <a:pPr marL="0" indent="0">
              <a:buNone/>
            </a:pPr>
            <a:r>
              <a:rPr lang="de-DE" sz="1800" dirty="0">
                <a:latin typeface="Arial" panose="020B0604020202020204" pitchFamily="34" charset="0"/>
                <a:cs typeface="Arial" panose="020B0604020202020204" pitchFamily="34" charset="0"/>
              </a:rPr>
              <a:t>Bei Fragen oder Schwierigkeiten melden Sie sich gerne bei uns.</a:t>
            </a:r>
          </a:p>
          <a:p>
            <a:pPr marL="0" indent="0">
              <a:buNone/>
            </a:pPr>
            <a:endParaRPr lang="fr-FR" sz="1600" dirty="0">
              <a:solidFill>
                <a:schemeClr val="bg1">
                  <a:lumMod val="65000"/>
                </a:schemeClr>
              </a:solidFill>
              <a:latin typeface="Arial" panose="020B0604020202020204" pitchFamily="34" charset="0"/>
              <a:cs typeface="Arial" panose="020B0604020202020204" pitchFamily="34" charset="0"/>
            </a:endParaRPr>
          </a:p>
          <a:p>
            <a:pPr marL="0" indent="0">
              <a:buNone/>
            </a:pPr>
            <a:endParaRPr lang="fr-FR" sz="1600" dirty="0">
              <a:solidFill>
                <a:schemeClr val="bg1">
                  <a:lumMod val="65000"/>
                </a:schemeClr>
              </a:solidFill>
              <a:latin typeface="Arial" panose="020B0604020202020204" pitchFamily="34" charset="0"/>
              <a:cs typeface="Arial" panose="020B0604020202020204" pitchFamily="34" charset="0"/>
            </a:endParaRPr>
          </a:p>
          <a:p>
            <a:pPr marL="0" indent="0">
              <a:buNone/>
            </a:pPr>
            <a:endParaRPr lang="fr-FR" sz="1600" dirty="0">
              <a:solidFill>
                <a:schemeClr val="bg1">
                  <a:lumMod val="65000"/>
                </a:schemeClr>
              </a:solidFill>
              <a:latin typeface="Arial" panose="020B0604020202020204" pitchFamily="34" charset="0"/>
              <a:cs typeface="Arial" panose="020B0604020202020204" pitchFamily="34" charset="0"/>
            </a:endParaRPr>
          </a:p>
          <a:p>
            <a:pPr marL="0" indent="0">
              <a:buNone/>
            </a:pPr>
            <a:r>
              <a:rPr lang="de-DE" sz="1600" dirty="0">
                <a:solidFill>
                  <a:schemeClr val="bg1">
                    <a:lumMod val="65000"/>
                  </a:schemeClr>
                </a:solidFill>
                <a:latin typeface="Arial" panose="020B0604020202020204" pitchFamily="34" charset="0"/>
                <a:cs typeface="Arial" panose="020B0604020202020204" pitchFamily="34" charset="0"/>
              </a:rPr>
              <a:t>Kontaktdaten</a:t>
            </a:r>
            <a:endParaRPr lang="de-DE" dirty="0"/>
          </a:p>
          <a:p>
            <a:pPr marL="457200" indent="-457200">
              <a:buFont typeface="+mj-lt"/>
              <a:buAutoNum type="arabicPeriod"/>
            </a:pPr>
            <a:endParaRPr lang="de-DE" dirty="0"/>
          </a:p>
          <a:p>
            <a:pPr marL="0" indent="0">
              <a:buNone/>
            </a:pPr>
            <a:endParaRPr lang="de-DE" dirty="0"/>
          </a:p>
        </p:txBody>
      </p:sp>
      <p:sp>
        <p:nvSpPr>
          <p:cNvPr id="4" name="Textplatzhalter 3">
            <a:extLst>
              <a:ext uri="{FF2B5EF4-FFF2-40B4-BE49-F238E27FC236}">
                <a16:creationId xmlns:a16="http://schemas.microsoft.com/office/drawing/2014/main" id="{2DE77138-BEEE-C285-963C-0A4DEF90861C}"/>
              </a:ext>
            </a:extLst>
          </p:cNvPr>
          <p:cNvSpPr>
            <a:spLocks noGrp="1"/>
          </p:cNvSpPr>
          <p:nvPr>
            <p:ph type="body" sz="quarter" idx="13"/>
          </p:nvPr>
        </p:nvSpPr>
        <p:spPr/>
        <p:txBody>
          <a:bodyPr/>
          <a:lstStyle/>
          <a:p>
            <a:endParaRPr lang="de-DE"/>
          </a:p>
        </p:txBody>
      </p:sp>
    </p:spTree>
    <p:extLst>
      <p:ext uri="{BB962C8B-B14F-4D97-AF65-F5344CB8AC3E}">
        <p14:creationId xmlns:p14="http://schemas.microsoft.com/office/powerpoint/2010/main" val="1465800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Emoji-</a:t>
            </a:r>
            <a:r>
              <a:rPr lang="de-DE" dirty="0" err="1"/>
              <a:t>Checkout</a:t>
            </a:r>
            <a:endParaRPr lang="de-DE" dirty="0"/>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sz="2000" dirty="0">
                <a:latin typeface="Arial" panose="020B0604020202020204" pitchFamily="34" charset="0"/>
                <a:cs typeface="Arial" panose="020B0604020202020204" pitchFamily="34" charset="0"/>
              </a:rPr>
              <a:t>Der/Die Dozent*in leitet die Abschluss-/Feedbackrunde ein. Dafür zeichnet jede*r Teilnehmende ein Emoji oder sucht sich im Chat der Online-Plattform ein passendes Emoji aus, das seine*ihre momentane Stimmung beschreibt. Auf ein vereinbartes Signal hin hält oder schickt jede*r das Emoji in die Kamera beziehungsweise in den Chat. Im Anschluss können die einzelnen Emojis besprochen und ggf. Fragen gestellt werden.</a:t>
            </a:r>
          </a:p>
          <a:p>
            <a:pPr marL="0" indent="0">
              <a:buNone/>
            </a:pPr>
            <a:endParaRPr lang="de-DE" dirty="0"/>
          </a:p>
          <a:p>
            <a:pPr marL="0" indent="0">
              <a:buNone/>
            </a:pPr>
            <a:r>
              <a:rPr lang="de-DE" b="1" dirty="0"/>
              <a:t>Material:</a:t>
            </a:r>
            <a:r>
              <a:rPr lang="de-DE" dirty="0"/>
              <a:t> evtl. Präsentation; </a:t>
            </a:r>
            <a:r>
              <a:rPr lang="de-DE" sz="2000" dirty="0">
                <a:latin typeface="Arial" panose="020B0604020202020204" pitchFamily="34" charset="0"/>
                <a:cs typeface="Arial" panose="020B0604020202020204" pitchFamily="34" charset="0"/>
              </a:rPr>
              <a:t>Runde Karten/Blätter + Stifte </a:t>
            </a:r>
            <a:r>
              <a:rPr lang="de-DE" sz="2000" i="1" dirty="0">
                <a:latin typeface="Arial" panose="020B0604020202020204" pitchFamily="34" charset="0"/>
                <a:cs typeface="Arial" panose="020B0604020202020204" pitchFamily="34" charset="0"/>
              </a:rPr>
              <a:t>oder </a:t>
            </a:r>
            <a:r>
              <a:rPr lang="de-DE" sz="2000" dirty="0">
                <a:latin typeface="Arial" panose="020B0604020202020204" pitchFamily="34" charset="0"/>
                <a:cs typeface="Arial" panose="020B0604020202020204" pitchFamily="34" charset="0"/>
              </a:rPr>
              <a:t>Digitale Emojis </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1290733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E1149-C425-C537-2F2F-AFA96D1E979F}"/>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spc="-24" dirty="0">
                <a:latin typeface="Arial" panose="020B0604020202020204" pitchFamily="34" charset="0"/>
                <a:cs typeface="Arial" panose="020B0604020202020204" pitchFamily="34" charset="0"/>
              </a:rPr>
              <a:t>Änderungshistorie</a:t>
            </a:r>
            <a:endParaRPr lang="de-DE" b="1" kern="1200" dirty="0">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B5130865-CC90-3967-1EA0-E8E3AB841D4B}"/>
              </a:ext>
            </a:extLst>
          </p:cNvPr>
          <p:cNvSpPr txBox="1">
            <a:spLocks/>
          </p:cNvSpPr>
          <p:nvPr/>
        </p:nvSpPr>
        <p:spPr>
          <a:xfrm>
            <a:off x="371481" y="1785938"/>
            <a:ext cx="8824913"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00"/>
              </a:spcBef>
              <a:buNone/>
            </a:pPr>
            <a:endParaRPr lang="de-DE" sz="2000" dirty="0">
              <a:latin typeface="Arial" panose="020B0604020202020204" pitchFamily="34" charset="0"/>
              <a:cs typeface="Arial" panose="020B0604020202020204" pitchFamily="34" charset="0"/>
            </a:endParaRPr>
          </a:p>
        </p:txBody>
      </p:sp>
      <p:graphicFrame>
        <p:nvGraphicFramePr>
          <p:cNvPr id="8" name="Tabelle 7">
            <a:extLst>
              <a:ext uri="{FF2B5EF4-FFF2-40B4-BE49-F238E27FC236}">
                <a16:creationId xmlns:a16="http://schemas.microsoft.com/office/drawing/2014/main" id="{F190E8F0-97D6-4CFD-9BAC-36F284FF95F0}"/>
              </a:ext>
            </a:extLst>
          </p:cNvPr>
          <p:cNvGraphicFramePr>
            <a:graphicFrameLocks noGrp="1"/>
          </p:cNvGraphicFramePr>
          <p:nvPr>
            <p:extLst/>
          </p:nvPr>
        </p:nvGraphicFramePr>
        <p:xfrm>
          <a:off x="371357" y="1277472"/>
          <a:ext cx="10837113" cy="4961965"/>
        </p:xfrm>
        <a:graphic>
          <a:graphicData uri="http://schemas.openxmlformats.org/drawingml/2006/table">
            <a:tbl>
              <a:tblPr firstRow="1" bandRow="1"/>
              <a:tblGrid>
                <a:gridCol w="991813">
                  <a:extLst>
                    <a:ext uri="{9D8B030D-6E8A-4147-A177-3AD203B41FA5}">
                      <a16:colId xmlns:a16="http://schemas.microsoft.com/office/drawing/2014/main" val="1205430349"/>
                    </a:ext>
                  </a:extLst>
                </a:gridCol>
                <a:gridCol w="1359486">
                  <a:extLst>
                    <a:ext uri="{9D8B030D-6E8A-4147-A177-3AD203B41FA5}">
                      <a16:colId xmlns:a16="http://schemas.microsoft.com/office/drawing/2014/main" val="1829774173"/>
                    </a:ext>
                  </a:extLst>
                </a:gridCol>
                <a:gridCol w="8485814">
                  <a:extLst>
                    <a:ext uri="{9D8B030D-6E8A-4147-A177-3AD203B41FA5}">
                      <a16:colId xmlns:a16="http://schemas.microsoft.com/office/drawing/2014/main" val="2381613484"/>
                    </a:ext>
                  </a:extLst>
                </a:gridCol>
              </a:tblGrid>
              <a:tr h="354625">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Version</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Datum</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Änderungen</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91429997"/>
                  </a:ext>
                </a:extLst>
              </a:tr>
              <a:tr h="767890">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421974"/>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437787"/>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1804503"/>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625673"/>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44514"/>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9028595"/>
                  </a:ext>
                </a:extLst>
              </a:tr>
            </a:tbl>
          </a:graphicData>
        </a:graphic>
      </p:graphicFrame>
    </p:spTree>
    <p:extLst>
      <p:ext uri="{BB962C8B-B14F-4D97-AF65-F5344CB8AC3E}">
        <p14:creationId xmlns:p14="http://schemas.microsoft.com/office/powerpoint/2010/main" val="684277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D99A4520-807E-4AE4-9ACF-E461121C995A}"/>
              </a:ext>
            </a:extLst>
          </p:cNvPr>
          <p:cNvSpPr>
            <a:spLocks noGrp="1"/>
          </p:cNvSpPr>
          <p:nvPr>
            <p:ph type="pic" sz="quarter" idx="11"/>
          </p:nvPr>
        </p:nvSpPr>
        <p:spPr/>
      </p:sp>
      <p:pic>
        <p:nvPicPr>
          <p:cNvPr id="9" name="Grafik 8" descr="Trauriges Gesicht ohne Füllung">
            <a:extLst>
              <a:ext uri="{FF2B5EF4-FFF2-40B4-BE49-F238E27FC236}">
                <a16:creationId xmlns:a16="http://schemas.microsoft.com/office/drawing/2014/main" id="{3930F1BD-3D4F-4517-B7B9-5A3487E7AA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16974" y="1225806"/>
            <a:ext cx="1390061" cy="1390061"/>
          </a:xfrm>
          <a:prstGeom prst="rect">
            <a:avLst/>
          </a:prstGeom>
        </p:spPr>
      </p:pic>
      <p:pic>
        <p:nvPicPr>
          <p:cNvPr id="10" name="Grafik 9" descr="Grinsendes Gesicht ohne Füllung">
            <a:extLst>
              <a:ext uri="{FF2B5EF4-FFF2-40B4-BE49-F238E27FC236}">
                <a16:creationId xmlns:a16="http://schemas.microsoft.com/office/drawing/2014/main" id="{1CAD82F8-C62C-4B5A-AF8B-5F6DEFE567E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41056" y="3558057"/>
            <a:ext cx="1390061" cy="1390061"/>
          </a:xfrm>
          <a:prstGeom prst="rect">
            <a:avLst/>
          </a:prstGeom>
        </p:spPr>
      </p:pic>
      <p:pic>
        <p:nvPicPr>
          <p:cNvPr id="12" name="Grafik 11" descr="Verärgertes Gesicht ohne Füllung">
            <a:extLst>
              <a:ext uri="{FF2B5EF4-FFF2-40B4-BE49-F238E27FC236}">
                <a16:creationId xmlns:a16="http://schemas.microsoft.com/office/drawing/2014/main" id="{0146680A-2866-4DC0-A07A-C5154E13581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48410" y="5290486"/>
            <a:ext cx="1390061" cy="1390061"/>
          </a:xfrm>
          <a:prstGeom prst="rect">
            <a:avLst/>
          </a:prstGeom>
        </p:spPr>
      </p:pic>
      <p:sp>
        <p:nvSpPr>
          <p:cNvPr id="4" name="Titel 3">
            <a:extLst>
              <a:ext uri="{FF2B5EF4-FFF2-40B4-BE49-F238E27FC236}">
                <a16:creationId xmlns:a16="http://schemas.microsoft.com/office/drawing/2014/main" id="{C0E8F32B-8D17-4BF0-9BBB-DC3A126C95F1}"/>
              </a:ext>
            </a:extLst>
          </p:cNvPr>
          <p:cNvSpPr>
            <a:spLocks noGrp="1"/>
          </p:cNvSpPr>
          <p:nvPr>
            <p:ph type="ctrTitle"/>
          </p:nvPr>
        </p:nvSpPr>
        <p:spPr/>
        <p:txBody>
          <a:bodyPr/>
          <a:lstStyle/>
          <a:p>
            <a:r>
              <a:rPr lang="de-DE" dirty="0"/>
              <a:t>Abschluss</a:t>
            </a:r>
            <a:br>
              <a:rPr lang="de-DE" dirty="0"/>
            </a:br>
            <a:r>
              <a:rPr lang="de-DE" dirty="0"/>
              <a:t>Emoji</a:t>
            </a:r>
          </a:p>
        </p:txBody>
      </p:sp>
      <p:pic>
        <p:nvPicPr>
          <p:cNvPr id="5" name="Inhaltsplatzhalter 18" descr="Lustiges Gesicht ohne Füllung">
            <a:extLst>
              <a:ext uri="{FF2B5EF4-FFF2-40B4-BE49-F238E27FC236}">
                <a16:creationId xmlns:a16="http://schemas.microsoft.com/office/drawing/2014/main" id="{D85207D9-6171-43EF-BFF4-EA009CF4F1E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68487" y="5161547"/>
            <a:ext cx="1390061" cy="1390061"/>
          </a:xfrm>
          <a:prstGeom prst="rect">
            <a:avLst/>
          </a:prstGeom>
        </p:spPr>
      </p:pic>
      <p:pic>
        <p:nvPicPr>
          <p:cNvPr id="6" name="Grafik 5" descr="Nervöses Gesicht ohne Füllung">
            <a:extLst>
              <a:ext uri="{FF2B5EF4-FFF2-40B4-BE49-F238E27FC236}">
                <a16:creationId xmlns:a16="http://schemas.microsoft.com/office/drawing/2014/main" id="{31025704-51A3-4AD4-AE4E-72AF6CF6CF4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218979" y="5104945"/>
            <a:ext cx="1390061" cy="1390061"/>
          </a:xfrm>
          <a:prstGeom prst="rect">
            <a:avLst/>
          </a:prstGeom>
        </p:spPr>
      </p:pic>
      <p:pic>
        <p:nvPicPr>
          <p:cNvPr id="7" name="Grafik 6" descr="Lachendes Gesicht ohne Füllung">
            <a:extLst>
              <a:ext uri="{FF2B5EF4-FFF2-40B4-BE49-F238E27FC236}">
                <a16:creationId xmlns:a16="http://schemas.microsoft.com/office/drawing/2014/main" id="{C3A051D8-BD07-4E3C-80DB-A9ED28B1952D}"/>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489330" y="2096851"/>
            <a:ext cx="1390061" cy="1390061"/>
          </a:xfrm>
          <a:prstGeom prst="rect">
            <a:avLst/>
          </a:prstGeom>
        </p:spPr>
      </p:pic>
      <p:pic>
        <p:nvPicPr>
          <p:cNvPr id="8" name="Grafik 7" descr="Neutrales Gesicht ohne Füllung">
            <a:extLst>
              <a:ext uri="{FF2B5EF4-FFF2-40B4-BE49-F238E27FC236}">
                <a16:creationId xmlns:a16="http://schemas.microsoft.com/office/drawing/2014/main" id="{34FDD5DD-17F1-471D-8A9E-43C45715CFE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46823" y="1401821"/>
            <a:ext cx="1390061" cy="1390061"/>
          </a:xfrm>
          <a:prstGeom prst="rect">
            <a:avLst/>
          </a:prstGeom>
        </p:spPr>
      </p:pic>
      <p:pic>
        <p:nvPicPr>
          <p:cNvPr id="11" name="Grafik 10" descr="Überraschtes Gesicht ohne Füllung">
            <a:extLst>
              <a:ext uri="{FF2B5EF4-FFF2-40B4-BE49-F238E27FC236}">
                <a16:creationId xmlns:a16="http://schemas.microsoft.com/office/drawing/2014/main" id="{13F0AEF5-6242-4C48-ACA3-91EEB2FA3807}"/>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516155" y="3948826"/>
            <a:ext cx="1390061" cy="1390061"/>
          </a:xfrm>
          <a:prstGeom prst="rect">
            <a:avLst/>
          </a:prstGeom>
        </p:spPr>
      </p:pic>
    </p:spTree>
    <p:extLst>
      <p:ext uri="{BB962C8B-B14F-4D97-AF65-F5344CB8AC3E}">
        <p14:creationId xmlns:p14="http://schemas.microsoft.com/office/powerpoint/2010/main" val="3844582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90CE7C-68C6-481E-B66E-DEC32482F02F}"/>
              </a:ext>
            </a:extLst>
          </p:cNvPr>
          <p:cNvSpPr>
            <a:spLocks noGrp="1"/>
          </p:cNvSpPr>
          <p:nvPr>
            <p:ph type="title"/>
          </p:nvPr>
        </p:nvSpPr>
        <p:spPr/>
        <p:txBody>
          <a:bodyPr/>
          <a:lstStyle/>
          <a:p>
            <a:r>
              <a:rPr lang="de-DE"/>
              <a:t>Literatur</a:t>
            </a:r>
          </a:p>
        </p:txBody>
      </p:sp>
      <p:sp>
        <p:nvSpPr>
          <p:cNvPr id="6" name="Inhaltsplatzhalter 5">
            <a:extLst>
              <a:ext uri="{FF2B5EF4-FFF2-40B4-BE49-F238E27FC236}">
                <a16:creationId xmlns:a16="http://schemas.microsoft.com/office/drawing/2014/main" id="{94EE453B-B443-4E25-9862-C92CC3420DF4}"/>
              </a:ext>
            </a:extLst>
          </p:cNvPr>
          <p:cNvSpPr>
            <a:spLocks noGrp="1"/>
          </p:cNvSpPr>
          <p:nvPr>
            <p:ph idx="1"/>
          </p:nvPr>
        </p:nvSpPr>
        <p:spPr>
          <a:xfrm>
            <a:off x="371481" y="1162594"/>
            <a:ext cx="11300182" cy="4642894"/>
          </a:xfrm>
          <a:ln>
            <a:solidFill>
              <a:schemeClr val="bg1">
                <a:lumMod val="65000"/>
              </a:schemeClr>
            </a:solidFill>
            <a:prstDash val="dash"/>
          </a:ln>
        </p:spPr>
        <p:txBody>
          <a:bodyPr/>
          <a:lstStyle/>
          <a:p>
            <a:pPr marL="0" indent="0">
              <a:buNone/>
            </a:pPr>
            <a:r>
              <a:rPr lang="de-DE" sz="2000" dirty="0">
                <a:solidFill>
                  <a:schemeClr val="bg1">
                    <a:lumMod val="65000"/>
                  </a:schemeClr>
                </a:solidFill>
                <a:ea typeface="+mn-lt"/>
                <a:cs typeface="+mn-lt"/>
              </a:rPr>
              <a:t>Freies Feld zum Eintragen von verwendeter Literatur.</a:t>
            </a:r>
            <a:endParaRPr lang="de-DE" sz="2000" dirty="0">
              <a:solidFill>
                <a:schemeClr val="bg1">
                  <a:lumMod val="65000"/>
                </a:schemeClr>
              </a:solidFill>
              <a:cs typeface="Arial"/>
            </a:endParaRPr>
          </a:p>
          <a:p>
            <a:pPr marL="0" indent="0">
              <a:buNone/>
            </a:pPr>
            <a:endParaRPr lang="de-DE" dirty="0">
              <a:solidFill>
                <a:schemeClr val="bg1">
                  <a:lumMod val="65000"/>
                </a:schemeClr>
              </a:solidFill>
            </a:endParaRPr>
          </a:p>
        </p:txBody>
      </p:sp>
    </p:spTree>
    <p:extLst>
      <p:ext uri="{BB962C8B-B14F-4D97-AF65-F5344CB8AC3E}">
        <p14:creationId xmlns:p14="http://schemas.microsoft.com/office/powerpoint/2010/main" val="2026908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ABBC0D-3D54-FC46-989F-EC39B90DA920}"/>
              </a:ext>
            </a:extLst>
          </p:cNvPr>
          <p:cNvSpPr>
            <a:spLocks noGrp="1"/>
          </p:cNvSpPr>
          <p:nvPr>
            <p:ph type="ctrTitle"/>
          </p:nvPr>
        </p:nvSpPr>
        <p:spPr/>
        <p:txBody>
          <a:bodyPr/>
          <a:lstStyle/>
          <a:p>
            <a:r>
              <a:rPr lang="de-DE" dirty="0"/>
              <a:t>ENDE 3.</a:t>
            </a:r>
          </a:p>
        </p:txBody>
      </p:sp>
      <p:sp>
        <p:nvSpPr>
          <p:cNvPr id="3" name="Untertitel 2">
            <a:extLst>
              <a:ext uri="{FF2B5EF4-FFF2-40B4-BE49-F238E27FC236}">
                <a16:creationId xmlns:a16="http://schemas.microsoft.com/office/drawing/2014/main" id="{2637D044-458D-1806-1F20-61D235E2D335}"/>
              </a:ext>
            </a:extLst>
          </p:cNvPr>
          <p:cNvSpPr>
            <a:spLocks noGrp="1"/>
          </p:cNvSpPr>
          <p:nvPr>
            <p:ph type="subTitle" idx="1"/>
          </p:nvPr>
        </p:nvSpPr>
        <p:spPr/>
        <p:txBody>
          <a:bodyPr/>
          <a:lstStyle/>
          <a:p>
            <a:endParaRPr lang="de-DE"/>
          </a:p>
        </p:txBody>
      </p:sp>
      <p:sp>
        <p:nvSpPr>
          <p:cNvPr id="4" name="Textplatzhalter 3">
            <a:extLst>
              <a:ext uri="{FF2B5EF4-FFF2-40B4-BE49-F238E27FC236}">
                <a16:creationId xmlns:a16="http://schemas.microsoft.com/office/drawing/2014/main" id="{FEDE5F10-0333-C098-DFB3-2ACC3FA1D872}"/>
              </a:ext>
            </a:extLst>
          </p:cNvPr>
          <p:cNvSpPr>
            <a:spLocks noGrp="1"/>
          </p:cNvSpPr>
          <p:nvPr>
            <p:ph type="body" sz="quarter" idx="10"/>
          </p:nvPr>
        </p:nvSpPr>
        <p:spPr/>
        <p:txBody>
          <a:bodyPr/>
          <a:lstStyle/>
          <a:p>
            <a:endParaRPr lang="de-DE"/>
          </a:p>
        </p:txBody>
      </p:sp>
    </p:spTree>
    <p:extLst>
      <p:ext uri="{BB962C8B-B14F-4D97-AF65-F5344CB8AC3E}">
        <p14:creationId xmlns:p14="http://schemas.microsoft.com/office/powerpoint/2010/main" val="315137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49172-6A12-4A48-A31F-E5705B0B93F1}"/>
              </a:ext>
            </a:extLst>
          </p:cNvPr>
          <p:cNvSpPr>
            <a:spLocks noGrp="1"/>
          </p:cNvSpPr>
          <p:nvPr>
            <p:ph type="title"/>
          </p:nvPr>
        </p:nvSpPr>
        <p:spPr/>
        <p:txBody>
          <a:bodyPr/>
          <a:lstStyle/>
          <a:p>
            <a:r>
              <a:rPr lang="de-DE" dirty="0"/>
              <a:t>Gesamt-Übersicht</a:t>
            </a:r>
          </a:p>
        </p:txBody>
      </p:sp>
      <p:sp>
        <p:nvSpPr>
          <p:cNvPr id="3" name="Textplatzhalter 2">
            <a:extLst>
              <a:ext uri="{FF2B5EF4-FFF2-40B4-BE49-F238E27FC236}">
                <a16:creationId xmlns:a16="http://schemas.microsoft.com/office/drawing/2014/main" id="{D37AEB6A-6C25-454D-BAC7-88E78D780E90}"/>
              </a:ext>
            </a:extLst>
          </p:cNvPr>
          <p:cNvSpPr>
            <a:spLocks noGrp="1"/>
          </p:cNvSpPr>
          <p:nvPr>
            <p:ph type="body" sz="quarter" idx="13"/>
          </p:nvPr>
        </p:nvSpPr>
        <p:spPr/>
        <p:txBody>
          <a:bodyPr/>
          <a:lstStyle/>
          <a:p>
            <a:r>
              <a:rPr lang="de-DE" dirty="0"/>
              <a:t>Ablauf</a:t>
            </a:r>
          </a:p>
        </p:txBody>
      </p:sp>
      <p:graphicFrame>
        <p:nvGraphicFramePr>
          <p:cNvPr id="5" name="Tabelle 4">
            <a:extLst>
              <a:ext uri="{FF2B5EF4-FFF2-40B4-BE49-F238E27FC236}">
                <a16:creationId xmlns:a16="http://schemas.microsoft.com/office/drawing/2014/main" id="{4C3A26F4-92F5-4C4A-BFC6-081E8E801127}"/>
              </a:ext>
            </a:extLst>
          </p:cNvPr>
          <p:cNvGraphicFramePr>
            <a:graphicFrameLocks noGrp="1"/>
          </p:cNvGraphicFramePr>
          <p:nvPr>
            <p:extLst/>
          </p:nvPr>
        </p:nvGraphicFramePr>
        <p:xfrm>
          <a:off x="371357" y="1442145"/>
          <a:ext cx="11375167" cy="4393861"/>
        </p:xfrm>
        <a:graphic>
          <a:graphicData uri="http://schemas.openxmlformats.org/drawingml/2006/table">
            <a:tbl>
              <a:tblPr firstRow="1" bandRow="1">
                <a:tableStyleId>{00A15C55-8517-42AA-B614-E9B94910E393}</a:tableStyleId>
              </a:tblPr>
              <a:tblGrid>
                <a:gridCol w="1041186">
                  <a:extLst>
                    <a:ext uri="{9D8B030D-6E8A-4147-A177-3AD203B41FA5}">
                      <a16:colId xmlns:a16="http://schemas.microsoft.com/office/drawing/2014/main" val="2202381272"/>
                    </a:ext>
                  </a:extLst>
                </a:gridCol>
                <a:gridCol w="767131">
                  <a:extLst>
                    <a:ext uri="{9D8B030D-6E8A-4147-A177-3AD203B41FA5}">
                      <a16:colId xmlns:a16="http://schemas.microsoft.com/office/drawing/2014/main" val="1431896644"/>
                    </a:ext>
                  </a:extLst>
                </a:gridCol>
                <a:gridCol w="2934586">
                  <a:extLst>
                    <a:ext uri="{9D8B030D-6E8A-4147-A177-3AD203B41FA5}">
                      <a16:colId xmlns:a16="http://schemas.microsoft.com/office/drawing/2014/main" val="32570082"/>
                    </a:ext>
                  </a:extLst>
                </a:gridCol>
                <a:gridCol w="3636335">
                  <a:extLst>
                    <a:ext uri="{9D8B030D-6E8A-4147-A177-3AD203B41FA5}">
                      <a16:colId xmlns:a16="http://schemas.microsoft.com/office/drawing/2014/main" val="3551147682"/>
                    </a:ext>
                  </a:extLst>
                </a:gridCol>
                <a:gridCol w="2995929">
                  <a:extLst>
                    <a:ext uri="{9D8B030D-6E8A-4147-A177-3AD203B41FA5}">
                      <a16:colId xmlns:a16="http://schemas.microsoft.com/office/drawing/2014/main" val="1814567008"/>
                    </a:ext>
                  </a:extLst>
                </a:gridCol>
              </a:tblGrid>
              <a:tr h="370501">
                <a:tc>
                  <a:txBody>
                    <a:bodyPr/>
                    <a:lstStyle/>
                    <a:p>
                      <a:pPr algn="ctr"/>
                      <a:r>
                        <a:rPr lang="de-DE" sz="1200" dirty="0"/>
                        <a:t>Workshop</a:t>
                      </a:r>
                    </a:p>
                  </a:txBody>
                  <a:tcPr/>
                </a:tc>
                <a:tc>
                  <a:txBody>
                    <a:bodyPr/>
                    <a:lstStyle/>
                    <a:p>
                      <a:pPr algn="ctr"/>
                      <a:r>
                        <a:rPr lang="de-DE" sz="1200" dirty="0"/>
                        <a:t>Zeit</a:t>
                      </a:r>
                    </a:p>
                  </a:txBody>
                  <a:tcPr/>
                </a:tc>
                <a:tc>
                  <a:txBody>
                    <a:bodyPr/>
                    <a:lstStyle/>
                    <a:p>
                      <a:pPr algn="ctr"/>
                      <a:r>
                        <a:rPr lang="de-DE" sz="1200" dirty="0"/>
                        <a:t>Thema</a:t>
                      </a:r>
                    </a:p>
                  </a:txBody>
                  <a:tcPr/>
                </a:tc>
                <a:tc>
                  <a:txBody>
                    <a:bodyPr/>
                    <a:lstStyle/>
                    <a:p>
                      <a:pPr algn="ctr"/>
                      <a:r>
                        <a:rPr lang="de-DE" sz="1200" dirty="0"/>
                        <a:t>Workshopinhalte</a:t>
                      </a:r>
                    </a:p>
                  </a:txBody>
                  <a:tcPr/>
                </a:tc>
                <a:tc>
                  <a:txBody>
                    <a:bodyPr/>
                    <a:lstStyle/>
                    <a:p>
                      <a:pPr algn="ctr"/>
                      <a:r>
                        <a:rPr lang="de-DE" sz="1200" dirty="0"/>
                        <a:t>Material</a:t>
                      </a:r>
                    </a:p>
                  </a:txBody>
                  <a:tcPr/>
                </a:tc>
                <a:extLst>
                  <a:ext uri="{0D108BD9-81ED-4DB2-BD59-A6C34878D82A}">
                    <a16:rowId xmlns:a16="http://schemas.microsoft.com/office/drawing/2014/main" val="356692969"/>
                  </a:ext>
                </a:extLst>
              </a:tr>
              <a:tr h="370501">
                <a:tc>
                  <a:txBody>
                    <a:bodyPr/>
                    <a:lstStyle/>
                    <a:p>
                      <a:pPr algn="ctr"/>
                      <a:r>
                        <a:rPr lang="de-DE" sz="1200" dirty="0">
                          <a:solidFill>
                            <a:schemeClr val="tx2"/>
                          </a:solidFill>
                        </a:rPr>
                        <a:t>1</a:t>
                      </a:r>
                    </a:p>
                  </a:txBody>
                  <a:tcPr anchor="ctr"/>
                </a:tc>
                <a:tc>
                  <a:txBody>
                    <a:bodyPr/>
                    <a:lstStyle/>
                    <a:p>
                      <a:pPr algn="ctr"/>
                      <a:r>
                        <a:rPr lang="de-DE" sz="1200" dirty="0">
                          <a:solidFill>
                            <a:schemeClr val="tx2"/>
                          </a:solidFill>
                        </a:rPr>
                        <a:t>180min + Pause</a:t>
                      </a:r>
                    </a:p>
                  </a:txBody>
                  <a:tcPr anchor="ctr"/>
                </a:tc>
                <a:tc>
                  <a:txBody>
                    <a:bodyPr/>
                    <a:lstStyle/>
                    <a:p>
                      <a:pPr algn="ctr"/>
                      <a:r>
                        <a:rPr lang="de-DE" sz="1200" dirty="0">
                          <a:solidFill>
                            <a:schemeClr val="tx2"/>
                          </a:solidFill>
                        </a:rPr>
                        <a:t>Vermittlung der Grundlagen zur Erhebung des IST-Zustandes</a:t>
                      </a:r>
                    </a:p>
                  </a:txBody>
                  <a:tcPr/>
                </a:tc>
                <a:tc>
                  <a:txBody>
                    <a:bodyPr/>
                    <a:lstStyle/>
                    <a:p>
                      <a:pPr algn="ctr"/>
                      <a:r>
                        <a:rPr lang="de-DE" sz="1200" dirty="0">
                          <a:solidFill>
                            <a:schemeClr val="tx2"/>
                          </a:solidFill>
                        </a:rPr>
                        <a:t>Einordnung in den Verpflegungsablauf</a:t>
                      </a:r>
                    </a:p>
                    <a:p>
                      <a:pPr algn="ctr"/>
                      <a:r>
                        <a:rPr lang="de-DE" sz="1200" dirty="0">
                          <a:solidFill>
                            <a:schemeClr val="tx2"/>
                          </a:solidFill>
                        </a:rPr>
                        <a:t>Rezepturverwaltung</a:t>
                      </a:r>
                    </a:p>
                    <a:p>
                      <a:pPr algn="ctr"/>
                      <a:r>
                        <a:rPr lang="de-DE" sz="1200" dirty="0">
                          <a:solidFill>
                            <a:schemeClr val="tx2"/>
                          </a:solidFill>
                        </a:rPr>
                        <a:t>Einflussfaktoren nachhaltiger Rezepturentwicklung</a:t>
                      </a:r>
                    </a:p>
                    <a:p>
                      <a:pPr algn="ctr"/>
                      <a:r>
                        <a:rPr lang="de-DE" sz="1200" dirty="0">
                          <a:solidFill>
                            <a:schemeClr val="tx2"/>
                          </a:solidFill>
                        </a:rPr>
                        <a:t>Nahgast-Rechner</a:t>
                      </a:r>
                    </a:p>
                  </a:txBody>
                  <a:tcPr/>
                </a:tc>
                <a:tc>
                  <a:txBody>
                    <a:bodyPr/>
                    <a:lstStyle/>
                    <a:p>
                      <a:pPr algn="l"/>
                      <a:r>
                        <a:rPr lang="de-DE" sz="1200" dirty="0">
                          <a:solidFill>
                            <a:schemeClr val="tx2"/>
                          </a:solidFill>
                        </a:rPr>
                        <a:t>WLAN</a:t>
                      </a:r>
                    </a:p>
                    <a:p>
                      <a:pPr algn="l"/>
                      <a:r>
                        <a:rPr lang="de-DE" sz="1200" dirty="0">
                          <a:solidFill>
                            <a:schemeClr val="tx2"/>
                          </a:solidFill>
                        </a:rPr>
                        <a:t>Präsentation</a:t>
                      </a:r>
                    </a:p>
                    <a:p>
                      <a:pPr algn="l"/>
                      <a:r>
                        <a:rPr lang="de-DE" sz="1200" dirty="0">
                          <a:solidFill>
                            <a:schemeClr val="tx2"/>
                          </a:solidFill>
                        </a:rPr>
                        <a:t>Moderationskarten, Flip Chart, Stifte, Stellwand, Stecknadeln</a:t>
                      </a:r>
                    </a:p>
                    <a:p>
                      <a:pPr algn="l"/>
                      <a:r>
                        <a:rPr lang="de-DE" sz="1200" dirty="0">
                          <a:solidFill>
                            <a:schemeClr val="tx2"/>
                          </a:solidFill>
                        </a:rPr>
                        <a:t>TN: Rezepturen aus der Mittagsverpflegung, mobiles Endgerät</a:t>
                      </a:r>
                    </a:p>
                  </a:txBody>
                  <a:tcPr/>
                </a:tc>
                <a:extLst>
                  <a:ext uri="{0D108BD9-81ED-4DB2-BD59-A6C34878D82A}">
                    <a16:rowId xmlns:a16="http://schemas.microsoft.com/office/drawing/2014/main" val="525869581"/>
                  </a:ext>
                </a:extLst>
              </a:tr>
              <a:tr h="370501">
                <a:tc>
                  <a:txBody>
                    <a:bodyPr/>
                    <a:lstStyle/>
                    <a:p>
                      <a:pPr algn="ctr"/>
                      <a:r>
                        <a:rPr lang="de-DE" sz="1200" dirty="0">
                          <a:solidFill>
                            <a:schemeClr val="tx2"/>
                          </a:solidFill>
                        </a:rPr>
                        <a:t>2</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180min + Pause</a:t>
                      </a:r>
                    </a:p>
                  </a:txBody>
                  <a:tcPr anchor="ctr"/>
                </a:tc>
                <a:tc>
                  <a:txBody>
                    <a:bodyPr/>
                    <a:lstStyle/>
                    <a:p>
                      <a:pPr algn="ctr"/>
                      <a:r>
                        <a:rPr lang="de-DE" sz="1200" dirty="0">
                          <a:solidFill>
                            <a:schemeClr val="tx2"/>
                          </a:solidFill>
                        </a:rPr>
                        <a:t>Maßnahmenplanung</a:t>
                      </a:r>
                    </a:p>
                  </a:txBody>
                  <a:tcPr/>
                </a:tc>
                <a:tc>
                  <a:txBody>
                    <a:bodyPr/>
                    <a:lstStyle/>
                    <a:p>
                      <a:pPr algn="ctr"/>
                      <a:r>
                        <a:rPr lang="de-DE" sz="1200" dirty="0">
                          <a:solidFill>
                            <a:schemeClr val="tx2"/>
                          </a:solidFill>
                        </a:rPr>
                        <a:t>Ergebnisse der IST-Analysen</a:t>
                      </a:r>
                    </a:p>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Hebelwirkung einzelner Lebensmittelgruppen</a:t>
                      </a:r>
                    </a:p>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Strategien für nachhaltige Rezepturen</a:t>
                      </a:r>
                    </a:p>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Herausforderungen in der Rezepturentwicklung</a:t>
                      </a:r>
                    </a:p>
                    <a:p>
                      <a:pPr algn="ctr"/>
                      <a:r>
                        <a:rPr lang="de-DE" sz="1200" dirty="0">
                          <a:solidFill>
                            <a:schemeClr val="tx2"/>
                          </a:solidFill>
                        </a:rPr>
                        <a:t>Best-</a:t>
                      </a:r>
                      <a:r>
                        <a:rPr lang="de-DE" sz="1200" dirty="0" err="1">
                          <a:solidFill>
                            <a:schemeClr val="tx2"/>
                          </a:solidFill>
                        </a:rPr>
                        <a:t>Practise</a:t>
                      </a:r>
                      <a:r>
                        <a:rPr lang="de-DE" sz="1200" dirty="0">
                          <a:solidFill>
                            <a:schemeClr val="tx2"/>
                          </a:solidFill>
                        </a:rPr>
                        <a:t> Beispiel</a:t>
                      </a:r>
                    </a:p>
                  </a:txBody>
                  <a:tcPr/>
                </a:tc>
                <a:tc>
                  <a:txBody>
                    <a:bodyPr/>
                    <a:lstStyle/>
                    <a:p>
                      <a:pPr algn="l"/>
                      <a:r>
                        <a:rPr lang="de-DE" sz="1200" dirty="0">
                          <a:solidFill>
                            <a:schemeClr val="tx2"/>
                          </a:solidFill>
                        </a:rPr>
                        <a:t>Präsentation</a:t>
                      </a:r>
                    </a:p>
                    <a:p>
                      <a:pPr algn="l"/>
                      <a:r>
                        <a:rPr lang="de-DE" sz="1200" dirty="0">
                          <a:solidFill>
                            <a:schemeClr val="tx2"/>
                          </a:solidFill>
                        </a:rPr>
                        <a:t>Moderationskarten, Flip Chart, Stifte, Stellwand, Stecknadeln, Klebepunkte</a:t>
                      </a:r>
                    </a:p>
                    <a:p>
                      <a:pPr algn="l"/>
                      <a:r>
                        <a:rPr lang="de-DE" sz="1200" dirty="0">
                          <a:solidFill>
                            <a:schemeClr val="tx2"/>
                          </a:solidFill>
                        </a:rPr>
                        <a:t>Schwarzer-Peter Nachhaltigkeitsedition oder Lebensmittel-Icons</a:t>
                      </a:r>
                    </a:p>
                  </a:txBody>
                  <a:tcPr/>
                </a:tc>
                <a:extLst>
                  <a:ext uri="{0D108BD9-81ED-4DB2-BD59-A6C34878D82A}">
                    <a16:rowId xmlns:a16="http://schemas.microsoft.com/office/drawing/2014/main" val="791101704"/>
                  </a:ext>
                </a:extLst>
              </a:tr>
              <a:tr h="370501">
                <a:tc>
                  <a:txBody>
                    <a:bodyPr/>
                    <a:lstStyle/>
                    <a:p>
                      <a:pPr algn="ctr"/>
                      <a:r>
                        <a:rPr lang="de-DE" sz="1200" b="1" dirty="0"/>
                        <a:t>3</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b="1" dirty="0"/>
                        <a:t>90min </a:t>
                      </a:r>
                    </a:p>
                  </a:txBody>
                  <a:tcPr anchor="ctr"/>
                </a:tc>
                <a:tc>
                  <a:txBody>
                    <a:bodyPr/>
                    <a:lstStyle/>
                    <a:p>
                      <a:pPr algn="ctr"/>
                      <a:r>
                        <a:rPr lang="de-DE" sz="1200" b="1" dirty="0"/>
                        <a:t>Auswertung des aktuellen Standes</a:t>
                      </a:r>
                    </a:p>
                    <a:p>
                      <a:pPr algn="ctr"/>
                      <a:r>
                        <a:rPr lang="de-DE" sz="1200" b="1" dirty="0"/>
                        <a:t>Unterstützung bei Bedarf</a:t>
                      </a:r>
                    </a:p>
                  </a:txBody>
                  <a:tcPr/>
                </a:tc>
                <a:tc>
                  <a:txBody>
                    <a:bodyPr/>
                    <a:lstStyle/>
                    <a:p>
                      <a:pPr algn="ctr"/>
                      <a:r>
                        <a:rPr lang="de-DE" sz="1200" b="1" dirty="0"/>
                        <a:t>Zwischenstand anhand von Leitfragen: Maßnahmenplanung, Maßnahmenumsetzung, Schwierigkeiten</a:t>
                      </a:r>
                    </a:p>
                    <a:p>
                      <a:pPr algn="ctr"/>
                      <a:r>
                        <a:rPr lang="de-DE" sz="1200" b="1" dirty="0"/>
                        <a:t>Feedbackinstrumente</a:t>
                      </a:r>
                    </a:p>
                  </a:txBody>
                  <a:tcPr/>
                </a:tc>
                <a:tc>
                  <a:txBody>
                    <a:bodyPr/>
                    <a:lstStyle/>
                    <a:p>
                      <a:r>
                        <a:rPr lang="de-DE" sz="1200" b="1" dirty="0"/>
                        <a:t>Präsentation</a:t>
                      </a:r>
                    </a:p>
                    <a:p>
                      <a:r>
                        <a:rPr lang="de-DE" sz="1200" b="1" dirty="0"/>
                        <a:t>Karten/Blätter + Stifte oder Digitale Emojis </a:t>
                      </a:r>
                    </a:p>
                  </a:txBody>
                  <a:tcPr/>
                </a:tc>
                <a:extLst>
                  <a:ext uri="{0D108BD9-81ED-4DB2-BD59-A6C34878D82A}">
                    <a16:rowId xmlns:a16="http://schemas.microsoft.com/office/drawing/2014/main" val="2462647292"/>
                  </a:ext>
                </a:extLst>
              </a:tr>
              <a:tr h="370501">
                <a:tc>
                  <a:txBody>
                    <a:bodyPr/>
                    <a:lstStyle/>
                    <a:p>
                      <a:pPr algn="ctr"/>
                      <a:r>
                        <a:rPr lang="de-DE" sz="1200" dirty="0">
                          <a:solidFill>
                            <a:schemeClr val="tx2"/>
                          </a:solidFill>
                        </a:rPr>
                        <a:t>4</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180min + Pause</a:t>
                      </a:r>
                    </a:p>
                  </a:txBody>
                  <a:tcPr anchor="ctr"/>
                </a:tc>
                <a:tc>
                  <a:txBody>
                    <a:bodyPr/>
                    <a:lstStyle/>
                    <a:p>
                      <a:pPr algn="ctr"/>
                      <a:r>
                        <a:rPr lang="de-DE" sz="1200" dirty="0">
                          <a:solidFill>
                            <a:schemeClr val="tx2"/>
                          </a:solidFill>
                        </a:rPr>
                        <a:t>Vorher-/Nachher-Vergleich</a:t>
                      </a:r>
                    </a:p>
                    <a:p>
                      <a:pPr algn="ctr"/>
                      <a:r>
                        <a:rPr lang="de-DE" sz="1200" dirty="0">
                          <a:solidFill>
                            <a:schemeClr val="tx2"/>
                          </a:solidFill>
                        </a:rPr>
                        <a:t>Ausblick</a:t>
                      </a:r>
                    </a:p>
                  </a:txBody>
                  <a:tcPr/>
                </a:tc>
                <a:tc>
                  <a:txBody>
                    <a:bodyPr/>
                    <a:lstStyle/>
                    <a:p>
                      <a:pPr algn="ctr"/>
                      <a:r>
                        <a:rPr lang="de-DE" sz="1200" dirty="0">
                          <a:solidFill>
                            <a:schemeClr val="tx2"/>
                          </a:solidFill>
                        </a:rPr>
                        <a:t>Ergebnisübersicht </a:t>
                      </a:r>
                    </a:p>
                    <a:p>
                      <a:pPr algn="ctr"/>
                      <a:r>
                        <a:rPr lang="de-DE" sz="1200" dirty="0">
                          <a:solidFill>
                            <a:schemeClr val="tx2"/>
                          </a:solidFill>
                        </a:rPr>
                        <a:t>Diskussion Hürden &amp; Schwierigkeiten </a:t>
                      </a:r>
                    </a:p>
                    <a:p>
                      <a:pPr algn="ctr"/>
                      <a:r>
                        <a:rPr lang="de-DE" sz="1200" dirty="0">
                          <a:solidFill>
                            <a:schemeClr val="tx2"/>
                          </a:solidFill>
                        </a:rPr>
                        <a:t>Herausstellung von Maßnahmen mit viel Potenzial und/oder wenig Aufwand</a:t>
                      </a:r>
                    </a:p>
                    <a:p>
                      <a:pPr algn="ctr"/>
                      <a:r>
                        <a:rPr lang="de-DE" sz="1200" dirty="0">
                          <a:solidFill>
                            <a:schemeClr val="tx2"/>
                          </a:solidFill>
                        </a:rPr>
                        <a:t>Ausblick</a:t>
                      </a:r>
                    </a:p>
                  </a:txBody>
                  <a:tcPr/>
                </a:tc>
                <a:tc>
                  <a:txBody>
                    <a:bodyPr/>
                    <a:lstStyle/>
                    <a:p>
                      <a:pPr algn="l"/>
                      <a:r>
                        <a:rPr lang="de-DE" sz="1200" dirty="0">
                          <a:solidFill>
                            <a:schemeClr val="tx2"/>
                          </a:solidFill>
                        </a:rPr>
                        <a:t>Präsentation</a:t>
                      </a:r>
                    </a:p>
                    <a:p>
                      <a:pPr algn="l"/>
                      <a:r>
                        <a:rPr lang="de-DE" sz="1200" dirty="0">
                          <a:solidFill>
                            <a:schemeClr val="tx2"/>
                          </a:solidFill>
                        </a:rPr>
                        <a:t>Moderationskarten, Flip Chart, Stifte, Stellwand, Stecknadeln</a:t>
                      </a:r>
                    </a:p>
                    <a:p>
                      <a:r>
                        <a:rPr lang="de-DE" sz="1200" dirty="0">
                          <a:solidFill>
                            <a:schemeClr val="tx2"/>
                          </a:solidFill>
                        </a:rPr>
                        <a:t>Arbeitsblatt (Speiseplan)</a:t>
                      </a:r>
                    </a:p>
                    <a:p>
                      <a:r>
                        <a:rPr lang="de-DE" sz="1200" dirty="0">
                          <a:solidFill>
                            <a:schemeClr val="tx2"/>
                          </a:solidFill>
                        </a:rPr>
                        <a:t>Postkarte/Briefpapier</a:t>
                      </a:r>
                    </a:p>
                  </a:txBody>
                  <a:tcPr/>
                </a:tc>
                <a:extLst>
                  <a:ext uri="{0D108BD9-81ED-4DB2-BD59-A6C34878D82A}">
                    <a16:rowId xmlns:a16="http://schemas.microsoft.com/office/drawing/2014/main" val="3422921826"/>
                  </a:ext>
                </a:extLst>
              </a:tr>
            </a:tbl>
          </a:graphicData>
        </a:graphic>
      </p:graphicFrame>
    </p:spTree>
    <p:extLst>
      <p:ext uri="{BB962C8B-B14F-4D97-AF65-F5344CB8AC3E}">
        <p14:creationId xmlns:p14="http://schemas.microsoft.com/office/powerpoint/2010/main" val="3455850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49172-6A12-4A48-A31F-E5705B0B93F1}"/>
              </a:ext>
            </a:extLst>
          </p:cNvPr>
          <p:cNvSpPr>
            <a:spLocks noGrp="1"/>
          </p:cNvSpPr>
          <p:nvPr>
            <p:ph type="title"/>
          </p:nvPr>
        </p:nvSpPr>
        <p:spPr/>
        <p:txBody>
          <a:bodyPr/>
          <a:lstStyle/>
          <a:p>
            <a:r>
              <a:rPr lang="de-DE" dirty="0"/>
              <a:t>Übersicht</a:t>
            </a:r>
          </a:p>
        </p:txBody>
      </p:sp>
      <p:sp>
        <p:nvSpPr>
          <p:cNvPr id="3" name="Textplatzhalter 2">
            <a:extLst>
              <a:ext uri="{FF2B5EF4-FFF2-40B4-BE49-F238E27FC236}">
                <a16:creationId xmlns:a16="http://schemas.microsoft.com/office/drawing/2014/main" id="{D37AEB6A-6C25-454D-BAC7-88E78D780E90}"/>
              </a:ext>
            </a:extLst>
          </p:cNvPr>
          <p:cNvSpPr>
            <a:spLocks noGrp="1"/>
          </p:cNvSpPr>
          <p:nvPr>
            <p:ph type="body" sz="quarter" idx="13"/>
          </p:nvPr>
        </p:nvSpPr>
        <p:spPr/>
        <p:txBody>
          <a:bodyPr/>
          <a:lstStyle/>
          <a:p>
            <a:r>
              <a:rPr lang="de-DE" dirty="0"/>
              <a:t>Ablauf - ONLINE</a:t>
            </a:r>
          </a:p>
        </p:txBody>
      </p:sp>
      <p:graphicFrame>
        <p:nvGraphicFramePr>
          <p:cNvPr id="5" name="Tabelle 4">
            <a:extLst>
              <a:ext uri="{FF2B5EF4-FFF2-40B4-BE49-F238E27FC236}">
                <a16:creationId xmlns:a16="http://schemas.microsoft.com/office/drawing/2014/main" id="{4C3A26F4-92F5-4C4A-BFC6-081E8E801127}"/>
              </a:ext>
            </a:extLst>
          </p:cNvPr>
          <p:cNvGraphicFramePr>
            <a:graphicFrameLocks noGrp="1"/>
          </p:cNvGraphicFramePr>
          <p:nvPr>
            <p:extLst/>
          </p:nvPr>
        </p:nvGraphicFramePr>
        <p:xfrm>
          <a:off x="371357" y="1442145"/>
          <a:ext cx="11375167" cy="2836333"/>
        </p:xfrm>
        <a:graphic>
          <a:graphicData uri="http://schemas.openxmlformats.org/drawingml/2006/table">
            <a:tbl>
              <a:tblPr firstRow="1" bandRow="1">
                <a:tableStyleId>{00A15C55-8517-42AA-B614-E9B94910E393}</a:tableStyleId>
              </a:tblPr>
              <a:tblGrid>
                <a:gridCol w="800951">
                  <a:extLst>
                    <a:ext uri="{9D8B030D-6E8A-4147-A177-3AD203B41FA5}">
                      <a16:colId xmlns:a16="http://schemas.microsoft.com/office/drawing/2014/main" val="2202381272"/>
                    </a:ext>
                  </a:extLst>
                </a:gridCol>
                <a:gridCol w="1007366">
                  <a:extLst>
                    <a:ext uri="{9D8B030D-6E8A-4147-A177-3AD203B41FA5}">
                      <a16:colId xmlns:a16="http://schemas.microsoft.com/office/drawing/2014/main" val="1431896644"/>
                    </a:ext>
                  </a:extLst>
                </a:gridCol>
                <a:gridCol w="2934586">
                  <a:extLst>
                    <a:ext uri="{9D8B030D-6E8A-4147-A177-3AD203B41FA5}">
                      <a16:colId xmlns:a16="http://schemas.microsoft.com/office/drawing/2014/main" val="32570082"/>
                    </a:ext>
                  </a:extLst>
                </a:gridCol>
                <a:gridCol w="3636335">
                  <a:extLst>
                    <a:ext uri="{9D8B030D-6E8A-4147-A177-3AD203B41FA5}">
                      <a16:colId xmlns:a16="http://schemas.microsoft.com/office/drawing/2014/main" val="3551147682"/>
                    </a:ext>
                  </a:extLst>
                </a:gridCol>
                <a:gridCol w="2995929">
                  <a:extLst>
                    <a:ext uri="{9D8B030D-6E8A-4147-A177-3AD203B41FA5}">
                      <a16:colId xmlns:a16="http://schemas.microsoft.com/office/drawing/2014/main" val="1814567008"/>
                    </a:ext>
                  </a:extLst>
                </a:gridCol>
              </a:tblGrid>
              <a:tr h="370840">
                <a:tc>
                  <a:txBody>
                    <a:bodyPr/>
                    <a:lstStyle/>
                    <a:p>
                      <a:r>
                        <a:rPr lang="de-DE" sz="1200" dirty="0"/>
                        <a:t>Block</a:t>
                      </a:r>
                    </a:p>
                  </a:txBody>
                  <a:tcPr/>
                </a:tc>
                <a:tc>
                  <a:txBody>
                    <a:bodyPr/>
                    <a:lstStyle/>
                    <a:p>
                      <a:r>
                        <a:rPr lang="de-DE" sz="1200" dirty="0"/>
                        <a:t>Zeit</a:t>
                      </a:r>
                    </a:p>
                  </a:txBody>
                  <a:tcPr/>
                </a:tc>
                <a:tc>
                  <a:txBody>
                    <a:bodyPr/>
                    <a:lstStyle/>
                    <a:p>
                      <a:r>
                        <a:rPr lang="de-DE" sz="1200"/>
                        <a:t>Inhalt</a:t>
                      </a:r>
                      <a:endParaRPr lang="de-DE" sz="1200" dirty="0"/>
                    </a:p>
                  </a:txBody>
                  <a:tcPr/>
                </a:tc>
                <a:tc>
                  <a:txBody>
                    <a:bodyPr/>
                    <a:lstStyle/>
                    <a:p>
                      <a:pPr algn="ctr"/>
                      <a:r>
                        <a:rPr lang="de-DE" sz="1200"/>
                        <a:t>Methode</a:t>
                      </a:r>
                      <a:endParaRPr lang="de-DE" sz="1200" dirty="0"/>
                    </a:p>
                  </a:txBody>
                  <a:tcPr/>
                </a:tc>
                <a:tc>
                  <a:txBody>
                    <a:bodyPr/>
                    <a:lstStyle/>
                    <a:p>
                      <a:pPr algn="ctr"/>
                      <a:r>
                        <a:rPr lang="de-DE" sz="1200"/>
                        <a:t>Material</a:t>
                      </a:r>
                      <a:endParaRPr lang="de-DE" sz="1200" dirty="0"/>
                    </a:p>
                  </a:txBody>
                  <a:tcPr/>
                </a:tc>
                <a:extLst>
                  <a:ext uri="{0D108BD9-81ED-4DB2-BD59-A6C34878D82A}">
                    <a16:rowId xmlns:a16="http://schemas.microsoft.com/office/drawing/2014/main" val="356692969"/>
                  </a:ext>
                </a:extLst>
              </a:tr>
              <a:tr h="370840">
                <a:tc rowSpan="6">
                  <a:txBody>
                    <a:bodyPr/>
                    <a:lstStyle/>
                    <a:p>
                      <a:pPr algn="ctr"/>
                      <a:r>
                        <a:rPr lang="de-DE" sz="1200" dirty="0"/>
                        <a:t>1</a:t>
                      </a:r>
                    </a:p>
                  </a:txBody>
                  <a:tcPr anchor="ctr"/>
                </a:tc>
                <a:tc>
                  <a:txBody>
                    <a:bodyPr/>
                    <a:lstStyle/>
                    <a:p>
                      <a:pPr algn="ctr"/>
                      <a:r>
                        <a:rPr lang="de-DE" sz="1200" dirty="0"/>
                        <a:t>5</a:t>
                      </a:r>
                    </a:p>
                  </a:txBody>
                  <a:tcPr anchor="ctr"/>
                </a:tc>
                <a:tc>
                  <a:txBody>
                    <a:bodyPr/>
                    <a:lstStyle/>
                    <a:p>
                      <a:pPr algn="ctr"/>
                      <a:r>
                        <a:rPr lang="de-DE" sz="1200" dirty="0"/>
                        <a:t>Begrüßung, Agenda und &amp; Ziele</a:t>
                      </a:r>
                    </a:p>
                  </a:txBody>
                  <a:tcPr/>
                </a:tc>
                <a:tc>
                  <a:txBody>
                    <a:bodyPr/>
                    <a:lstStyle/>
                    <a:p>
                      <a:pPr algn="ctr"/>
                      <a:r>
                        <a:rPr lang="de-DE" sz="1200" dirty="0"/>
                        <a:t>Vortrag</a:t>
                      </a:r>
                    </a:p>
                  </a:txBody>
                  <a:tcPr/>
                </a:tc>
                <a:tc>
                  <a:txBody>
                    <a:bodyPr/>
                    <a:lstStyle/>
                    <a:p>
                      <a:pPr algn="l"/>
                      <a:r>
                        <a:rPr lang="de-DE" sz="1200" dirty="0"/>
                        <a:t>Präsentation, Laptop &amp; </a:t>
                      </a:r>
                      <a:r>
                        <a:rPr lang="de-DE" sz="1200" dirty="0" err="1"/>
                        <a:t>Beamer</a:t>
                      </a:r>
                      <a:r>
                        <a:rPr lang="de-DE" sz="1200" dirty="0"/>
                        <a:t> </a:t>
                      </a:r>
                      <a:r>
                        <a:rPr lang="de-DE" sz="1100" dirty="0"/>
                        <a:t>(gesamten Workshop)</a:t>
                      </a:r>
                      <a:endParaRPr lang="de-DE" sz="1200" dirty="0"/>
                    </a:p>
                  </a:txBody>
                  <a:tcPr/>
                </a:tc>
                <a:extLst>
                  <a:ext uri="{0D108BD9-81ED-4DB2-BD59-A6C34878D82A}">
                    <a16:rowId xmlns:a16="http://schemas.microsoft.com/office/drawing/2014/main" val="525869581"/>
                  </a:ext>
                </a:extLst>
              </a:tr>
              <a:tr h="367453">
                <a:tc vMerge="1">
                  <a:txBody>
                    <a:bodyPr/>
                    <a:lstStyle/>
                    <a:p>
                      <a:endParaRPr lang="de-DE"/>
                    </a:p>
                  </a:txBody>
                  <a:tcPr/>
                </a:tc>
                <a:tc rowSpan="2">
                  <a:txBody>
                    <a:bodyPr/>
                    <a:lstStyle/>
                    <a:p>
                      <a:pPr algn="ctr"/>
                      <a:r>
                        <a:rPr lang="de-DE" sz="1200" dirty="0"/>
                        <a:t>20</a:t>
                      </a:r>
                    </a:p>
                  </a:txBody>
                  <a:tcPr anchor="ctr"/>
                </a:tc>
                <a:tc>
                  <a:txBody>
                    <a:bodyPr/>
                    <a:lstStyle/>
                    <a:p>
                      <a:pPr algn="ctr"/>
                      <a:r>
                        <a:rPr lang="de-DE" sz="1200" dirty="0"/>
                        <a:t>Teilnehmenden Rückblick</a:t>
                      </a:r>
                    </a:p>
                  </a:txBody>
                  <a:tcP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t>Blitzlicht durch die Teilnehmenden</a:t>
                      </a:r>
                    </a:p>
                    <a:p>
                      <a:pPr algn="ctr"/>
                      <a:endParaRPr lang="de-DE" sz="1200" dirty="0"/>
                    </a:p>
                  </a:txBody>
                  <a:tcPr/>
                </a:tc>
                <a:tc>
                  <a:txBody>
                    <a:bodyPr/>
                    <a:lstStyle/>
                    <a:p>
                      <a:pPr algn="l"/>
                      <a:r>
                        <a:rPr lang="de-DE" sz="1200" dirty="0"/>
                        <a:t>/</a:t>
                      </a:r>
                    </a:p>
                  </a:txBody>
                  <a:tcPr/>
                </a:tc>
                <a:extLst>
                  <a:ext uri="{0D108BD9-81ED-4DB2-BD59-A6C34878D82A}">
                    <a16:rowId xmlns:a16="http://schemas.microsoft.com/office/drawing/2014/main" val="2082170026"/>
                  </a:ext>
                </a:extLst>
              </a:tr>
              <a:tr h="367453">
                <a:tc vMerge="1">
                  <a:txBody>
                    <a:bodyPr/>
                    <a:lstStyle/>
                    <a:p>
                      <a:endParaRPr lang="de-DE" sz="1200" dirty="0"/>
                    </a:p>
                  </a:txBody>
                  <a:tcPr/>
                </a:tc>
                <a:tc vMerge="1">
                  <a:txBody>
                    <a:bodyPr/>
                    <a:lstStyle/>
                    <a:p>
                      <a:pPr algn="ctr"/>
                      <a:endParaRPr lang="de-DE" sz="1200" dirty="0"/>
                    </a:p>
                  </a:txBody>
                  <a:tcPr/>
                </a:tc>
                <a:tc>
                  <a:txBody>
                    <a:bodyPr/>
                    <a:lstStyle/>
                    <a:p>
                      <a:pPr algn="ctr"/>
                      <a:r>
                        <a:rPr lang="de-DE" sz="1200" dirty="0"/>
                        <a:t>Überblick über die Ergebnisse</a:t>
                      </a:r>
                    </a:p>
                  </a:txBody>
                  <a:tcPr/>
                </a:tc>
                <a:tc>
                  <a:txBody>
                    <a:bodyPr/>
                    <a:lstStyle/>
                    <a:p>
                      <a:pPr algn="ctr"/>
                      <a:r>
                        <a:rPr lang="de-DE" sz="1200" dirty="0"/>
                        <a:t>Vortrag</a:t>
                      </a:r>
                    </a:p>
                  </a:txBody>
                  <a:tcPr/>
                </a:tc>
                <a:tc>
                  <a:txBody>
                    <a:bodyPr/>
                    <a:lstStyle/>
                    <a:p>
                      <a:pPr algn="l"/>
                      <a:r>
                        <a:rPr lang="de-DE" sz="1200" dirty="0"/>
                        <a:t>Präsentation</a:t>
                      </a:r>
                    </a:p>
                  </a:txBody>
                  <a:tcPr/>
                </a:tc>
                <a:extLst>
                  <a:ext uri="{0D108BD9-81ED-4DB2-BD59-A6C34878D82A}">
                    <a16:rowId xmlns:a16="http://schemas.microsoft.com/office/drawing/2014/main" val="791101704"/>
                  </a:ext>
                </a:extLst>
              </a:tr>
              <a:tr h="370840">
                <a:tc vMerge="1">
                  <a:txBody>
                    <a:bodyPr/>
                    <a:lstStyle/>
                    <a:p>
                      <a:endParaRPr lang="de-DE" sz="1200" dirty="0"/>
                    </a:p>
                  </a:txBody>
                  <a:tcPr/>
                </a:tc>
                <a:tc>
                  <a:txBody>
                    <a:bodyPr/>
                    <a:lstStyle/>
                    <a:p>
                      <a:pPr algn="ctr"/>
                      <a:r>
                        <a:rPr lang="de-DE" sz="1200" dirty="0"/>
                        <a:t>20</a:t>
                      </a:r>
                    </a:p>
                  </a:txBody>
                  <a:tcPr anchor="ctr"/>
                </a:tc>
                <a:tc>
                  <a:txBody>
                    <a:bodyPr/>
                    <a:lstStyle/>
                    <a:p>
                      <a:pPr algn="ctr"/>
                      <a:r>
                        <a:rPr lang="de-DE" sz="1200" dirty="0"/>
                        <a:t>Vertiefende inhaltliche Diskussion über das Vorgehen der Teilnehmenden</a:t>
                      </a:r>
                    </a:p>
                  </a:txBody>
                  <a:tcPr/>
                </a:tc>
                <a:tc>
                  <a:txBody>
                    <a:bodyPr/>
                    <a:lstStyle/>
                    <a:p>
                      <a:pPr algn="ctr"/>
                      <a:r>
                        <a:rPr lang="de-DE" sz="1200" dirty="0"/>
                        <a:t>Diskussion im Plenum</a:t>
                      </a:r>
                    </a:p>
                  </a:txBody>
                  <a:tcPr/>
                </a:tc>
                <a:tc>
                  <a:txBody>
                    <a:bodyPr/>
                    <a:lstStyle/>
                    <a:p>
                      <a:r>
                        <a:rPr lang="de-DE" sz="1200" dirty="0"/>
                        <a:t>/</a:t>
                      </a:r>
                    </a:p>
                  </a:txBody>
                  <a:tcPr/>
                </a:tc>
                <a:extLst>
                  <a:ext uri="{0D108BD9-81ED-4DB2-BD59-A6C34878D82A}">
                    <a16:rowId xmlns:a16="http://schemas.microsoft.com/office/drawing/2014/main" val="2462647292"/>
                  </a:ext>
                </a:extLst>
              </a:tr>
              <a:tr h="370840">
                <a:tc vMerge="1">
                  <a:txBody>
                    <a:bodyPr/>
                    <a:lstStyle/>
                    <a:p>
                      <a:endParaRPr lang="de-DE"/>
                    </a:p>
                  </a:txBody>
                  <a:tcPr/>
                </a:tc>
                <a:tc>
                  <a:txBody>
                    <a:bodyPr/>
                    <a:lstStyle/>
                    <a:p>
                      <a:pPr algn="ctr"/>
                      <a:r>
                        <a:rPr lang="de-DE" sz="1200" dirty="0"/>
                        <a:t>10</a:t>
                      </a:r>
                    </a:p>
                  </a:txBody>
                  <a:tcPr anchor="ctr"/>
                </a:tc>
                <a:tc>
                  <a:txBody>
                    <a:bodyPr/>
                    <a:lstStyle/>
                    <a:p>
                      <a:pPr algn="ctr"/>
                      <a:r>
                        <a:rPr lang="de-DE" sz="1200" dirty="0"/>
                        <a:t>Weiterführende Aufgabe</a:t>
                      </a:r>
                    </a:p>
                  </a:txBody>
                  <a:tcPr anchor="ctr"/>
                </a:tc>
                <a:tc>
                  <a:txBody>
                    <a:bodyPr/>
                    <a:lstStyle/>
                    <a:p>
                      <a:pPr algn="ctr"/>
                      <a:r>
                        <a:rPr lang="de-DE" sz="1200" dirty="0"/>
                        <a:t>Vortrag</a:t>
                      </a:r>
                    </a:p>
                  </a:txBody>
                  <a:tcPr/>
                </a:tc>
                <a:tc>
                  <a:txBody>
                    <a:bodyPr/>
                    <a:lstStyle/>
                    <a:p>
                      <a:r>
                        <a:rPr lang="de-DE" sz="1200" dirty="0"/>
                        <a:t>Präsentation</a:t>
                      </a:r>
                    </a:p>
                  </a:txBody>
                  <a:tcPr/>
                </a:tc>
                <a:extLst>
                  <a:ext uri="{0D108BD9-81ED-4DB2-BD59-A6C34878D82A}">
                    <a16:rowId xmlns:a16="http://schemas.microsoft.com/office/drawing/2014/main" val="2267103717"/>
                  </a:ext>
                </a:extLst>
              </a:tr>
              <a:tr h="370840">
                <a:tc vMerge="1">
                  <a:txBody>
                    <a:bodyPr/>
                    <a:lstStyle/>
                    <a:p>
                      <a:endParaRPr lang="de-DE" sz="1200" dirty="0"/>
                    </a:p>
                  </a:txBody>
                  <a:tcPr/>
                </a:tc>
                <a:tc>
                  <a:txBody>
                    <a:bodyPr/>
                    <a:lstStyle/>
                    <a:p>
                      <a:pPr algn="ctr"/>
                      <a:r>
                        <a:rPr lang="de-DE" sz="1200" dirty="0"/>
                        <a:t>10</a:t>
                      </a:r>
                    </a:p>
                  </a:txBody>
                  <a:tcPr anchor="ctr"/>
                </a:tc>
                <a:tc>
                  <a:txBody>
                    <a:bodyPr/>
                    <a:lstStyle/>
                    <a:p>
                      <a:pPr algn="ctr"/>
                      <a:r>
                        <a:rPr lang="de-DE" sz="1200" dirty="0"/>
                        <a:t>Abschluss</a:t>
                      </a:r>
                    </a:p>
                  </a:txBody>
                  <a:tcPr/>
                </a:tc>
                <a:tc>
                  <a:txBody>
                    <a:bodyPr/>
                    <a:lstStyle/>
                    <a:p>
                      <a:pPr algn="ctr"/>
                      <a:r>
                        <a:rPr lang="de-DE" sz="1200" dirty="0"/>
                        <a:t>Emoji-</a:t>
                      </a:r>
                      <a:r>
                        <a:rPr lang="de-DE" sz="1200" dirty="0" err="1"/>
                        <a:t>Checkout</a:t>
                      </a:r>
                      <a:endParaRPr lang="de-DE" sz="1200" dirty="0"/>
                    </a:p>
                  </a:txBody>
                  <a:tcPr/>
                </a:tc>
                <a:tc>
                  <a:txBody>
                    <a:bodyPr/>
                    <a:lstStyle/>
                    <a:p>
                      <a:r>
                        <a:rPr lang="de-DE" sz="1200" dirty="0"/>
                        <a:t>Evtl. Präsentation</a:t>
                      </a:r>
                    </a:p>
                  </a:txBody>
                  <a:tcPr/>
                </a:tc>
                <a:extLst>
                  <a:ext uri="{0D108BD9-81ED-4DB2-BD59-A6C34878D82A}">
                    <a16:rowId xmlns:a16="http://schemas.microsoft.com/office/drawing/2014/main" val="1677809749"/>
                  </a:ext>
                </a:extLst>
              </a:tr>
            </a:tbl>
          </a:graphicData>
        </a:graphic>
      </p:graphicFrame>
    </p:spTree>
    <p:extLst>
      <p:ext uri="{BB962C8B-B14F-4D97-AF65-F5344CB8AC3E}">
        <p14:creationId xmlns:p14="http://schemas.microsoft.com/office/powerpoint/2010/main" val="3141136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39473" y="1039449"/>
            <a:ext cx="10713053" cy="2027560"/>
          </a:xfrm>
        </p:spPr>
        <p:txBody>
          <a:bodyPr wrap="square" anchor="t">
            <a:noAutofit/>
          </a:bodyPr>
          <a:lstStyle/>
          <a:p>
            <a:r>
              <a:rPr lang="de-DE" sz="3200" dirty="0"/>
              <a:t>Gerechte und nachhaltige Außer-Haus-Angebote gestalten</a:t>
            </a:r>
            <a:br>
              <a:rPr lang="de-DE" sz="3200" b="1" dirty="0"/>
            </a:br>
            <a:br>
              <a:rPr lang="de-DE" sz="800" dirty="0">
                <a:effectLst/>
                <a:latin typeface="Helvetica" pitchFamily="2" charset="0"/>
              </a:rPr>
            </a:br>
            <a:br>
              <a:rPr lang="de-DE" sz="800" dirty="0">
                <a:effectLst/>
                <a:latin typeface="Helvetica" pitchFamily="2" charset="0"/>
              </a:rPr>
            </a:br>
            <a:br>
              <a:rPr lang="de-DE" sz="3200" dirty="0"/>
            </a:br>
            <a:br>
              <a:rPr lang="de-DE" sz="3200" dirty="0"/>
            </a:br>
            <a:endParaRPr lang="de-DE" sz="3200" dirty="0"/>
          </a:p>
        </p:txBody>
      </p:sp>
      <p:sp>
        <p:nvSpPr>
          <p:cNvPr id="12" name="Text Placeholder 3">
            <a:extLst>
              <a:ext uri="{FF2B5EF4-FFF2-40B4-BE49-F238E27FC236}">
                <a16:creationId xmlns:a16="http://schemas.microsoft.com/office/drawing/2014/main" id="{17F1BAA3-4691-27F9-E70C-C100408BB4AB}"/>
              </a:ext>
            </a:extLst>
          </p:cNvPr>
          <p:cNvSpPr>
            <a:spLocks noGrp="1"/>
          </p:cNvSpPr>
          <p:nvPr>
            <p:ph type="body" sz="quarter" idx="10"/>
          </p:nvPr>
        </p:nvSpPr>
        <p:spPr>
          <a:xfrm>
            <a:off x="2747681" y="4076703"/>
            <a:ext cx="6696633" cy="314510"/>
          </a:xfrm>
        </p:spPr>
        <p:txBody>
          <a:bodyPr/>
          <a:lstStyle/>
          <a:p>
            <a:r>
              <a:rPr lang="de-DE" sz="1000" dirty="0"/>
              <a:t>Vorname Nachname</a:t>
            </a:r>
          </a:p>
          <a:p>
            <a:endParaRPr lang="en-US" dirty="0"/>
          </a:p>
        </p:txBody>
      </p:sp>
      <p:sp>
        <p:nvSpPr>
          <p:cNvPr id="14" name="Text Placeholder 5">
            <a:extLst>
              <a:ext uri="{FF2B5EF4-FFF2-40B4-BE49-F238E27FC236}">
                <a16:creationId xmlns:a16="http://schemas.microsoft.com/office/drawing/2014/main" id="{2D6023A9-138C-7393-4E04-300CEA64A07E}"/>
              </a:ext>
            </a:extLst>
          </p:cNvPr>
          <p:cNvSpPr>
            <a:spLocks noGrp="1"/>
          </p:cNvSpPr>
          <p:nvPr>
            <p:ph type="body" sz="quarter" idx="12"/>
          </p:nvPr>
        </p:nvSpPr>
        <p:spPr>
          <a:xfrm>
            <a:off x="2508938" y="2257572"/>
            <a:ext cx="7174121" cy="1296144"/>
          </a:xfrm>
        </p:spPr>
        <p:txBody>
          <a:bodyPr/>
          <a:lstStyle/>
          <a:p>
            <a:r>
              <a:rPr lang="de-DE" b="1" dirty="0">
                <a:latin typeface="Arial" panose="020B0604020202020204" pitchFamily="34" charset="0"/>
                <a:cs typeface="Arial" panose="020B0604020202020204" pitchFamily="34" charset="0"/>
              </a:rPr>
              <a:t>3. Rezepturentwicklung</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112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DEF06D4E-B9F5-4FAB-BF2A-B5A8F890D229}"/>
              </a:ext>
            </a:extLst>
          </p:cNvPr>
          <p:cNvPicPr>
            <a:picLocks noChangeAspect="1"/>
          </p:cNvPicPr>
          <p:nvPr/>
        </p:nvPicPr>
        <p:blipFill>
          <a:blip r:embed="rId2"/>
          <a:stretch>
            <a:fillRect/>
          </a:stretch>
        </p:blipFill>
        <p:spPr>
          <a:xfrm>
            <a:off x="0" y="0"/>
            <a:ext cx="11682549" cy="6562254"/>
          </a:xfrm>
          <a:prstGeom prst="rect">
            <a:avLst/>
          </a:prstGeom>
          <a:ln w="12700">
            <a:solidFill>
              <a:schemeClr val="accent4"/>
            </a:solidFill>
          </a:ln>
        </p:spPr>
      </p:pic>
      <p:sp>
        <p:nvSpPr>
          <p:cNvPr id="5" name="Rechteck 4">
            <a:hlinkClick r:id="rId3"/>
            <a:extLst>
              <a:ext uri="{FF2B5EF4-FFF2-40B4-BE49-F238E27FC236}">
                <a16:creationId xmlns:a16="http://schemas.microsoft.com/office/drawing/2014/main" id="{83CBF01E-1AB4-4739-A629-AACDA18841FA}"/>
              </a:ext>
            </a:extLst>
          </p:cNvPr>
          <p:cNvSpPr/>
          <p:nvPr/>
        </p:nvSpPr>
        <p:spPr>
          <a:xfrm>
            <a:off x="3233057" y="6028509"/>
            <a:ext cx="457200" cy="2351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de-DE" sz="1900">
              <a:solidFill>
                <a:schemeClr val="tx1"/>
              </a:solidFill>
            </a:endParaRPr>
          </a:p>
        </p:txBody>
      </p:sp>
      <p:sp>
        <p:nvSpPr>
          <p:cNvPr id="6" name="Rechteck 5">
            <a:extLst>
              <a:ext uri="{FF2B5EF4-FFF2-40B4-BE49-F238E27FC236}">
                <a16:creationId xmlns:a16="http://schemas.microsoft.com/office/drawing/2014/main" id="{C9A32E9A-A1AA-4F7A-842C-7F9309B80AD6}"/>
              </a:ext>
            </a:extLst>
          </p:cNvPr>
          <p:cNvSpPr/>
          <p:nvPr/>
        </p:nvSpPr>
        <p:spPr>
          <a:xfrm>
            <a:off x="-50140" y="6596390"/>
            <a:ext cx="2618024" cy="261610"/>
          </a:xfrm>
          <a:prstGeom prst="rect">
            <a:avLst/>
          </a:prstGeom>
        </p:spPr>
        <p:txBody>
          <a:bodyPr wrap="none">
            <a:spAutoFit/>
          </a:bodyPr>
          <a:lstStyle/>
          <a:p>
            <a:r>
              <a:rPr lang="de-DE" sz="1100" dirty="0">
                <a:solidFill>
                  <a:srgbClr val="FF0000"/>
                </a:solidFill>
                <a:ea typeface="Calibri" panose="020F0502020204030204" pitchFamily="34" charset="0"/>
                <a:cs typeface="Times New Roman" panose="02020603050405020304" pitchFamily="18" charset="0"/>
              </a:rPr>
              <a:t>Screenshot ist nicht unter freier Lizenz.</a:t>
            </a:r>
            <a:endParaRPr lang="de-DE" sz="1100" dirty="0">
              <a:solidFill>
                <a:srgbClr val="FF0000"/>
              </a:solidFill>
            </a:endParaRPr>
          </a:p>
        </p:txBody>
      </p:sp>
    </p:spTree>
    <p:extLst>
      <p:ext uri="{BB962C8B-B14F-4D97-AF65-F5344CB8AC3E}">
        <p14:creationId xmlns:p14="http://schemas.microsoft.com/office/powerpoint/2010/main" val="2568035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0FD741-C330-C91F-1A7C-F211365EBBB6}"/>
              </a:ext>
            </a:extLst>
          </p:cNvPr>
          <p:cNvSpPr>
            <a:spLocks noGrp="1"/>
          </p:cNvSpPr>
          <p:nvPr>
            <p:ph type="ctrTitle"/>
          </p:nvPr>
        </p:nvSpPr>
        <p:spPr/>
        <p:txBody>
          <a:bodyPr/>
          <a:lstStyle/>
          <a:p>
            <a:r>
              <a:rPr lang="de-DE"/>
              <a:t>Agenda</a:t>
            </a:r>
          </a:p>
        </p:txBody>
      </p:sp>
      <p:sp>
        <p:nvSpPr>
          <p:cNvPr id="6" name="Textfeld 5">
            <a:extLst>
              <a:ext uri="{FF2B5EF4-FFF2-40B4-BE49-F238E27FC236}">
                <a16:creationId xmlns:a16="http://schemas.microsoft.com/office/drawing/2014/main" id="{2FCED2B6-494E-E216-D0BD-7E802FF149B7}"/>
              </a:ext>
            </a:extLst>
          </p:cNvPr>
          <p:cNvSpPr txBox="1"/>
          <p:nvPr/>
        </p:nvSpPr>
        <p:spPr>
          <a:xfrm>
            <a:off x="805912" y="2221521"/>
            <a:ext cx="6350262" cy="2802370"/>
          </a:xfrm>
          <a:prstGeom prst="rect">
            <a:avLst/>
          </a:prstGeom>
          <a:noFill/>
        </p:spPr>
        <p:txBody>
          <a:bodyPr wrap="square" rtlCol="0">
            <a:spAutoFit/>
          </a:bodyPr>
          <a:lstStyle/>
          <a:p>
            <a:pPr marL="342900" indent="-342900">
              <a:lnSpc>
                <a:spcPct val="120000"/>
              </a:lnSpc>
              <a:buFont typeface="Wingdings" pitchFamily="2" charset="2"/>
              <a:buChar char="§"/>
            </a:pPr>
            <a:r>
              <a:rPr lang="de-DE" sz="2000" dirty="0">
                <a:latin typeface="Helvetica" pitchFamily="2" charset="0"/>
              </a:rPr>
              <a:t>Begrüßung</a:t>
            </a:r>
            <a:endParaRPr lang="de-DE" sz="2400" dirty="0">
              <a:latin typeface="Helvetica" pitchFamily="2" charset="0"/>
            </a:endParaRPr>
          </a:p>
          <a:p>
            <a:pPr marL="342900" indent="-342900">
              <a:lnSpc>
                <a:spcPct val="120000"/>
              </a:lnSpc>
              <a:buFont typeface="Wingdings" pitchFamily="2" charset="2"/>
              <a:buChar char="§"/>
            </a:pPr>
            <a:r>
              <a:rPr lang="de-DE" sz="2000" dirty="0">
                <a:latin typeface="Helvetica" pitchFamily="2" charset="0"/>
              </a:rPr>
              <a:t>Ziele</a:t>
            </a:r>
          </a:p>
          <a:p>
            <a:pPr marL="342900" indent="-342900">
              <a:lnSpc>
                <a:spcPct val="120000"/>
              </a:lnSpc>
              <a:buFont typeface="Wingdings" pitchFamily="2" charset="2"/>
              <a:buChar char="§"/>
            </a:pPr>
            <a:r>
              <a:rPr lang="de-DE" sz="2000" dirty="0">
                <a:latin typeface="Helvetica" pitchFamily="2" charset="0"/>
              </a:rPr>
              <a:t>Rückblick</a:t>
            </a:r>
          </a:p>
          <a:p>
            <a:pPr marL="342900" indent="-342900">
              <a:lnSpc>
                <a:spcPct val="120000"/>
              </a:lnSpc>
              <a:buFont typeface="Wingdings" pitchFamily="2" charset="2"/>
              <a:buChar char="§"/>
            </a:pPr>
            <a:r>
              <a:rPr lang="de-DE" sz="2000" dirty="0">
                <a:latin typeface="Helvetica" pitchFamily="2" charset="0"/>
              </a:rPr>
              <a:t>Erfahrungsaustausch</a:t>
            </a:r>
          </a:p>
          <a:p>
            <a:pPr marL="342900" indent="-342900">
              <a:lnSpc>
                <a:spcPct val="120000"/>
              </a:lnSpc>
              <a:buFont typeface="Wingdings" pitchFamily="2" charset="2"/>
              <a:buChar char="§"/>
            </a:pPr>
            <a:r>
              <a:rPr lang="de-DE" sz="2000" dirty="0">
                <a:latin typeface="Helvetica" pitchFamily="2" charset="0"/>
              </a:rPr>
              <a:t>Weiterführende Aufgabe</a:t>
            </a:r>
          </a:p>
          <a:p>
            <a:pPr marL="342900" indent="-342900">
              <a:lnSpc>
                <a:spcPct val="120000"/>
              </a:lnSpc>
              <a:buFont typeface="Wingdings" pitchFamily="2" charset="2"/>
              <a:buChar char="§"/>
            </a:pPr>
            <a:r>
              <a:rPr lang="de-DE" sz="2000" dirty="0">
                <a:latin typeface="Helvetica" pitchFamily="2" charset="0"/>
              </a:rPr>
              <a:t>Abschlussrunde</a:t>
            </a:r>
            <a:endParaRPr lang="de-DE" sz="2000" dirty="0"/>
          </a:p>
          <a:p>
            <a:pPr>
              <a:lnSpc>
                <a:spcPct val="200000"/>
              </a:lnSpc>
            </a:pPr>
            <a:endParaRPr lang="de-DE" sz="1900" dirty="0"/>
          </a:p>
        </p:txBody>
      </p:sp>
    </p:spTree>
    <p:extLst>
      <p:ext uri="{BB962C8B-B14F-4D97-AF65-F5344CB8AC3E}">
        <p14:creationId xmlns:p14="http://schemas.microsoft.com/office/powerpoint/2010/main" val="3027331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7AE423-0993-20B2-439B-9A060C9E306C}"/>
              </a:ext>
            </a:extLst>
          </p:cNvPr>
          <p:cNvSpPr>
            <a:spLocks noGrp="1"/>
          </p:cNvSpPr>
          <p:nvPr>
            <p:ph type="title"/>
          </p:nvPr>
        </p:nvSpPr>
        <p:spPr/>
        <p:txBody>
          <a:bodyPr/>
          <a:lstStyle/>
          <a:p>
            <a:r>
              <a:rPr lang="de-DE" dirty="0"/>
              <a:t>Ziele: Workshop 3.</a:t>
            </a:r>
          </a:p>
        </p:txBody>
      </p:sp>
      <p:sp>
        <p:nvSpPr>
          <p:cNvPr id="3" name="Inhaltsplatzhalter 2">
            <a:extLst>
              <a:ext uri="{FF2B5EF4-FFF2-40B4-BE49-F238E27FC236}">
                <a16:creationId xmlns:a16="http://schemas.microsoft.com/office/drawing/2014/main" id="{450BBADE-3BD6-1046-D82B-00284A4EC2F6}"/>
              </a:ext>
            </a:extLst>
          </p:cNvPr>
          <p:cNvSpPr>
            <a:spLocks noGrp="1"/>
          </p:cNvSpPr>
          <p:nvPr>
            <p:ph idx="1"/>
          </p:nvPr>
        </p:nvSpPr>
        <p:spPr>
          <a:xfrm>
            <a:off x="371481" y="1785938"/>
            <a:ext cx="9484900" cy="4019550"/>
          </a:xfrm>
        </p:spPr>
        <p:txBody>
          <a:bodyPr/>
          <a:lstStyle/>
          <a:p>
            <a:pPr marL="0" indent="0">
              <a:lnSpc>
                <a:spcPct val="150000"/>
              </a:lnSpc>
              <a:buNone/>
            </a:pPr>
            <a:r>
              <a:rPr lang="de-DE" dirty="0"/>
              <a:t>Sie können …</a:t>
            </a:r>
          </a:p>
          <a:p>
            <a:pPr>
              <a:lnSpc>
                <a:spcPct val="150000"/>
              </a:lnSpc>
              <a:buClr>
                <a:schemeClr val="accent4"/>
              </a:buClr>
            </a:pPr>
            <a:r>
              <a:rPr lang="de-DE" dirty="0"/>
              <a:t>sich gegenseitig Feedback und Rat zu den aktuellen Herausforderungen geben.</a:t>
            </a:r>
          </a:p>
        </p:txBody>
      </p:sp>
      <p:sp>
        <p:nvSpPr>
          <p:cNvPr id="4" name="Textplatzhalter 3">
            <a:extLst>
              <a:ext uri="{FF2B5EF4-FFF2-40B4-BE49-F238E27FC236}">
                <a16:creationId xmlns:a16="http://schemas.microsoft.com/office/drawing/2014/main" id="{33BE2142-D8F6-B4CD-3A1B-4E3726FB09DA}"/>
              </a:ext>
            </a:extLst>
          </p:cNvPr>
          <p:cNvSpPr>
            <a:spLocks noGrp="1"/>
          </p:cNvSpPr>
          <p:nvPr>
            <p:ph type="body" sz="quarter" idx="13"/>
          </p:nvPr>
        </p:nvSpPr>
        <p:spPr/>
        <p:txBody>
          <a:bodyPr/>
          <a:lstStyle/>
          <a:p>
            <a:r>
              <a:rPr lang="de-DE"/>
              <a:t>Rezepturentwicklung</a:t>
            </a:r>
          </a:p>
        </p:txBody>
      </p:sp>
    </p:spTree>
    <p:extLst>
      <p:ext uri="{BB962C8B-B14F-4D97-AF65-F5344CB8AC3E}">
        <p14:creationId xmlns:p14="http://schemas.microsoft.com/office/powerpoint/2010/main" val="1155433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Rückblick Workshop 2.</a:t>
            </a:r>
            <a:br>
              <a:rPr lang="de-DE" dirty="0"/>
            </a:br>
            <a:endParaRPr lang="de-DE" dirty="0"/>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dirty="0"/>
              <a:t>Der/Die Dozent*in holt die Teilnehmenden thematisch ab, indem er/sie die Kernaspekte des letzten Workshop erläutert und den Arbeitsauftrag der letzten Wochen wiederholt. </a:t>
            </a:r>
          </a:p>
          <a:p>
            <a:pPr marL="0" indent="0">
              <a:buNone/>
            </a:pPr>
            <a:r>
              <a:rPr lang="de-DE" sz="2000" dirty="0">
                <a:latin typeface="Arial" panose="020B0604020202020204" pitchFamily="34" charset="0"/>
                <a:cs typeface="Arial" panose="020B0604020202020204" pitchFamily="34" charset="0"/>
              </a:rPr>
              <a:t>Danach haben die Teilnehmenden Zeit zunächst Ihre Erfahrungen aus den letzten Wochen zu berichten.</a:t>
            </a:r>
          </a:p>
          <a:p>
            <a:pPr marL="0" indent="0">
              <a:buNone/>
            </a:pPr>
            <a:r>
              <a:rPr lang="de-DE" sz="2000" dirty="0">
                <a:latin typeface="Arial" panose="020B0604020202020204" pitchFamily="34" charset="0"/>
                <a:cs typeface="Arial" panose="020B0604020202020204" pitchFamily="34" charset="0"/>
              </a:rPr>
              <a:t>Anschließend können die Ergebnisse aus den letzten Wochen mit Hilfe der Präsentation nochmal durch den/der Dozent*in vorgestellt werden.</a:t>
            </a:r>
          </a:p>
          <a:p>
            <a:pPr marL="0" indent="0">
              <a:buNone/>
            </a:pPr>
            <a:endParaRPr lang="de-DE" dirty="0"/>
          </a:p>
          <a:p>
            <a:pPr marL="0" indent="0">
              <a:buNone/>
            </a:pPr>
            <a:r>
              <a:rPr lang="de-DE" b="1" dirty="0"/>
              <a:t>Material:</a:t>
            </a:r>
            <a:r>
              <a:rPr lang="de-DE" dirty="0"/>
              <a:t> Präsentation</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641767018"/>
      </p:ext>
    </p:extLst>
  </p:cSld>
  <p:clrMapOvr>
    <a:masterClrMapping/>
  </p:clrMapOvr>
</p:sld>
</file>

<file path=ppt/theme/theme1.xml><?xml version="1.0" encoding="utf-8"?>
<a:theme xmlns:a="http://schemas.openxmlformats.org/drawingml/2006/main" name="FHM_PowerPoint_16x9">
  <a:themeElements>
    <a:clrScheme name="Laufschrift">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tx1"/>
          </a:solidFill>
        </a:ln>
      </a:spPr>
      <a:bodyPr rtlCol="0" anchor="ctr"/>
      <a:lstStyle>
        <a:defPPr algn="ctr">
          <a:lnSpc>
            <a:spcPct val="110000"/>
          </a:lnSpc>
          <a:defRPr sz="19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110000"/>
          </a:lnSpc>
          <a:defRPr sz="1900" dirty="0" err="1" smtClean="0"/>
        </a:defPPr>
      </a:lstStyle>
    </a:txDef>
  </a:objectDefaults>
  <a:extraClrSchemeLst/>
  <a:extLst>
    <a:ext uri="{05A4C25C-085E-4340-85A3-A5531E510DB2}">
      <thm15:themeFamily xmlns:thm15="http://schemas.microsoft.com/office/thememl/2012/main" name="FHM_PowerPoint_16x9.potx" id="{C1CD61E7-E341-47C1-B7CD-29525E46C3DA}" vid="{8EB3C44D-C074-489A-B0AA-195B1B9DD2C5}"/>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C2FDCD5CCA4947B16BED9F22718C4F" ma:contentTypeVersion="17" ma:contentTypeDescription="Create a new document." ma:contentTypeScope="" ma:versionID="00a1f8a7207e139ff584eb8da0804c88">
  <xsd:schema xmlns:xsd="http://www.w3.org/2001/XMLSchema" xmlns:xs="http://www.w3.org/2001/XMLSchema" xmlns:p="http://schemas.microsoft.com/office/2006/metadata/properties" xmlns:ns2="784f1ef9-61db-4f19-bef7-60bb4b8fb798" xmlns:ns3="5583b728-207d-4b0a-99c3-dd8f16099055" targetNamespace="http://schemas.microsoft.com/office/2006/metadata/properties" ma:root="true" ma:fieldsID="7eede44eace767910ce0504a6802bd0c" ns2:_="" ns3:_="">
    <xsd:import namespace="784f1ef9-61db-4f19-bef7-60bb4b8fb798"/>
    <xsd:import namespace="5583b728-207d-4b0a-99c3-dd8f1609905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4f1ef9-61db-4f19-bef7-60bb4b8fb7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806f3cfd-5b8b-41d1-a8c0-a3c1c0845742"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83b728-207d-4b0a-99c3-dd8f16099055"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29cc3d8c-459c-41a2-8142-f933a2f93c81}" ma:internalName="TaxCatchAll" ma:showField="CatchAllData" ma:web="5583b728-207d-4b0a-99c3-dd8f16099055">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583b728-207d-4b0a-99c3-dd8f16099055" xsi:nil="true"/>
    <lcf76f155ced4ddcb4097134ff3c332f xmlns="784f1ef9-61db-4f19-bef7-60bb4b8fb798">
      <Terms xmlns="http://schemas.microsoft.com/office/infopath/2007/PartnerControls"/>
    </lcf76f155ced4ddcb4097134ff3c332f>
    <SharedWithUsers xmlns="5583b728-207d-4b0a-99c3-dd8f16099055">
      <UserInfo>
        <DisplayName>Petra Teitscheid</DisplayName>
        <AccountId>10</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71FBAD-2CA8-4DBE-B5BD-2527425051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4f1ef9-61db-4f19-bef7-60bb4b8fb798"/>
    <ds:schemaRef ds:uri="5583b728-207d-4b0a-99c3-dd8f160990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000DF0-5B19-4087-B9DD-1351C47DD195}">
  <ds:schemaRef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5583b728-207d-4b0a-99c3-dd8f16099055"/>
    <ds:schemaRef ds:uri="784f1ef9-61db-4f19-bef7-60bb4b8fb798"/>
    <ds:schemaRef ds:uri="http://www.w3.org/XML/1998/namespace"/>
  </ds:schemaRefs>
</ds:datastoreItem>
</file>

<file path=customXml/itemProps3.xml><?xml version="1.0" encoding="utf-8"?>
<ds:datastoreItem xmlns:ds="http://schemas.openxmlformats.org/officeDocument/2006/customXml" ds:itemID="{7B6705F5-52A3-4B93-B130-9351BA06C1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1026</Words>
  <Application>Microsoft Office PowerPoint</Application>
  <PresentationFormat>Breitbild</PresentationFormat>
  <Paragraphs>189</Paragraphs>
  <Slides>22</Slides>
  <Notes>6</Notes>
  <HiddenSlides>6</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22</vt:i4>
      </vt:variant>
    </vt:vector>
  </HeadingPairs>
  <TitlesOfParts>
    <vt:vector size="28" baseType="lpstr">
      <vt:lpstr>Arial</vt:lpstr>
      <vt:lpstr>Calibri</vt:lpstr>
      <vt:lpstr>Helvetica</vt:lpstr>
      <vt:lpstr>Times New Roman</vt:lpstr>
      <vt:lpstr>Wingdings</vt:lpstr>
      <vt:lpstr>FHM_PowerPoint_16x9</vt:lpstr>
      <vt:lpstr>PowerPoint-Präsentation</vt:lpstr>
      <vt:lpstr>PowerPoint-Präsentation</vt:lpstr>
      <vt:lpstr>Gesamt-Übersicht</vt:lpstr>
      <vt:lpstr>Übersicht</vt:lpstr>
      <vt:lpstr>Gerechte und nachhaltige Außer-Haus-Angebote gestalten     </vt:lpstr>
      <vt:lpstr>PowerPoint-Präsentation</vt:lpstr>
      <vt:lpstr>Agenda</vt:lpstr>
      <vt:lpstr>Ziele: Workshop 3.</vt:lpstr>
      <vt:lpstr>Erklärung: Rückblick Workshop 2. </vt:lpstr>
      <vt:lpstr>Rückblick Workshop 2.</vt:lpstr>
      <vt:lpstr>Rückblick Workshop 2.</vt:lpstr>
      <vt:lpstr>Rückblick Workshop 2.</vt:lpstr>
      <vt:lpstr>Erklärung: Rückblick Workshop 2. </vt:lpstr>
      <vt:lpstr>Aktueller Stand</vt:lpstr>
      <vt:lpstr>Erklärung: Exkurs</vt:lpstr>
      <vt:lpstr>Exkurs</vt:lpstr>
      <vt:lpstr>Exkurs</vt:lpstr>
      <vt:lpstr>Weiterführende Aufgabe</vt:lpstr>
      <vt:lpstr>Erklärung: Emoji-Checkout</vt:lpstr>
      <vt:lpstr>Abschluss Emoji</vt:lpstr>
      <vt:lpstr>Literatur</vt:lpstr>
      <vt:lpstr>ENDE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Küchensysteme</dc:title>
  <dc:creator>Silke Friedrich</dc:creator>
  <cp:lastModifiedBy>Monique Richert</cp:lastModifiedBy>
  <cp:revision>98</cp:revision>
  <cp:lastPrinted>2022-09-26T09:31:14Z</cp:lastPrinted>
  <dcterms:created xsi:type="dcterms:W3CDTF">2018-11-09T22:28:34Z</dcterms:created>
  <dcterms:modified xsi:type="dcterms:W3CDTF">2024-09-03T10:26:20Z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0x010100BFC2FDCD5CCA4947B16BED9F22718C4F</vt:lpwstr>
  </property>
  <property fmtid="{D5CDD505-2E9C-101B-9397-08002B2CF9AE}" pid="3" name="MediaServiceImageTags">
    <vt:lpwstr/>
  </property>
</Properties>
</file>