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9"/>
  </p:notesMasterIdLst>
  <p:sldIdLst>
    <p:sldId id="1639" r:id="rId5"/>
    <p:sldId id="1640" r:id="rId6"/>
    <p:sldId id="1644" r:id="rId7"/>
    <p:sldId id="1425" r:id="rId8"/>
    <p:sldId id="290" r:id="rId9"/>
    <p:sldId id="1634" r:id="rId10"/>
    <p:sldId id="1072" r:id="rId11"/>
    <p:sldId id="1073" r:id="rId12"/>
    <p:sldId id="1538" r:id="rId13"/>
    <p:sldId id="1539" r:id="rId14"/>
    <p:sldId id="1098" r:id="rId15"/>
    <p:sldId id="1412" r:id="rId16"/>
    <p:sldId id="1540" r:id="rId17"/>
    <p:sldId id="1403" r:id="rId18"/>
    <p:sldId id="1442" r:id="rId19"/>
    <p:sldId id="1100" r:id="rId20"/>
    <p:sldId id="1413" r:id="rId21"/>
    <p:sldId id="514" r:id="rId22"/>
    <p:sldId id="1595" r:id="rId23"/>
    <p:sldId id="1444" r:id="rId24"/>
    <p:sldId id="1188" r:id="rId25"/>
    <p:sldId id="1542" r:id="rId26"/>
    <p:sldId id="1370" r:id="rId27"/>
    <p:sldId id="1541" r:id="rId28"/>
    <p:sldId id="1645" r:id="rId29"/>
    <p:sldId id="1574" r:id="rId30"/>
    <p:sldId id="1575" r:id="rId31"/>
    <p:sldId id="1576" r:id="rId32"/>
    <p:sldId id="1577" r:id="rId33"/>
    <p:sldId id="1578" r:id="rId34"/>
    <p:sldId id="1579" r:id="rId35"/>
    <p:sldId id="1580" r:id="rId36"/>
    <p:sldId id="1581" r:id="rId37"/>
    <p:sldId id="1582" r:id="rId38"/>
    <p:sldId id="1583" r:id="rId39"/>
    <p:sldId id="1584" r:id="rId40"/>
    <p:sldId id="1585" r:id="rId41"/>
    <p:sldId id="1586" r:id="rId42"/>
    <p:sldId id="1587" r:id="rId43"/>
    <p:sldId id="1588" r:id="rId44"/>
    <p:sldId id="1183" r:id="rId45"/>
    <p:sldId id="1143" r:id="rId46"/>
    <p:sldId id="1394" r:id="rId47"/>
    <p:sldId id="1597" r:id="rId48"/>
    <p:sldId id="1598" r:id="rId49"/>
    <p:sldId id="1396" r:id="rId50"/>
    <p:sldId id="1279" r:id="rId51"/>
    <p:sldId id="1399" r:id="rId52"/>
    <p:sldId id="1400" r:id="rId53"/>
    <p:sldId id="1401" r:id="rId54"/>
    <p:sldId id="1445" r:id="rId55"/>
    <p:sldId id="1187" r:id="rId56"/>
    <p:sldId id="1219" r:id="rId57"/>
    <p:sldId id="1221" r:id="rId58"/>
    <p:sldId id="1385" r:id="rId59"/>
    <p:sldId id="1590" r:id="rId60"/>
    <p:sldId id="1591" r:id="rId61"/>
    <p:sldId id="1592" r:id="rId62"/>
    <p:sldId id="1593" r:id="rId63"/>
    <p:sldId id="1220" r:id="rId64"/>
    <p:sldId id="1222" r:id="rId65"/>
    <p:sldId id="1589" r:id="rId66"/>
    <p:sldId id="1446" r:id="rId67"/>
    <p:sldId id="1402" r:id="rId68"/>
    <p:sldId id="1428" r:id="rId69"/>
    <p:sldId id="1085" r:id="rId70"/>
    <p:sldId id="1103" r:id="rId71"/>
    <p:sldId id="1107" r:id="rId72"/>
    <p:sldId id="1432" r:id="rId73"/>
    <p:sldId id="1594" r:id="rId74"/>
    <p:sldId id="1258" r:id="rId75"/>
    <p:sldId id="1550" r:id="rId76"/>
    <p:sldId id="1259" r:id="rId77"/>
    <p:sldId id="1074" r:id="rId7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pen Educational Ressource" id="{1576214C-41D1-470E-BD08-6C29F8E0A86E}">
          <p14:sldIdLst>
            <p14:sldId id="1639"/>
            <p14:sldId id="1640"/>
          </p14:sldIdLst>
        </p14:section>
        <p14:section name="Gesamtübersicht" id="{C3D09B10-DFE8-4475-B6D9-648DC3E0422A}">
          <p14:sldIdLst>
            <p14:sldId id="1644"/>
          </p14:sldIdLst>
        </p14:section>
        <p14:section name="Workshop 2" id="{3F55005B-B7F6-4EDF-975D-5F5197616038}">
          <p14:sldIdLst>
            <p14:sldId id="1425"/>
          </p14:sldIdLst>
        </p14:section>
        <p14:section name="Begrüßung, Agenda, Ziele" id="{604D6478-7DF6-4806-8C75-0CAD540EEB5E}">
          <p14:sldIdLst>
            <p14:sldId id="290"/>
            <p14:sldId id="1634"/>
            <p14:sldId id="1072"/>
            <p14:sldId id="1073"/>
          </p14:sldIdLst>
        </p14:section>
        <p14:section name="Rückblick &amp; Ergebnisse" id="{A2E269B9-46DC-4C3C-8926-9B67002D04AE}">
          <p14:sldIdLst>
            <p14:sldId id="1538"/>
            <p14:sldId id="1539"/>
            <p14:sldId id="1098"/>
            <p14:sldId id="1412"/>
            <p14:sldId id="1540"/>
            <p14:sldId id="1403"/>
          </p14:sldIdLst>
        </p14:section>
        <p14:section name="Hebelwirkung von Lebensmitteln" id="{E2382A1D-E104-439A-B217-8DA9D57EF087}">
          <p14:sldIdLst>
            <p14:sldId id="1442"/>
            <p14:sldId id="1100"/>
            <p14:sldId id="1413"/>
            <p14:sldId id="514"/>
            <p14:sldId id="1595"/>
          </p14:sldIdLst>
        </p14:section>
        <p14:section name="Strategien" id="{BAA8135E-1AC3-4CB0-AEDE-2B3765465FF2}">
          <p14:sldIdLst>
            <p14:sldId id="1444"/>
            <p14:sldId id="1188"/>
            <p14:sldId id="1542"/>
            <p14:sldId id="1370"/>
            <p14:sldId id="1541"/>
            <p14:sldId id="1645"/>
            <p14:sldId id="1574"/>
            <p14:sldId id="1575"/>
            <p14:sldId id="1576"/>
            <p14:sldId id="1577"/>
            <p14:sldId id="1578"/>
            <p14:sldId id="1579"/>
            <p14:sldId id="1580"/>
            <p14:sldId id="1581"/>
            <p14:sldId id="1582"/>
            <p14:sldId id="1583"/>
            <p14:sldId id="1584"/>
            <p14:sldId id="1585"/>
            <p14:sldId id="1586"/>
            <p14:sldId id="1587"/>
            <p14:sldId id="1588"/>
            <p14:sldId id="1183"/>
            <p14:sldId id="1143"/>
            <p14:sldId id="1394"/>
            <p14:sldId id="1597"/>
            <p14:sldId id="1598"/>
            <p14:sldId id="1396"/>
            <p14:sldId id="1279"/>
            <p14:sldId id="1399"/>
            <p14:sldId id="1400"/>
            <p14:sldId id="1401"/>
          </p14:sldIdLst>
        </p14:section>
        <p14:section name="Herausforderungen" id="{E4D98766-23B6-436D-9EEB-3CC2E4456C7A}">
          <p14:sldIdLst>
            <p14:sldId id="1445"/>
            <p14:sldId id="1187"/>
            <p14:sldId id="1219"/>
            <p14:sldId id="1221"/>
            <p14:sldId id="1385"/>
            <p14:sldId id="1590"/>
            <p14:sldId id="1591"/>
            <p14:sldId id="1592"/>
            <p14:sldId id="1593"/>
            <p14:sldId id="1220"/>
            <p14:sldId id="1222"/>
            <p14:sldId id="1589"/>
            <p14:sldId id="1446"/>
            <p14:sldId id="1402"/>
          </p14:sldIdLst>
        </p14:section>
        <p14:section name="Best Practise" id="{79D28559-03C4-42DF-A606-DCC24909DB9A}">
          <p14:sldIdLst>
            <p14:sldId id="1428"/>
            <p14:sldId id="1085"/>
          </p14:sldIdLst>
        </p14:section>
        <p14:section name="weiterführende Aufgabe" id="{7447C566-FC7B-488C-B175-40230495FAB0}">
          <p14:sldIdLst>
            <p14:sldId id="1103"/>
            <p14:sldId id="1107"/>
          </p14:sldIdLst>
        </p14:section>
        <p14:section name="Abschluss" id="{7464BA43-0BE2-4549-AF49-373C2C1BA9D0}">
          <p14:sldIdLst>
            <p14:sldId id="1432"/>
            <p14:sldId id="1594"/>
          </p14:sldIdLst>
        </p14:section>
        <p14:section name="Literatur" id="{3E374169-D405-4A76-9F1D-D6D9872303ED}">
          <p14:sldIdLst>
            <p14:sldId id="1258"/>
            <p14:sldId id="1550"/>
            <p14:sldId id="1259"/>
            <p14:sldId id="1074"/>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2CB81E-42E3-D073-224A-F201ECA602DE}" name="Kirsten Reichardt" initials="KR" userId="S::kr598103@fh-muenster.de::9e69fe96-87f9-42f9-ab0c-8d1180aff9a9" providerId="AD"/>
  <p188:author id="{3A4A877A-7D00-2401-CC39-E3E98725703B}" name="Silke Friedrich" initials="SF" userId="S::sf130882@fh-muenster.de::b37bb9ca-3da9-48f1-831e-6ac37e2f767c" providerId="AD"/>
  <p188:author id="{FC9B3896-D86A-D9E9-DC46-0F4B1E285F77}" name="Sophia Schreiber" initials="SS" userId="S::ss543799@fh-muenster.de::3ca1d8f6-0af0-4e5c-83bf-d402add483e4" providerId="AD"/>
  <p188:author id="{6A1FAFBB-072D-BCAD-0890-931518D9501A}" name="Monique Richert" initials="MR" userId="S::mr894547@fh-muenster.de::73d9a125-6911-4faf-8e0a-b8095600e9c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ena Hennes" initials="" lastIdx="3" clrIdx="0"/>
  <p:cmAuthor id="2" name="Tobias Engelmann"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7A7A"/>
    <a:srgbClr val="E8761B"/>
    <a:srgbClr val="E7E7E7"/>
    <a:srgbClr val="FFD8CC"/>
    <a:srgbClr val="FFEDE7"/>
    <a:srgbClr val="7F7F7F"/>
    <a:srgbClr val="EFF4FA"/>
    <a:srgbClr val="B2B3B2"/>
    <a:srgbClr val="FFC08E"/>
    <a:srgbClr val="F687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0B8419-C834-FDD0-78B6-BBC0C432C96E}" v="13" dt="2024-07-31T10:18:34.240"/>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ittlere Formatvorlage 4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Helle Formatvorlage 3 - Akz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ittlere Formatvorlage 1 - Akz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D27102A9-8310-4765-A935-A1911B00CA55}" styleName="Helle Formatvorlage 1 - Akz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8B1032C-EA38-4F05-BA0D-38AFFFC7BED3}" styleName="Helle Formatvorlage 3 - Akz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560" autoAdjust="0"/>
  </p:normalViewPr>
  <p:slideViewPr>
    <p:cSldViewPr snapToGrid="0" showGuides="1">
      <p:cViewPr varScale="1">
        <p:scale>
          <a:sx n="75" d="100"/>
          <a:sy n="75" d="100"/>
        </p:scale>
        <p:origin x="708"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8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Richert" userId="73d9a125-6911-4faf-8e0a-b8095600e9cd" providerId="ADAL" clId="{200FA1B9-CF3E-466A-AADD-B0E849969DE7}"/>
    <pc:docChg chg="addSld modSld">
      <pc:chgData name="Monique Richert" userId="73d9a125-6911-4faf-8e0a-b8095600e9cd" providerId="ADAL" clId="{200FA1B9-CF3E-466A-AADD-B0E849969DE7}" dt="2024-06-12T12:27:51.031" v="4"/>
      <pc:docMkLst>
        <pc:docMk/>
      </pc:docMkLst>
      <pc:sldChg chg="addSp delSp">
        <pc:chgData name="Monique Richert" userId="73d9a125-6911-4faf-8e0a-b8095600e9cd" providerId="ADAL" clId="{200FA1B9-CF3E-466A-AADD-B0E849969DE7}" dt="2024-06-12T12:27:42.627" v="3"/>
        <pc:sldMkLst>
          <pc:docMk/>
          <pc:sldMk cId="1118098510" sldId="1070"/>
        </pc:sldMkLst>
        <pc:graphicFrameChg chg="add del">
          <ac:chgData name="Monique Richert" userId="73d9a125-6911-4faf-8e0a-b8095600e9cd" providerId="ADAL" clId="{200FA1B9-CF3E-466A-AADD-B0E849969DE7}" dt="2024-06-12T12:27:34.287" v="1"/>
          <ac:graphicFrameMkLst>
            <pc:docMk/>
            <pc:sldMk cId="1118098510" sldId="1070"/>
            <ac:graphicFrameMk id="5" creationId="{6EDA352C-165B-4F5E-9013-99A0C79CDF71}"/>
          </ac:graphicFrameMkLst>
        </pc:graphicFrameChg>
        <pc:graphicFrameChg chg="add del">
          <ac:chgData name="Monique Richert" userId="73d9a125-6911-4faf-8e0a-b8095600e9cd" providerId="ADAL" clId="{200FA1B9-CF3E-466A-AADD-B0E849969DE7}" dt="2024-06-12T12:27:42.627" v="3"/>
          <ac:graphicFrameMkLst>
            <pc:docMk/>
            <pc:sldMk cId="1118098510" sldId="1070"/>
            <ac:graphicFrameMk id="6" creationId="{8F15209C-D006-40E7-A6AF-40549BB7A940}"/>
          </ac:graphicFrameMkLst>
        </pc:graphicFrameChg>
      </pc:sldChg>
      <pc:sldChg chg="add">
        <pc:chgData name="Monique Richert" userId="73d9a125-6911-4faf-8e0a-b8095600e9cd" providerId="ADAL" clId="{200FA1B9-CF3E-466A-AADD-B0E849969DE7}" dt="2024-06-12T12:27:51.031" v="4"/>
        <pc:sldMkLst>
          <pc:docMk/>
          <pc:sldMk cId="671191999" sldId="1575"/>
        </pc:sldMkLst>
      </pc:sldChg>
    </pc:docChg>
  </pc:docChgLst>
  <pc:docChgLst>
    <pc:chgData name="Maria Westkämper" userId="S::mw180030@fh-muenster.de::8866ba1b-7b3d-4e4e-9194-ea3bcb9a3529" providerId="AD" clId="Web-{39C717F1-A64E-7A5E-758C-2BF8D266FAAB}"/>
    <pc:docChg chg="modSld">
      <pc:chgData name="Maria Westkämper" userId="S::mw180030@fh-muenster.de::8866ba1b-7b3d-4e4e-9194-ea3bcb9a3529" providerId="AD" clId="Web-{39C717F1-A64E-7A5E-758C-2BF8D266FAAB}" dt="2024-06-26T10:22:45.666" v="1" actId="20577"/>
      <pc:docMkLst>
        <pc:docMk/>
      </pc:docMkLst>
      <pc:sldChg chg="modSp">
        <pc:chgData name="Maria Westkämper" userId="S::mw180030@fh-muenster.de::8866ba1b-7b3d-4e4e-9194-ea3bcb9a3529" providerId="AD" clId="Web-{39C717F1-A64E-7A5E-758C-2BF8D266FAAB}" dt="2024-06-26T10:22:45.666" v="1" actId="20577"/>
        <pc:sldMkLst>
          <pc:docMk/>
          <pc:sldMk cId="4089336578" sldId="1106"/>
        </pc:sldMkLst>
        <pc:spChg chg="mod">
          <ac:chgData name="Maria Westkämper" userId="S::mw180030@fh-muenster.de::8866ba1b-7b3d-4e4e-9194-ea3bcb9a3529" providerId="AD" clId="Web-{39C717F1-A64E-7A5E-758C-2BF8D266FAAB}" dt="2024-06-26T10:22:45.666" v="1" actId="20577"/>
          <ac:spMkLst>
            <pc:docMk/>
            <pc:sldMk cId="4089336578" sldId="1106"/>
            <ac:spMk id="7" creationId="{CD6C79A0-10F3-2B99-F3F6-0D85AD1F4154}"/>
          </ac:spMkLst>
        </pc:spChg>
      </pc:sldChg>
    </pc:docChg>
  </pc:docChgLst>
  <pc:docChgLst>
    <pc:chgData name="Ricarda ten Eicken" userId="S::rt233511@fh-muenster.de::3ec7ed2d-9967-4fbf-81d6-79f4ada12eb3" providerId="AD" clId="Web-{790B8419-C834-FDD0-78B6-BBC0C432C96E}"/>
    <pc:docChg chg="addSld delSld modSld modSection">
      <pc:chgData name="Ricarda ten Eicken" userId="S::rt233511@fh-muenster.de::3ec7ed2d-9967-4fbf-81d6-79f4ada12eb3" providerId="AD" clId="Web-{790B8419-C834-FDD0-78B6-BBC0C432C96E}" dt="2024-07-31T10:18:34.240" v="10"/>
      <pc:docMkLst>
        <pc:docMk/>
      </pc:docMkLst>
      <pc:sldChg chg="del">
        <pc:chgData name="Ricarda ten Eicken" userId="S::rt233511@fh-muenster.de::3ec7ed2d-9967-4fbf-81d6-79f4ada12eb3" providerId="AD" clId="Web-{790B8419-C834-FDD0-78B6-BBC0C432C96E}" dt="2024-07-31T10:18:34.240" v="10"/>
        <pc:sldMkLst>
          <pc:docMk/>
          <pc:sldMk cId="2296632846" sldId="1207"/>
        </pc:sldMkLst>
      </pc:sldChg>
      <pc:sldChg chg="addSp delSp modSp add replId">
        <pc:chgData name="Ricarda ten Eicken" userId="S::rt233511@fh-muenster.de::3ec7ed2d-9967-4fbf-81d6-79f4ada12eb3" providerId="AD" clId="Web-{790B8419-C834-FDD0-78B6-BBC0C432C96E}" dt="2024-07-31T10:18:16.068" v="9" actId="20577"/>
        <pc:sldMkLst>
          <pc:docMk/>
          <pc:sldMk cId="3059159566" sldId="1633"/>
        </pc:sldMkLst>
        <pc:spChg chg="mod">
          <ac:chgData name="Ricarda ten Eicken" userId="S::rt233511@fh-muenster.de::3ec7ed2d-9967-4fbf-81d6-79f4ada12eb3" providerId="AD" clId="Web-{790B8419-C834-FDD0-78B6-BBC0C432C96E}" dt="2024-07-31T10:17:44.270" v="7" actId="20577"/>
          <ac:spMkLst>
            <pc:docMk/>
            <pc:sldMk cId="3059159566" sldId="1633"/>
            <ac:spMk id="63" creationId="{26594A1A-5DF4-457B-07DA-4B820DDA81E0}"/>
          </ac:spMkLst>
        </pc:spChg>
        <pc:spChg chg="mod">
          <ac:chgData name="Ricarda ten Eicken" userId="S::rt233511@fh-muenster.de::3ec7ed2d-9967-4fbf-81d6-79f4ada12eb3" providerId="AD" clId="Web-{790B8419-C834-FDD0-78B6-BBC0C432C96E}" dt="2024-07-31T10:18:16.068" v="9" actId="20577"/>
          <ac:spMkLst>
            <pc:docMk/>
            <pc:sldMk cId="3059159566" sldId="1633"/>
            <ac:spMk id="69" creationId="{7F1A2531-EFCB-664E-950E-A2782F7CB977}"/>
          </ac:spMkLst>
        </pc:spChg>
        <pc:picChg chg="del">
          <ac:chgData name="Ricarda ten Eicken" userId="S::rt233511@fh-muenster.de::3ec7ed2d-9967-4fbf-81d6-79f4ada12eb3" providerId="AD" clId="Web-{790B8419-C834-FDD0-78B6-BBC0C432C96E}" dt="2024-07-31T10:17:02.144" v="1"/>
          <ac:picMkLst>
            <pc:docMk/>
            <pc:sldMk cId="3059159566" sldId="1633"/>
            <ac:picMk id="2" creationId="{C2F30F90-C175-690E-0FF1-3BCFE37DE099}"/>
          </ac:picMkLst>
        </pc:picChg>
        <pc:picChg chg="add mod">
          <ac:chgData name="Ricarda ten Eicken" userId="S::rt233511@fh-muenster.de::3ec7ed2d-9967-4fbf-81d6-79f4ada12eb3" providerId="AD" clId="Web-{790B8419-C834-FDD0-78B6-BBC0C432C96E}" dt="2024-07-31T10:17:34.176" v="4" actId="1076"/>
          <ac:picMkLst>
            <pc:docMk/>
            <pc:sldMk cId="3059159566" sldId="1633"/>
            <ac:picMk id="4" creationId="{75D8B8C0-3BC4-2CC1-DD95-23CFE9ACC766}"/>
          </ac:picMkLst>
        </pc:picChg>
      </pc:sldChg>
    </pc:docChg>
  </pc:docChgLst>
  <pc:docChgLst>
    <pc:chgData name="Monique Richert" userId="S::mr894547@fh-muenster.de::73d9a125-6911-4faf-8e0a-b8095600e9cd" providerId="AD" clId="Web-{0970E4C5-CB8C-420E-B0C3-EC0997933CB8}"/>
    <pc:docChg chg="modSld">
      <pc:chgData name="Monique Richert" userId="S::mr894547@fh-muenster.de::73d9a125-6911-4faf-8e0a-b8095600e9cd" providerId="AD" clId="Web-{0970E4C5-CB8C-420E-B0C3-EC0997933CB8}" dt="2024-07-04T06:38:20.800" v="6" actId="1076"/>
      <pc:docMkLst>
        <pc:docMk/>
      </pc:docMkLst>
      <pc:sldChg chg="addSp modSp">
        <pc:chgData name="Monique Richert" userId="S::mr894547@fh-muenster.de::73d9a125-6911-4faf-8e0a-b8095600e9cd" providerId="AD" clId="Web-{0970E4C5-CB8C-420E-B0C3-EC0997933CB8}" dt="2024-07-04T06:38:20.800" v="6" actId="1076"/>
        <pc:sldMkLst>
          <pc:docMk/>
          <pc:sldMk cId="0" sldId="1204"/>
        </pc:sldMkLst>
        <pc:spChg chg="add mod">
          <ac:chgData name="Monique Richert" userId="S::mr894547@fh-muenster.de::73d9a125-6911-4faf-8e0a-b8095600e9cd" providerId="AD" clId="Web-{0970E4C5-CB8C-420E-B0C3-EC0997933CB8}" dt="2024-07-04T06:38:20.800" v="6" actId="1076"/>
          <ac:spMkLst>
            <pc:docMk/>
            <pc:sldMk cId="0" sldId="1204"/>
            <ac:spMk id="25" creationId="{5E050AA5-57D7-8971-F1E8-A8ECE76AF1C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179D6-AECD-4242-A12E-1FAA2FCABDDA}" type="doc">
      <dgm:prSet loTypeId="urn:microsoft.com/office/officeart/2005/8/layout/radial1" loCatId="cycle" qsTypeId="urn:microsoft.com/office/officeart/2005/8/quickstyle/simple1" qsCatId="simple" csTypeId="urn:microsoft.com/office/officeart/2005/8/colors/accent4_1" csCatId="accent4" phldr="1"/>
      <dgm:spPr/>
      <dgm:t>
        <a:bodyPr/>
        <a:lstStyle/>
        <a:p>
          <a:endParaRPr lang="de-DE"/>
        </a:p>
      </dgm:t>
    </dgm:pt>
    <dgm:pt modelId="{22FF1E5F-7CBB-45A0-8697-9EA5C1B04B79}">
      <dgm:prSet phldrT="[Text]" custT="1"/>
      <dgm:spPr>
        <a:solidFill>
          <a:schemeClr val="accent5">
            <a:lumMod val="75000"/>
          </a:schemeClr>
        </a:solidFill>
      </dgm:spPr>
      <dgm:t>
        <a:bodyPr/>
        <a:lstStyle/>
        <a:p>
          <a:r>
            <a:rPr lang="de-DE" sz="2000"/>
            <a:t>Ersatz für Fleisch</a:t>
          </a:r>
        </a:p>
      </dgm:t>
    </dgm:pt>
    <dgm:pt modelId="{118AB120-40DD-43A2-9DD3-CAC802DE1D73}" type="parTrans" cxnId="{CA5F01BE-4F20-42CD-BEDE-224BE0C2EDDD}">
      <dgm:prSet/>
      <dgm:spPr/>
      <dgm:t>
        <a:bodyPr/>
        <a:lstStyle/>
        <a:p>
          <a:endParaRPr lang="de-DE" sz="2400"/>
        </a:p>
      </dgm:t>
    </dgm:pt>
    <dgm:pt modelId="{3DDC1E3A-97DC-4F19-9854-ADFC8799CE7B}" type="sibTrans" cxnId="{CA5F01BE-4F20-42CD-BEDE-224BE0C2EDDD}">
      <dgm:prSet/>
      <dgm:spPr/>
      <dgm:t>
        <a:bodyPr/>
        <a:lstStyle/>
        <a:p>
          <a:endParaRPr lang="de-DE" sz="2400"/>
        </a:p>
      </dgm:t>
    </dgm:pt>
    <dgm:pt modelId="{C4D95D6B-3E7E-4077-99B4-91EEC70E62E8}">
      <dgm:prSet phldrT="[Text]" custT="1"/>
      <dgm:spPr/>
      <dgm:t>
        <a:bodyPr/>
        <a:lstStyle/>
        <a:p>
          <a:r>
            <a:rPr lang="de-DE" sz="1800"/>
            <a:t>Tofu</a:t>
          </a:r>
        </a:p>
      </dgm:t>
    </dgm:pt>
    <dgm:pt modelId="{809C02C6-FA68-407D-A11C-B9EE80CF29CD}" type="parTrans" cxnId="{9B9F8578-FE8A-4CB9-A5A9-537A642BE566}">
      <dgm:prSet custT="1"/>
      <dgm:spPr/>
      <dgm:t>
        <a:bodyPr/>
        <a:lstStyle/>
        <a:p>
          <a:endParaRPr lang="de-DE" sz="700"/>
        </a:p>
      </dgm:t>
    </dgm:pt>
    <dgm:pt modelId="{B22274B7-0BAC-4A8B-8B3B-06DEA9F61F28}" type="sibTrans" cxnId="{9B9F8578-FE8A-4CB9-A5A9-537A642BE566}">
      <dgm:prSet/>
      <dgm:spPr/>
      <dgm:t>
        <a:bodyPr/>
        <a:lstStyle/>
        <a:p>
          <a:endParaRPr lang="de-DE" sz="2400"/>
        </a:p>
      </dgm:t>
    </dgm:pt>
    <dgm:pt modelId="{6B7D1125-BBF0-4D02-9EFE-60E21DC2E814}">
      <dgm:prSet phldrT="[Text]" custT="1"/>
      <dgm:spPr/>
      <dgm:t>
        <a:bodyPr/>
        <a:lstStyle/>
        <a:p>
          <a:r>
            <a:rPr lang="de-DE" sz="1800" err="1"/>
            <a:t>Tempeh</a:t>
          </a:r>
          <a:endParaRPr lang="de-DE" sz="1800"/>
        </a:p>
      </dgm:t>
    </dgm:pt>
    <dgm:pt modelId="{F83F821E-EE1F-4D7E-90F4-8CD0F5E2397F}" type="parTrans" cxnId="{A9A82624-B47D-42BD-A646-A58095EBE2DD}">
      <dgm:prSet custT="1"/>
      <dgm:spPr/>
      <dgm:t>
        <a:bodyPr/>
        <a:lstStyle/>
        <a:p>
          <a:endParaRPr lang="de-DE" sz="700"/>
        </a:p>
      </dgm:t>
    </dgm:pt>
    <dgm:pt modelId="{0B45A5E6-4921-4EFC-92D2-3490BC64CE8A}" type="sibTrans" cxnId="{A9A82624-B47D-42BD-A646-A58095EBE2DD}">
      <dgm:prSet/>
      <dgm:spPr/>
      <dgm:t>
        <a:bodyPr/>
        <a:lstStyle/>
        <a:p>
          <a:endParaRPr lang="de-DE" sz="2400"/>
        </a:p>
      </dgm:t>
    </dgm:pt>
    <dgm:pt modelId="{19DA1EAF-7E35-447E-B147-5A63CE94EFE2}">
      <dgm:prSet phldrT="[Text]" custT="1"/>
      <dgm:spPr/>
      <dgm:t>
        <a:bodyPr/>
        <a:lstStyle/>
        <a:p>
          <a:r>
            <a:rPr lang="de-DE" sz="1800"/>
            <a:t>Soja-</a:t>
          </a:r>
        </a:p>
        <a:p>
          <a:r>
            <a:rPr lang="de-DE" sz="1800" err="1"/>
            <a:t>granulat</a:t>
          </a:r>
          <a:endParaRPr lang="de-DE" sz="1800"/>
        </a:p>
      </dgm:t>
    </dgm:pt>
    <dgm:pt modelId="{E789BFA3-EEE5-4408-BB2E-A151B57B1314}" type="parTrans" cxnId="{0B6D66AB-5972-43C0-909D-2755E5ED66B6}">
      <dgm:prSet custT="1"/>
      <dgm:spPr/>
      <dgm:t>
        <a:bodyPr/>
        <a:lstStyle/>
        <a:p>
          <a:endParaRPr lang="de-DE" sz="700"/>
        </a:p>
      </dgm:t>
    </dgm:pt>
    <dgm:pt modelId="{69C9EB46-69AE-47CD-AC67-3D68BE62C43B}" type="sibTrans" cxnId="{0B6D66AB-5972-43C0-909D-2755E5ED66B6}">
      <dgm:prSet/>
      <dgm:spPr/>
      <dgm:t>
        <a:bodyPr/>
        <a:lstStyle/>
        <a:p>
          <a:endParaRPr lang="de-DE" sz="2400"/>
        </a:p>
      </dgm:t>
    </dgm:pt>
    <dgm:pt modelId="{3E8F6844-8994-4A6D-92C4-596D22B1EC9F}">
      <dgm:prSet phldrT="[Text]" custT="1"/>
      <dgm:spPr/>
      <dgm:t>
        <a:bodyPr/>
        <a:lstStyle/>
        <a:p>
          <a:r>
            <a:rPr lang="de-DE" sz="1800"/>
            <a:t>Hülsen-früchte</a:t>
          </a:r>
        </a:p>
      </dgm:t>
    </dgm:pt>
    <dgm:pt modelId="{75DB69E1-A489-4C45-9DA9-3AC4783AC9C2}" type="parTrans" cxnId="{13FDF0E2-BC03-47A3-A497-CF6775EA2814}">
      <dgm:prSet custT="1"/>
      <dgm:spPr/>
      <dgm:t>
        <a:bodyPr/>
        <a:lstStyle/>
        <a:p>
          <a:endParaRPr lang="de-DE" sz="700"/>
        </a:p>
      </dgm:t>
    </dgm:pt>
    <dgm:pt modelId="{0B30BC25-52D1-4B81-B930-6E701F11DF6C}" type="sibTrans" cxnId="{13FDF0E2-BC03-47A3-A497-CF6775EA2814}">
      <dgm:prSet/>
      <dgm:spPr/>
      <dgm:t>
        <a:bodyPr/>
        <a:lstStyle/>
        <a:p>
          <a:endParaRPr lang="de-DE" sz="2400"/>
        </a:p>
      </dgm:t>
    </dgm:pt>
    <dgm:pt modelId="{8F45F6EA-58A0-4C25-ACA8-0F0929B31383}">
      <dgm:prSet phldrT="[Text]" custT="1"/>
      <dgm:spPr/>
      <dgm:t>
        <a:bodyPr/>
        <a:lstStyle/>
        <a:p>
          <a:r>
            <a:rPr lang="de-DE" sz="1800"/>
            <a:t>Seitan</a:t>
          </a:r>
        </a:p>
      </dgm:t>
    </dgm:pt>
    <dgm:pt modelId="{89CFCAF3-CEDD-4F8C-A434-38CD7A2D1629}" type="parTrans" cxnId="{3BB888CE-FE8C-4CAE-8153-D2315B59D798}">
      <dgm:prSet custT="1"/>
      <dgm:spPr/>
      <dgm:t>
        <a:bodyPr/>
        <a:lstStyle/>
        <a:p>
          <a:endParaRPr lang="de-DE" sz="700"/>
        </a:p>
      </dgm:t>
    </dgm:pt>
    <dgm:pt modelId="{F4FA008A-BB22-4CB4-BBC1-0B421575C077}" type="sibTrans" cxnId="{3BB888CE-FE8C-4CAE-8153-D2315B59D798}">
      <dgm:prSet/>
      <dgm:spPr/>
      <dgm:t>
        <a:bodyPr/>
        <a:lstStyle/>
        <a:p>
          <a:endParaRPr lang="de-DE" sz="2400"/>
        </a:p>
      </dgm:t>
    </dgm:pt>
    <dgm:pt modelId="{B39D7837-841B-4D61-8D4A-87F7184E92C7}">
      <dgm:prSet phldrT="[Text]" custT="1"/>
      <dgm:spPr/>
      <dgm:t>
        <a:bodyPr/>
        <a:lstStyle/>
        <a:p>
          <a:r>
            <a:rPr lang="de-DE" sz="1800" dirty="0"/>
            <a:t>Gemüse</a:t>
          </a:r>
        </a:p>
      </dgm:t>
    </dgm:pt>
    <dgm:pt modelId="{C070FA4D-087C-46C7-B390-84176504681D}" type="parTrans" cxnId="{8D503709-942C-442A-BE41-1E1CD144BA48}">
      <dgm:prSet/>
      <dgm:spPr/>
      <dgm:t>
        <a:bodyPr/>
        <a:lstStyle/>
        <a:p>
          <a:endParaRPr lang="de-DE"/>
        </a:p>
      </dgm:t>
    </dgm:pt>
    <dgm:pt modelId="{4D64F277-0111-48B3-82FA-0C9142F2A639}" type="sibTrans" cxnId="{8D503709-942C-442A-BE41-1E1CD144BA48}">
      <dgm:prSet/>
      <dgm:spPr/>
      <dgm:t>
        <a:bodyPr/>
        <a:lstStyle/>
        <a:p>
          <a:endParaRPr lang="de-DE"/>
        </a:p>
      </dgm:t>
    </dgm:pt>
    <dgm:pt modelId="{C12B11BE-E3E7-496E-A533-66EA549A3012}" type="pres">
      <dgm:prSet presAssocID="{86B179D6-AECD-4242-A12E-1FAA2FCABDDA}" presName="cycle" presStyleCnt="0">
        <dgm:presLayoutVars>
          <dgm:chMax val="1"/>
          <dgm:dir/>
          <dgm:animLvl val="ctr"/>
          <dgm:resizeHandles val="exact"/>
        </dgm:presLayoutVars>
      </dgm:prSet>
      <dgm:spPr/>
    </dgm:pt>
    <dgm:pt modelId="{3DC7DBB1-4650-46D1-A670-195C513FBC84}" type="pres">
      <dgm:prSet presAssocID="{22FF1E5F-7CBB-45A0-8697-9EA5C1B04B79}" presName="centerShape" presStyleLbl="node0" presStyleIdx="0" presStyleCnt="1"/>
      <dgm:spPr/>
    </dgm:pt>
    <dgm:pt modelId="{600D3616-37BB-4B2C-8C72-EEC5A4D6E483}" type="pres">
      <dgm:prSet presAssocID="{809C02C6-FA68-407D-A11C-B9EE80CF29CD}" presName="Name9" presStyleLbl="parChTrans1D2" presStyleIdx="0" presStyleCnt="6"/>
      <dgm:spPr/>
    </dgm:pt>
    <dgm:pt modelId="{30D0FC5F-36D0-4CF6-83F1-A4EF81139FB1}" type="pres">
      <dgm:prSet presAssocID="{809C02C6-FA68-407D-A11C-B9EE80CF29CD}" presName="connTx" presStyleLbl="parChTrans1D2" presStyleIdx="0" presStyleCnt="6"/>
      <dgm:spPr/>
    </dgm:pt>
    <dgm:pt modelId="{F0CB042D-862E-4131-9C12-1BBD49815EF6}" type="pres">
      <dgm:prSet presAssocID="{C4D95D6B-3E7E-4077-99B4-91EEC70E62E8}" presName="node" presStyleLbl="node1" presStyleIdx="0" presStyleCnt="6">
        <dgm:presLayoutVars>
          <dgm:bulletEnabled val="1"/>
        </dgm:presLayoutVars>
      </dgm:prSet>
      <dgm:spPr/>
    </dgm:pt>
    <dgm:pt modelId="{A6DBC347-E117-4F7B-B2F3-53E214FD07CB}" type="pres">
      <dgm:prSet presAssocID="{F83F821E-EE1F-4D7E-90F4-8CD0F5E2397F}" presName="Name9" presStyleLbl="parChTrans1D2" presStyleIdx="1" presStyleCnt="6"/>
      <dgm:spPr/>
    </dgm:pt>
    <dgm:pt modelId="{2A894DA7-7BC2-476B-BF41-7792445AEB53}" type="pres">
      <dgm:prSet presAssocID="{F83F821E-EE1F-4D7E-90F4-8CD0F5E2397F}" presName="connTx" presStyleLbl="parChTrans1D2" presStyleIdx="1" presStyleCnt="6"/>
      <dgm:spPr/>
    </dgm:pt>
    <dgm:pt modelId="{0B3E5777-5430-4B85-977D-EC3ACF0FCF3D}" type="pres">
      <dgm:prSet presAssocID="{6B7D1125-BBF0-4D02-9EFE-60E21DC2E814}" presName="node" presStyleLbl="node1" presStyleIdx="1" presStyleCnt="6">
        <dgm:presLayoutVars>
          <dgm:bulletEnabled val="1"/>
        </dgm:presLayoutVars>
      </dgm:prSet>
      <dgm:spPr/>
    </dgm:pt>
    <dgm:pt modelId="{CE044D3E-98D6-46B6-B0B6-5769772A76C3}" type="pres">
      <dgm:prSet presAssocID="{E789BFA3-EEE5-4408-BB2E-A151B57B1314}" presName="Name9" presStyleLbl="parChTrans1D2" presStyleIdx="2" presStyleCnt="6"/>
      <dgm:spPr/>
    </dgm:pt>
    <dgm:pt modelId="{776F1008-7F6E-4C3F-8A0F-E351A089C38D}" type="pres">
      <dgm:prSet presAssocID="{E789BFA3-EEE5-4408-BB2E-A151B57B1314}" presName="connTx" presStyleLbl="parChTrans1D2" presStyleIdx="2" presStyleCnt="6"/>
      <dgm:spPr/>
    </dgm:pt>
    <dgm:pt modelId="{D615B257-D369-43ED-8FB5-00B607D3AC3D}" type="pres">
      <dgm:prSet presAssocID="{19DA1EAF-7E35-447E-B147-5A63CE94EFE2}" presName="node" presStyleLbl="node1" presStyleIdx="2" presStyleCnt="6">
        <dgm:presLayoutVars>
          <dgm:bulletEnabled val="1"/>
        </dgm:presLayoutVars>
      </dgm:prSet>
      <dgm:spPr/>
    </dgm:pt>
    <dgm:pt modelId="{1F2D51C6-9986-4CA2-B316-493B5D8A4CE3}" type="pres">
      <dgm:prSet presAssocID="{75DB69E1-A489-4C45-9DA9-3AC4783AC9C2}" presName="Name9" presStyleLbl="parChTrans1D2" presStyleIdx="3" presStyleCnt="6"/>
      <dgm:spPr/>
    </dgm:pt>
    <dgm:pt modelId="{A2726B55-DBAC-47FE-96CC-12A26D7A4028}" type="pres">
      <dgm:prSet presAssocID="{75DB69E1-A489-4C45-9DA9-3AC4783AC9C2}" presName="connTx" presStyleLbl="parChTrans1D2" presStyleIdx="3" presStyleCnt="6"/>
      <dgm:spPr/>
    </dgm:pt>
    <dgm:pt modelId="{0B60513B-2BBE-412B-A49E-90FEB1538F94}" type="pres">
      <dgm:prSet presAssocID="{3E8F6844-8994-4A6D-92C4-596D22B1EC9F}" presName="node" presStyleLbl="node1" presStyleIdx="3" presStyleCnt="6">
        <dgm:presLayoutVars>
          <dgm:bulletEnabled val="1"/>
        </dgm:presLayoutVars>
      </dgm:prSet>
      <dgm:spPr/>
    </dgm:pt>
    <dgm:pt modelId="{57370BAF-D509-4C3E-BAD1-04055A268436}" type="pres">
      <dgm:prSet presAssocID="{C070FA4D-087C-46C7-B390-84176504681D}" presName="Name9" presStyleLbl="parChTrans1D2" presStyleIdx="4" presStyleCnt="6"/>
      <dgm:spPr/>
    </dgm:pt>
    <dgm:pt modelId="{4D0A6058-2324-462D-9D3F-CF2227BDDD9E}" type="pres">
      <dgm:prSet presAssocID="{C070FA4D-087C-46C7-B390-84176504681D}" presName="connTx" presStyleLbl="parChTrans1D2" presStyleIdx="4" presStyleCnt="6"/>
      <dgm:spPr/>
    </dgm:pt>
    <dgm:pt modelId="{AB80897E-3187-48AC-BD14-AEF949A9C3F6}" type="pres">
      <dgm:prSet presAssocID="{B39D7837-841B-4D61-8D4A-87F7184E92C7}" presName="node" presStyleLbl="node1" presStyleIdx="4" presStyleCnt="6">
        <dgm:presLayoutVars>
          <dgm:bulletEnabled val="1"/>
        </dgm:presLayoutVars>
      </dgm:prSet>
      <dgm:spPr/>
    </dgm:pt>
    <dgm:pt modelId="{E7E93489-E242-4851-99D6-EA7860D660DB}" type="pres">
      <dgm:prSet presAssocID="{89CFCAF3-CEDD-4F8C-A434-38CD7A2D1629}" presName="Name9" presStyleLbl="parChTrans1D2" presStyleIdx="5" presStyleCnt="6"/>
      <dgm:spPr/>
    </dgm:pt>
    <dgm:pt modelId="{8CB99C97-225B-4C10-B83F-3C4BC287C811}" type="pres">
      <dgm:prSet presAssocID="{89CFCAF3-CEDD-4F8C-A434-38CD7A2D1629}" presName="connTx" presStyleLbl="parChTrans1D2" presStyleIdx="5" presStyleCnt="6"/>
      <dgm:spPr/>
    </dgm:pt>
    <dgm:pt modelId="{F812BD6E-5C7A-462A-BD8B-443D20A067B8}" type="pres">
      <dgm:prSet presAssocID="{8F45F6EA-58A0-4C25-ACA8-0F0929B31383}" presName="node" presStyleLbl="node1" presStyleIdx="5" presStyleCnt="6">
        <dgm:presLayoutVars>
          <dgm:bulletEnabled val="1"/>
        </dgm:presLayoutVars>
      </dgm:prSet>
      <dgm:spPr/>
    </dgm:pt>
  </dgm:ptLst>
  <dgm:cxnLst>
    <dgm:cxn modelId="{8D503709-942C-442A-BE41-1E1CD144BA48}" srcId="{22FF1E5F-7CBB-45A0-8697-9EA5C1B04B79}" destId="{B39D7837-841B-4D61-8D4A-87F7184E92C7}" srcOrd="4" destOrd="0" parTransId="{C070FA4D-087C-46C7-B390-84176504681D}" sibTransId="{4D64F277-0111-48B3-82FA-0C9142F2A639}"/>
    <dgm:cxn modelId="{A1596C0A-B7AB-4E7B-A486-556FB2D2D75A}" type="presOf" srcId="{19DA1EAF-7E35-447E-B147-5A63CE94EFE2}" destId="{D615B257-D369-43ED-8FB5-00B607D3AC3D}" srcOrd="0" destOrd="0" presId="urn:microsoft.com/office/officeart/2005/8/layout/radial1"/>
    <dgm:cxn modelId="{A748090C-F276-43A5-AC89-4613CF3A516F}" type="presOf" srcId="{22FF1E5F-7CBB-45A0-8697-9EA5C1B04B79}" destId="{3DC7DBB1-4650-46D1-A670-195C513FBC84}" srcOrd="0" destOrd="0" presId="urn:microsoft.com/office/officeart/2005/8/layout/radial1"/>
    <dgm:cxn modelId="{232FAE11-E63F-4C59-9A12-616166DFD41B}" type="presOf" srcId="{809C02C6-FA68-407D-A11C-B9EE80CF29CD}" destId="{600D3616-37BB-4B2C-8C72-EEC5A4D6E483}" srcOrd="0" destOrd="0" presId="urn:microsoft.com/office/officeart/2005/8/layout/radial1"/>
    <dgm:cxn modelId="{A9A82624-B47D-42BD-A646-A58095EBE2DD}" srcId="{22FF1E5F-7CBB-45A0-8697-9EA5C1B04B79}" destId="{6B7D1125-BBF0-4D02-9EFE-60E21DC2E814}" srcOrd="1" destOrd="0" parTransId="{F83F821E-EE1F-4D7E-90F4-8CD0F5E2397F}" sibTransId="{0B45A5E6-4921-4EFC-92D2-3490BC64CE8A}"/>
    <dgm:cxn modelId="{E02E3C3D-A71B-44F8-A88F-88DC7550D773}" type="presOf" srcId="{8F45F6EA-58A0-4C25-ACA8-0F0929B31383}" destId="{F812BD6E-5C7A-462A-BD8B-443D20A067B8}" srcOrd="0" destOrd="0" presId="urn:microsoft.com/office/officeart/2005/8/layout/radial1"/>
    <dgm:cxn modelId="{EE183662-5A8F-4D61-887A-620CD2DA9E4F}" type="presOf" srcId="{809C02C6-FA68-407D-A11C-B9EE80CF29CD}" destId="{30D0FC5F-36D0-4CF6-83F1-A4EF81139FB1}" srcOrd="1" destOrd="0" presId="urn:microsoft.com/office/officeart/2005/8/layout/radial1"/>
    <dgm:cxn modelId="{5FF97C64-94D3-4EC2-B7AE-31C4E16C5485}" type="presOf" srcId="{6B7D1125-BBF0-4D02-9EFE-60E21DC2E814}" destId="{0B3E5777-5430-4B85-977D-EC3ACF0FCF3D}" srcOrd="0" destOrd="0" presId="urn:microsoft.com/office/officeart/2005/8/layout/radial1"/>
    <dgm:cxn modelId="{91C71E6A-6B2F-45F1-8204-F9F0D34145C7}" type="presOf" srcId="{86B179D6-AECD-4242-A12E-1FAA2FCABDDA}" destId="{C12B11BE-E3E7-496E-A533-66EA549A3012}" srcOrd="0" destOrd="0" presId="urn:microsoft.com/office/officeart/2005/8/layout/radial1"/>
    <dgm:cxn modelId="{02F6BF6A-7B13-4CA5-980D-71C192782D76}" type="presOf" srcId="{89CFCAF3-CEDD-4F8C-A434-38CD7A2D1629}" destId="{8CB99C97-225B-4C10-B83F-3C4BC287C811}" srcOrd="1" destOrd="0" presId="urn:microsoft.com/office/officeart/2005/8/layout/radial1"/>
    <dgm:cxn modelId="{4AB48F4D-8A1D-403B-A2AE-1842A31FFD5A}" type="presOf" srcId="{75DB69E1-A489-4C45-9DA9-3AC4783AC9C2}" destId="{A2726B55-DBAC-47FE-96CC-12A26D7A4028}" srcOrd="1" destOrd="0" presId="urn:microsoft.com/office/officeart/2005/8/layout/radial1"/>
    <dgm:cxn modelId="{23206C6E-96BB-4736-AD37-7F18C374C976}" type="presOf" srcId="{3E8F6844-8994-4A6D-92C4-596D22B1EC9F}" destId="{0B60513B-2BBE-412B-A49E-90FEB1538F94}" srcOrd="0" destOrd="0" presId="urn:microsoft.com/office/officeart/2005/8/layout/radial1"/>
    <dgm:cxn modelId="{06D76A58-AA9E-4F1C-BBF2-AF563E5256F8}" type="presOf" srcId="{C070FA4D-087C-46C7-B390-84176504681D}" destId="{4D0A6058-2324-462D-9D3F-CF2227BDDD9E}" srcOrd="1" destOrd="0" presId="urn:microsoft.com/office/officeart/2005/8/layout/radial1"/>
    <dgm:cxn modelId="{9B9F8578-FE8A-4CB9-A5A9-537A642BE566}" srcId="{22FF1E5F-7CBB-45A0-8697-9EA5C1B04B79}" destId="{C4D95D6B-3E7E-4077-99B4-91EEC70E62E8}" srcOrd="0" destOrd="0" parTransId="{809C02C6-FA68-407D-A11C-B9EE80CF29CD}" sibTransId="{B22274B7-0BAC-4A8B-8B3B-06DEA9F61F28}"/>
    <dgm:cxn modelId="{997FFC85-4196-42A1-9598-2B856FFE4DCB}" type="presOf" srcId="{E789BFA3-EEE5-4408-BB2E-A151B57B1314}" destId="{776F1008-7F6E-4C3F-8A0F-E351A089C38D}" srcOrd="1" destOrd="0" presId="urn:microsoft.com/office/officeart/2005/8/layout/radial1"/>
    <dgm:cxn modelId="{E335A592-4009-4FCF-8E39-7F3CFC54D23C}" type="presOf" srcId="{F83F821E-EE1F-4D7E-90F4-8CD0F5E2397F}" destId="{A6DBC347-E117-4F7B-B2F3-53E214FD07CB}" srcOrd="0" destOrd="0" presId="urn:microsoft.com/office/officeart/2005/8/layout/radial1"/>
    <dgm:cxn modelId="{DCF58893-C904-4BE0-98D0-D94BAE6C29F8}" type="presOf" srcId="{75DB69E1-A489-4C45-9DA9-3AC4783AC9C2}" destId="{1F2D51C6-9986-4CA2-B316-493B5D8A4CE3}" srcOrd="0" destOrd="0" presId="urn:microsoft.com/office/officeart/2005/8/layout/radial1"/>
    <dgm:cxn modelId="{B03B079B-C34C-46CB-99E4-87C627DE79CA}" type="presOf" srcId="{F83F821E-EE1F-4D7E-90F4-8CD0F5E2397F}" destId="{2A894DA7-7BC2-476B-BF41-7792445AEB53}" srcOrd="1" destOrd="0" presId="urn:microsoft.com/office/officeart/2005/8/layout/radial1"/>
    <dgm:cxn modelId="{B7822C9E-07A2-419B-BEB5-3B96169D099A}" type="presOf" srcId="{E789BFA3-EEE5-4408-BB2E-A151B57B1314}" destId="{CE044D3E-98D6-46B6-B0B6-5769772A76C3}" srcOrd="0" destOrd="0" presId="urn:microsoft.com/office/officeart/2005/8/layout/radial1"/>
    <dgm:cxn modelId="{38E5939F-3707-40AE-BCB7-DAD8BE05AA47}" type="presOf" srcId="{C070FA4D-087C-46C7-B390-84176504681D}" destId="{57370BAF-D509-4C3E-BAD1-04055A268436}" srcOrd="0" destOrd="0" presId="urn:microsoft.com/office/officeart/2005/8/layout/radial1"/>
    <dgm:cxn modelId="{0B6D66AB-5972-43C0-909D-2755E5ED66B6}" srcId="{22FF1E5F-7CBB-45A0-8697-9EA5C1B04B79}" destId="{19DA1EAF-7E35-447E-B147-5A63CE94EFE2}" srcOrd="2" destOrd="0" parTransId="{E789BFA3-EEE5-4408-BB2E-A151B57B1314}" sibTransId="{69C9EB46-69AE-47CD-AC67-3D68BE62C43B}"/>
    <dgm:cxn modelId="{25660BB8-261F-45DB-8336-ABED3504FBCD}" type="presOf" srcId="{89CFCAF3-CEDD-4F8C-A434-38CD7A2D1629}" destId="{E7E93489-E242-4851-99D6-EA7860D660DB}" srcOrd="0" destOrd="0" presId="urn:microsoft.com/office/officeart/2005/8/layout/radial1"/>
    <dgm:cxn modelId="{CA5F01BE-4F20-42CD-BEDE-224BE0C2EDDD}" srcId="{86B179D6-AECD-4242-A12E-1FAA2FCABDDA}" destId="{22FF1E5F-7CBB-45A0-8697-9EA5C1B04B79}" srcOrd="0" destOrd="0" parTransId="{118AB120-40DD-43A2-9DD3-CAC802DE1D73}" sibTransId="{3DDC1E3A-97DC-4F19-9854-ADFC8799CE7B}"/>
    <dgm:cxn modelId="{3BB888CE-FE8C-4CAE-8153-D2315B59D798}" srcId="{22FF1E5F-7CBB-45A0-8697-9EA5C1B04B79}" destId="{8F45F6EA-58A0-4C25-ACA8-0F0929B31383}" srcOrd="5" destOrd="0" parTransId="{89CFCAF3-CEDD-4F8C-A434-38CD7A2D1629}" sibTransId="{F4FA008A-BB22-4CB4-BBC1-0B421575C077}"/>
    <dgm:cxn modelId="{8C2FB0D2-646E-4C7B-B4D5-C7F7F5C4F1DB}" type="presOf" srcId="{B39D7837-841B-4D61-8D4A-87F7184E92C7}" destId="{AB80897E-3187-48AC-BD14-AEF949A9C3F6}" srcOrd="0" destOrd="0" presId="urn:microsoft.com/office/officeart/2005/8/layout/radial1"/>
    <dgm:cxn modelId="{74DA9DDD-690E-4C32-A2D3-AE123F921FD3}" type="presOf" srcId="{C4D95D6B-3E7E-4077-99B4-91EEC70E62E8}" destId="{F0CB042D-862E-4131-9C12-1BBD49815EF6}" srcOrd="0" destOrd="0" presId="urn:microsoft.com/office/officeart/2005/8/layout/radial1"/>
    <dgm:cxn modelId="{13FDF0E2-BC03-47A3-A497-CF6775EA2814}" srcId="{22FF1E5F-7CBB-45A0-8697-9EA5C1B04B79}" destId="{3E8F6844-8994-4A6D-92C4-596D22B1EC9F}" srcOrd="3" destOrd="0" parTransId="{75DB69E1-A489-4C45-9DA9-3AC4783AC9C2}" sibTransId="{0B30BC25-52D1-4B81-B930-6E701F11DF6C}"/>
    <dgm:cxn modelId="{4B252C26-003B-4623-8762-F3079A841D25}" type="presParOf" srcId="{C12B11BE-E3E7-496E-A533-66EA549A3012}" destId="{3DC7DBB1-4650-46D1-A670-195C513FBC84}" srcOrd="0" destOrd="0" presId="urn:microsoft.com/office/officeart/2005/8/layout/radial1"/>
    <dgm:cxn modelId="{569B3FB3-92F1-4173-81E7-84F5C97DBEE3}" type="presParOf" srcId="{C12B11BE-E3E7-496E-A533-66EA549A3012}" destId="{600D3616-37BB-4B2C-8C72-EEC5A4D6E483}" srcOrd="1" destOrd="0" presId="urn:microsoft.com/office/officeart/2005/8/layout/radial1"/>
    <dgm:cxn modelId="{93B504EC-0C3D-4E22-A01B-2A7D37BC720D}" type="presParOf" srcId="{600D3616-37BB-4B2C-8C72-EEC5A4D6E483}" destId="{30D0FC5F-36D0-4CF6-83F1-A4EF81139FB1}" srcOrd="0" destOrd="0" presId="urn:microsoft.com/office/officeart/2005/8/layout/radial1"/>
    <dgm:cxn modelId="{D1419EA1-BC9F-48F6-AFCF-8453C65DEA7D}" type="presParOf" srcId="{C12B11BE-E3E7-496E-A533-66EA549A3012}" destId="{F0CB042D-862E-4131-9C12-1BBD49815EF6}" srcOrd="2" destOrd="0" presId="urn:microsoft.com/office/officeart/2005/8/layout/radial1"/>
    <dgm:cxn modelId="{D6E63BDB-D127-45ED-B832-7A56A1B99C03}" type="presParOf" srcId="{C12B11BE-E3E7-496E-A533-66EA549A3012}" destId="{A6DBC347-E117-4F7B-B2F3-53E214FD07CB}" srcOrd="3" destOrd="0" presId="urn:microsoft.com/office/officeart/2005/8/layout/radial1"/>
    <dgm:cxn modelId="{0BBC5A4A-3DC5-43E4-9537-5CDE859D0E14}" type="presParOf" srcId="{A6DBC347-E117-4F7B-B2F3-53E214FD07CB}" destId="{2A894DA7-7BC2-476B-BF41-7792445AEB53}" srcOrd="0" destOrd="0" presId="urn:microsoft.com/office/officeart/2005/8/layout/radial1"/>
    <dgm:cxn modelId="{84157E7C-DA6E-4445-97F9-7B0ADB1635E8}" type="presParOf" srcId="{C12B11BE-E3E7-496E-A533-66EA549A3012}" destId="{0B3E5777-5430-4B85-977D-EC3ACF0FCF3D}" srcOrd="4" destOrd="0" presId="urn:microsoft.com/office/officeart/2005/8/layout/radial1"/>
    <dgm:cxn modelId="{27892EF6-1CE7-4F47-B5DB-D500F1897409}" type="presParOf" srcId="{C12B11BE-E3E7-496E-A533-66EA549A3012}" destId="{CE044D3E-98D6-46B6-B0B6-5769772A76C3}" srcOrd="5" destOrd="0" presId="urn:microsoft.com/office/officeart/2005/8/layout/radial1"/>
    <dgm:cxn modelId="{913734D5-E06A-4590-A772-232166DFABB0}" type="presParOf" srcId="{CE044D3E-98D6-46B6-B0B6-5769772A76C3}" destId="{776F1008-7F6E-4C3F-8A0F-E351A089C38D}" srcOrd="0" destOrd="0" presId="urn:microsoft.com/office/officeart/2005/8/layout/radial1"/>
    <dgm:cxn modelId="{D0D7CA29-49E6-44CC-828A-12698AA7C0EB}" type="presParOf" srcId="{C12B11BE-E3E7-496E-A533-66EA549A3012}" destId="{D615B257-D369-43ED-8FB5-00B607D3AC3D}" srcOrd="6" destOrd="0" presId="urn:microsoft.com/office/officeart/2005/8/layout/radial1"/>
    <dgm:cxn modelId="{1772085D-18BA-42F7-A2CD-800D28938856}" type="presParOf" srcId="{C12B11BE-E3E7-496E-A533-66EA549A3012}" destId="{1F2D51C6-9986-4CA2-B316-493B5D8A4CE3}" srcOrd="7" destOrd="0" presId="urn:microsoft.com/office/officeart/2005/8/layout/radial1"/>
    <dgm:cxn modelId="{89EC59A3-F69D-4DFB-9653-5E6A50BA8DAC}" type="presParOf" srcId="{1F2D51C6-9986-4CA2-B316-493B5D8A4CE3}" destId="{A2726B55-DBAC-47FE-96CC-12A26D7A4028}" srcOrd="0" destOrd="0" presId="urn:microsoft.com/office/officeart/2005/8/layout/radial1"/>
    <dgm:cxn modelId="{AA9CC972-F560-44B7-8ED4-5485F2BBC4F8}" type="presParOf" srcId="{C12B11BE-E3E7-496E-A533-66EA549A3012}" destId="{0B60513B-2BBE-412B-A49E-90FEB1538F94}" srcOrd="8" destOrd="0" presId="urn:microsoft.com/office/officeart/2005/8/layout/radial1"/>
    <dgm:cxn modelId="{988A188C-F217-4675-83FA-7A6B8641BAE5}" type="presParOf" srcId="{C12B11BE-E3E7-496E-A533-66EA549A3012}" destId="{57370BAF-D509-4C3E-BAD1-04055A268436}" srcOrd="9" destOrd="0" presId="urn:microsoft.com/office/officeart/2005/8/layout/radial1"/>
    <dgm:cxn modelId="{359F2F3B-0185-4F4F-BD0A-A5AFCA33BD11}" type="presParOf" srcId="{57370BAF-D509-4C3E-BAD1-04055A268436}" destId="{4D0A6058-2324-462D-9D3F-CF2227BDDD9E}" srcOrd="0" destOrd="0" presId="urn:microsoft.com/office/officeart/2005/8/layout/radial1"/>
    <dgm:cxn modelId="{C196378E-6005-4E3D-B078-BB2FDAE31065}" type="presParOf" srcId="{C12B11BE-E3E7-496E-A533-66EA549A3012}" destId="{AB80897E-3187-48AC-BD14-AEF949A9C3F6}" srcOrd="10" destOrd="0" presId="urn:microsoft.com/office/officeart/2005/8/layout/radial1"/>
    <dgm:cxn modelId="{56ED8DA8-6C0B-4D3C-8FCB-B6928CD1B225}" type="presParOf" srcId="{C12B11BE-E3E7-496E-A533-66EA549A3012}" destId="{E7E93489-E242-4851-99D6-EA7860D660DB}" srcOrd="11" destOrd="0" presId="urn:microsoft.com/office/officeart/2005/8/layout/radial1"/>
    <dgm:cxn modelId="{E381132B-DE41-4F42-8B73-E917E1FCBF03}" type="presParOf" srcId="{E7E93489-E242-4851-99D6-EA7860D660DB}" destId="{8CB99C97-225B-4C10-B83F-3C4BC287C811}" srcOrd="0" destOrd="0" presId="urn:microsoft.com/office/officeart/2005/8/layout/radial1"/>
    <dgm:cxn modelId="{6450465E-A063-4284-BE8C-7DFC70E2E06E}" type="presParOf" srcId="{C12B11BE-E3E7-496E-A533-66EA549A3012}" destId="{F812BD6E-5C7A-462A-BD8B-443D20A067B8}"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E32F8B-16EB-4879-98E4-A333665202A9}" type="doc">
      <dgm:prSet loTypeId="urn:microsoft.com/office/officeart/2005/8/layout/radial5" loCatId="cycle" qsTypeId="urn:microsoft.com/office/officeart/2005/8/quickstyle/simple1" qsCatId="simple" csTypeId="urn:microsoft.com/office/officeart/2005/8/colors/accent4_1" csCatId="accent4" phldr="1"/>
      <dgm:spPr/>
      <dgm:t>
        <a:bodyPr/>
        <a:lstStyle/>
        <a:p>
          <a:endParaRPr lang="de-DE"/>
        </a:p>
      </dgm:t>
    </dgm:pt>
    <dgm:pt modelId="{11767E42-50C4-4C84-A3CE-700D2C5B2036}">
      <dgm:prSet phldrT="[Text]"/>
      <dgm:spPr>
        <a:solidFill>
          <a:schemeClr val="accent4">
            <a:lumMod val="40000"/>
            <a:lumOff val="60000"/>
          </a:schemeClr>
        </a:solidFill>
      </dgm:spPr>
      <dgm:t>
        <a:bodyPr/>
        <a:lstStyle/>
        <a:p>
          <a:r>
            <a:rPr lang="de-DE" b="1" dirty="0"/>
            <a:t>Ersatz für Ei</a:t>
          </a:r>
        </a:p>
      </dgm:t>
    </dgm:pt>
    <dgm:pt modelId="{DDD6918C-54F0-48A7-9614-9D7254DA83E9}" type="parTrans" cxnId="{346FEE7E-F1AE-4577-953B-DA87DADD8600}">
      <dgm:prSet/>
      <dgm:spPr/>
      <dgm:t>
        <a:bodyPr/>
        <a:lstStyle/>
        <a:p>
          <a:endParaRPr lang="de-DE"/>
        </a:p>
      </dgm:t>
    </dgm:pt>
    <dgm:pt modelId="{5B281CE7-88CD-41C3-9081-E64370A35FFF}" type="sibTrans" cxnId="{346FEE7E-F1AE-4577-953B-DA87DADD8600}">
      <dgm:prSet/>
      <dgm:spPr/>
      <dgm:t>
        <a:bodyPr/>
        <a:lstStyle/>
        <a:p>
          <a:endParaRPr lang="de-DE"/>
        </a:p>
      </dgm:t>
    </dgm:pt>
    <dgm:pt modelId="{57C7BD41-FEF9-4BB7-AF7B-E0E8A0663995}">
      <dgm:prSet phldrT="[Text]"/>
      <dgm:spPr/>
      <dgm:t>
        <a:bodyPr/>
        <a:lstStyle/>
        <a:p>
          <a:r>
            <a:rPr lang="de-DE" dirty="0"/>
            <a:t>Getreide &amp; Samen</a:t>
          </a:r>
        </a:p>
      </dgm:t>
    </dgm:pt>
    <dgm:pt modelId="{60F7BAAE-D763-41F9-A329-3AF5F41AC246}" type="parTrans" cxnId="{E731F2E9-2B54-4DAA-937E-54001580DF0D}">
      <dgm:prSet/>
      <dgm:spPr/>
      <dgm:t>
        <a:bodyPr/>
        <a:lstStyle/>
        <a:p>
          <a:endParaRPr lang="de-DE"/>
        </a:p>
      </dgm:t>
    </dgm:pt>
    <dgm:pt modelId="{BCB23CD6-68FB-4C2C-A1C0-ABE832C41BEF}" type="sibTrans" cxnId="{E731F2E9-2B54-4DAA-937E-54001580DF0D}">
      <dgm:prSet/>
      <dgm:spPr/>
      <dgm:t>
        <a:bodyPr/>
        <a:lstStyle/>
        <a:p>
          <a:endParaRPr lang="de-DE"/>
        </a:p>
      </dgm:t>
    </dgm:pt>
    <dgm:pt modelId="{6AB978B4-EA5D-4A8E-8DBA-8C5EE741E77B}">
      <dgm:prSet phldrT="[Text]" custT="1"/>
      <dgm:spPr/>
      <dgm:t>
        <a:bodyPr/>
        <a:lstStyle/>
        <a:p>
          <a:r>
            <a:rPr lang="de-DE" sz="1100" dirty="0"/>
            <a:t>Frucht- &amp; Nusspüree</a:t>
          </a:r>
        </a:p>
      </dgm:t>
    </dgm:pt>
    <dgm:pt modelId="{0DC3F030-6861-4CD2-8364-5CA9D3BC31C2}" type="parTrans" cxnId="{85BFB14C-4B16-4F8D-9739-A49388892200}">
      <dgm:prSet/>
      <dgm:spPr/>
      <dgm:t>
        <a:bodyPr/>
        <a:lstStyle/>
        <a:p>
          <a:endParaRPr lang="de-DE"/>
        </a:p>
      </dgm:t>
    </dgm:pt>
    <dgm:pt modelId="{A020C09B-4FBD-4C96-BD41-D1F23224DB6C}" type="sibTrans" cxnId="{85BFB14C-4B16-4F8D-9739-A49388892200}">
      <dgm:prSet/>
      <dgm:spPr/>
      <dgm:t>
        <a:bodyPr/>
        <a:lstStyle/>
        <a:p>
          <a:endParaRPr lang="de-DE"/>
        </a:p>
      </dgm:t>
    </dgm:pt>
    <dgm:pt modelId="{CC5D0298-5820-4BED-A6DE-596700A62AEA}">
      <dgm:prSet phldrT="[Text]" custT="1"/>
      <dgm:spPr/>
      <dgm:t>
        <a:bodyPr/>
        <a:lstStyle/>
        <a:p>
          <a:r>
            <a:rPr lang="de-DE" sz="1400" dirty="0"/>
            <a:t>Tofu</a:t>
          </a:r>
        </a:p>
      </dgm:t>
    </dgm:pt>
    <dgm:pt modelId="{E3874117-33D5-44F7-82C4-4F96B7ACA322}" type="parTrans" cxnId="{11104F6D-2A02-4FB7-ADBB-63B7248BA379}">
      <dgm:prSet/>
      <dgm:spPr/>
      <dgm:t>
        <a:bodyPr/>
        <a:lstStyle/>
        <a:p>
          <a:endParaRPr lang="de-DE"/>
        </a:p>
      </dgm:t>
    </dgm:pt>
    <dgm:pt modelId="{2E05AF3E-4C57-4D70-A2A9-83DE55634EAB}" type="sibTrans" cxnId="{11104F6D-2A02-4FB7-ADBB-63B7248BA379}">
      <dgm:prSet/>
      <dgm:spPr/>
      <dgm:t>
        <a:bodyPr/>
        <a:lstStyle/>
        <a:p>
          <a:endParaRPr lang="de-DE"/>
        </a:p>
      </dgm:t>
    </dgm:pt>
    <dgm:pt modelId="{52C4FBC8-9870-43EC-9E3E-069C30524CAE}">
      <dgm:prSet phldrT="[Text]" custT="1"/>
      <dgm:spPr/>
      <dgm:t>
        <a:bodyPr/>
        <a:lstStyle/>
        <a:p>
          <a:r>
            <a:rPr lang="de-DE" sz="1400" dirty="0"/>
            <a:t>Mehl &amp; Stärke</a:t>
          </a:r>
        </a:p>
      </dgm:t>
    </dgm:pt>
    <dgm:pt modelId="{AF29121E-F30F-45AB-B37C-5494D50116F2}" type="parTrans" cxnId="{85C5DE31-A7FE-4711-B3CF-AD0C85247A88}">
      <dgm:prSet/>
      <dgm:spPr/>
      <dgm:t>
        <a:bodyPr/>
        <a:lstStyle/>
        <a:p>
          <a:endParaRPr lang="de-DE"/>
        </a:p>
      </dgm:t>
    </dgm:pt>
    <dgm:pt modelId="{5CF3738D-E26C-48E9-9103-6688DB9B2E13}" type="sibTrans" cxnId="{85C5DE31-A7FE-4711-B3CF-AD0C85247A88}">
      <dgm:prSet/>
      <dgm:spPr/>
      <dgm:t>
        <a:bodyPr/>
        <a:lstStyle/>
        <a:p>
          <a:endParaRPr lang="de-DE"/>
        </a:p>
      </dgm:t>
    </dgm:pt>
    <dgm:pt modelId="{40497F3E-B66F-4C2D-9B31-1A971CD0E8A7}">
      <dgm:prSet phldrT="[Text]" custT="1"/>
      <dgm:spPr/>
      <dgm:t>
        <a:bodyPr/>
        <a:lstStyle/>
        <a:p>
          <a:r>
            <a:rPr lang="de-DE" sz="1400" dirty="0"/>
            <a:t>Ei-Ersatz-pulver</a:t>
          </a:r>
        </a:p>
      </dgm:t>
    </dgm:pt>
    <dgm:pt modelId="{00AA19E4-6B08-422F-A810-3155A9C3955B}" type="parTrans" cxnId="{2F09453E-F60C-4A70-A4CA-1D65D34971F8}">
      <dgm:prSet/>
      <dgm:spPr/>
      <dgm:t>
        <a:bodyPr/>
        <a:lstStyle/>
        <a:p>
          <a:endParaRPr lang="de-DE"/>
        </a:p>
      </dgm:t>
    </dgm:pt>
    <dgm:pt modelId="{7DABF756-1FEF-4B81-AA11-A8D5EAB61F4C}" type="sibTrans" cxnId="{2F09453E-F60C-4A70-A4CA-1D65D34971F8}">
      <dgm:prSet/>
      <dgm:spPr/>
      <dgm:t>
        <a:bodyPr/>
        <a:lstStyle/>
        <a:p>
          <a:endParaRPr lang="de-DE"/>
        </a:p>
      </dgm:t>
    </dgm:pt>
    <dgm:pt modelId="{3CF49DC8-A7F6-406A-9B11-93FF270C71D0}" type="pres">
      <dgm:prSet presAssocID="{35E32F8B-16EB-4879-98E4-A333665202A9}" presName="Name0" presStyleCnt="0">
        <dgm:presLayoutVars>
          <dgm:chMax val="1"/>
          <dgm:dir/>
          <dgm:animLvl val="ctr"/>
          <dgm:resizeHandles val="exact"/>
        </dgm:presLayoutVars>
      </dgm:prSet>
      <dgm:spPr/>
    </dgm:pt>
    <dgm:pt modelId="{27B7F0EA-0B32-4B9C-92B3-5827E65046BC}" type="pres">
      <dgm:prSet presAssocID="{11767E42-50C4-4C84-A3CE-700D2C5B2036}" presName="centerShape" presStyleLbl="node0" presStyleIdx="0" presStyleCnt="1"/>
      <dgm:spPr/>
    </dgm:pt>
    <dgm:pt modelId="{FC2D1262-4F46-48EA-933E-B818B7206A12}" type="pres">
      <dgm:prSet presAssocID="{60F7BAAE-D763-41F9-A329-3AF5F41AC246}" presName="parTrans" presStyleLbl="sibTrans2D1" presStyleIdx="0" presStyleCnt="5"/>
      <dgm:spPr/>
    </dgm:pt>
    <dgm:pt modelId="{C415836A-E175-4AF4-9525-4CFB7E116D58}" type="pres">
      <dgm:prSet presAssocID="{60F7BAAE-D763-41F9-A329-3AF5F41AC246}" presName="connectorText" presStyleLbl="sibTrans2D1" presStyleIdx="0" presStyleCnt="5"/>
      <dgm:spPr/>
    </dgm:pt>
    <dgm:pt modelId="{710CFFC6-B1D2-4636-91D0-8BE057546A5E}" type="pres">
      <dgm:prSet presAssocID="{57C7BD41-FEF9-4BB7-AF7B-E0E8A0663995}" presName="node" presStyleLbl="node1" presStyleIdx="0" presStyleCnt="5">
        <dgm:presLayoutVars>
          <dgm:bulletEnabled val="1"/>
        </dgm:presLayoutVars>
      </dgm:prSet>
      <dgm:spPr/>
    </dgm:pt>
    <dgm:pt modelId="{52C618EF-CB89-43BA-B885-2CCFC3F7A523}" type="pres">
      <dgm:prSet presAssocID="{0DC3F030-6861-4CD2-8364-5CA9D3BC31C2}" presName="parTrans" presStyleLbl="sibTrans2D1" presStyleIdx="1" presStyleCnt="5"/>
      <dgm:spPr/>
    </dgm:pt>
    <dgm:pt modelId="{D0D6E53B-B02E-478D-BBE0-F968C82AAE64}" type="pres">
      <dgm:prSet presAssocID="{0DC3F030-6861-4CD2-8364-5CA9D3BC31C2}" presName="connectorText" presStyleLbl="sibTrans2D1" presStyleIdx="1" presStyleCnt="5"/>
      <dgm:spPr/>
    </dgm:pt>
    <dgm:pt modelId="{4827E61E-FD4B-4E6C-B527-DBA0D164FC1C}" type="pres">
      <dgm:prSet presAssocID="{6AB978B4-EA5D-4A8E-8DBA-8C5EE741E77B}" presName="node" presStyleLbl="node1" presStyleIdx="1" presStyleCnt="5">
        <dgm:presLayoutVars>
          <dgm:bulletEnabled val="1"/>
        </dgm:presLayoutVars>
      </dgm:prSet>
      <dgm:spPr/>
    </dgm:pt>
    <dgm:pt modelId="{BFAD95A9-1A0B-45B7-9403-A6A3D88BA326}" type="pres">
      <dgm:prSet presAssocID="{E3874117-33D5-44F7-82C4-4F96B7ACA322}" presName="parTrans" presStyleLbl="sibTrans2D1" presStyleIdx="2" presStyleCnt="5"/>
      <dgm:spPr/>
    </dgm:pt>
    <dgm:pt modelId="{2FAD72C9-FEEA-4C53-B0AD-C8D058CEC104}" type="pres">
      <dgm:prSet presAssocID="{E3874117-33D5-44F7-82C4-4F96B7ACA322}" presName="connectorText" presStyleLbl="sibTrans2D1" presStyleIdx="2" presStyleCnt="5"/>
      <dgm:spPr/>
    </dgm:pt>
    <dgm:pt modelId="{E06C4481-22F8-474C-BCDD-829252E6BC4D}" type="pres">
      <dgm:prSet presAssocID="{CC5D0298-5820-4BED-A6DE-596700A62AEA}" presName="node" presStyleLbl="node1" presStyleIdx="2" presStyleCnt="5">
        <dgm:presLayoutVars>
          <dgm:bulletEnabled val="1"/>
        </dgm:presLayoutVars>
      </dgm:prSet>
      <dgm:spPr/>
    </dgm:pt>
    <dgm:pt modelId="{D76F0F9B-A4FD-447F-A206-11C3079932ED}" type="pres">
      <dgm:prSet presAssocID="{AF29121E-F30F-45AB-B37C-5494D50116F2}" presName="parTrans" presStyleLbl="sibTrans2D1" presStyleIdx="3" presStyleCnt="5"/>
      <dgm:spPr/>
    </dgm:pt>
    <dgm:pt modelId="{AEA12338-E3E2-42B1-B373-FFAB3BFE13F7}" type="pres">
      <dgm:prSet presAssocID="{AF29121E-F30F-45AB-B37C-5494D50116F2}" presName="connectorText" presStyleLbl="sibTrans2D1" presStyleIdx="3" presStyleCnt="5"/>
      <dgm:spPr/>
    </dgm:pt>
    <dgm:pt modelId="{93EFD3F5-63C5-4399-8D02-FE06F7139D86}" type="pres">
      <dgm:prSet presAssocID="{52C4FBC8-9870-43EC-9E3E-069C30524CAE}" presName="node" presStyleLbl="node1" presStyleIdx="3" presStyleCnt="5">
        <dgm:presLayoutVars>
          <dgm:bulletEnabled val="1"/>
        </dgm:presLayoutVars>
      </dgm:prSet>
      <dgm:spPr/>
    </dgm:pt>
    <dgm:pt modelId="{86AF4E86-37E5-4556-85DB-B2E7BBC5428A}" type="pres">
      <dgm:prSet presAssocID="{00AA19E4-6B08-422F-A810-3155A9C3955B}" presName="parTrans" presStyleLbl="sibTrans2D1" presStyleIdx="4" presStyleCnt="5"/>
      <dgm:spPr/>
    </dgm:pt>
    <dgm:pt modelId="{621607A4-77E6-4740-8DF6-7164E200E641}" type="pres">
      <dgm:prSet presAssocID="{00AA19E4-6B08-422F-A810-3155A9C3955B}" presName="connectorText" presStyleLbl="sibTrans2D1" presStyleIdx="4" presStyleCnt="5"/>
      <dgm:spPr/>
    </dgm:pt>
    <dgm:pt modelId="{3CDBBA82-6643-4380-96FC-01DE23B2DDEA}" type="pres">
      <dgm:prSet presAssocID="{40497F3E-B66F-4C2D-9B31-1A971CD0E8A7}" presName="node" presStyleLbl="node1" presStyleIdx="4" presStyleCnt="5">
        <dgm:presLayoutVars>
          <dgm:bulletEnabled val="1"/>
        </dgm:presLayoutVars>
      </dgm:prSet>
      <dgm:spPr/>
    </dgm:pt>
  </dgm:ptLst>
  <dgm:cxnLst>
    <dgm:cxn modelId="{DCFFCB24-DE71-4E09-9D9A-8D608C184F50}" type="presOf" srcId="{CC5D0298-5820-4BED-A6DE-596700A62AEA}" destId="{E06C4481-22F8-474C-BCDD-829252E6BC4D}" srcOrd="0" destOrd="0" presId="urn:microsoft.com/office/officeart/2005/8/layout/radial5"/>
    <dgm:cxn modelId="{C0080F28-67AF-47E3-8B7F-146954835B2A}" type="presOf" srcId="{52C4FBC8-9870-43EC-9E3E-069C30524CAE}" destId="{93EFD3F5-63C5-4399-8D02-FE06F7139D86}" srcOrd="0" destOrd="0" presId="urn:microsoft.com/office/officeart/2005/8/layout/radial5"/>
    <dgm:cxn modelId="{9BFB312F-8AD0-4EA4-871B-9C6195B013C0}" type="presOf" srcId="{AF29121E-F30F-45AB-B37C-5494D50116F2}" destId="{D76F0F9B-A4FD-447F-A206-11C3079932ED}" srcOrd="0" destOrd="0" presId="urn:microsoft.com/office/officeart/2005/8/layout/radial5"/>
    <dgm:cxn modelId="{85C5DE31-A7FE-4711-B3CF-AD0C85247A88}" srcId="{11767E42-50C4-4C84-A3CE-700D2C5B2036}" destId="{52C4FBC8-9870-43EC-9E3E-069C30524CAE}" srcOrd="3" destOrd="0" parTransId="{AF29121E-F30F-45AB-B37C-5494D50116F2}" sibTransId="{5CF3738D-E26C-48E9-9103-6688DB9B2E13}"/>
    <dgm:cxn modelId="{2F09453E-F60C-4A70-A4CA-1D65D34971F8}" srcId="{11767E42-50C4-4C84-A3CE-700D2C5B2036}" destId="{40497F3E-B66F-4C2D-9B31-1A971CD0E8A7}" srcOrd="4" destOrd="0" parTransId="{00AA19E4-6B08-422F-A810-3155A9C3955B}" sibTransId="{7DABF756-1FEF-4B81-AA11-A8D5EAB61F4C}"/>
    <dgm:cxn modelId="{F8E41842-A889-43B7-B25E-B033AF384AE5}" type="presOf" srcId="{35E32F8B-16EB-4879-98E4-A333665202A9}" destId="{3CF49DC8-A7F6-406A-9B11-93FF270C71D0}" srcOrd="0" destOrd="0" presId="urn:microsoft.com/office/officeart/2005/8/layout/radial5"/>
    <dgm:cxn modelId="{26B35242-E173-4BE5-BB30-68533AA709CF}" type="presOf" srcId="{00AA19E4-6B08-422F-A810-3155A9C3955B}" destId="{86AF4E86-37E5-4556-85DB-B2E7BBC5428A}" srcOrd="0" destOrd="0" presId="urn:microsoft.com/office/officeart/2005/8/layout/radial5"/>
    <dgm:cxn modelId="{17694F4B-285E-4440-A0A5-38E052CA8232}" type="presOf" srcId="{60F7BAAE-D763-41F9-A329-3AF5F41AC246}" destId="{FC2D1262-4F46-48EA-933E-B818B7206A12}" srcOrd="0" destOrd="0" presId="urn:microsoft.com/office/officeart/2005/8/layout/radial5"/>
    <dgm:cxn modelId="{85BFB14C-4B16-4F8D-9739-A49388892200}" srcId="{11767E42-50C4-4C84-A3CE-700D2C5B2036}" destId="{6AB978B4-EA5D-4A8E-8DBA-8C5EE741E77B}" srcOrd="1" destOrd="0" parTransId="{0DC3F030-6861-4CD2-8364-5CA9D3BC31C2}" sibTransId="{A020C09B-4FBD-4C96-BD41-D1F23224DB6C}"/>
    <dgm:cxn modelId="{11104F6D-2A02-4FB7-ADBB-63B7248BA379}" srcId="{11767E42-50C4-4C84-A3CE-700D2C5B2036}" destId="{CC5D0298-5820-4BED-A6DE-596700A62AEA}" srcOrd="2" destOrd="0" parTransId="{E3874117-33D5-44F7-82C4-4F96B7ACA322}" sibTransId="{2E05AF3E-4C57-4D70-A2A9-83DE55634EAB}"/>
    <dgm:cxn modelId="{FD318B77-3620-41C7-9A23-1E25039D7EC2}" type="presOf" srcId="{6AB978B4-EA5D-4A8E-8DBA-8C5EE741E77B}" destId="{4827E61E-FD4B-4E6C-B527-DBA0D164FC1C}" srcOrd="0" destOrd="0" presId="urn:microsoft.com/office/officeart/2005/8/layout/radial5"/>
    <dgm:cxn modelId="{D401A85A-408B-49E2-AC2E-0E6F2C7777AF}" type="presOf" srcId="{57C7BD41-FEF9-4BB7-AF7B-E0E8A0663995}" destId="{710CFFC6-B1D2-4636-91D0-8BE057546A5E}" srcOrd="0" destOrd="0" presId="urn:microsoft.com/office/officeart/2005/8/layout/radial5"/>
    <dgm:cxn modelId="{5D5AC47B-597E-4226-A327-98E0EE4D42A5}" type="presOf" srcId="{00AA19E4-6B08-422F-A810-3155A9C3955B}" destId="{621607A4-77E6-4740-8DF6-7164E200E641}" srcOrd="1" destOrd="0" presId="urn:microsoft.com/office/officeart/2005/8/layout/radial5"/>
    <dgm:cxn modelId="{346FEE7E-F1AE-4577-953B-DA87DADD8600}" srcId="{35E32F8B-16EB-4879-98E4-A333665202A9}" destId="{11767E42-50C4-4C84-A3CE-700D2C5B2036}" srcOrd="0" destOrd="0" parTransId="{DDD6918C-54F0-48A7-9614-9D7254DA83E9}" sibTransId="{5B281CE7-88CD-41C3-9081-E64370A35FFF}"/>
    <dgm:cxn modelId="{2D333A91-A052-4A2B-93B7-43F98F81587F}" type="presOf" srcId="{0DC3F030-6861-4CD2-8364-5CA9D3BC31C2}" destId="{D0D6E53B-B02E-478D-BBE0-F968C82AAE64}" srcOrd="1" destOrd="0" presId="urn:microsoft.com/office/officeart/2005/8/layout/radial5"/>
    <dgm:cxn modelId="{59F3AC95-CAB6-4AD9-B860-D25AFFA08B16}" type="presOf" srcId="{AF29121E-F30F-45AB-B37C-5494D50116F2}" destId="{AEA12338-E3E2-42B1-B373-FFAB3BFE13F7}" srcOrd="1" destOrd="0" presId="urn:microsoft.com/office/officeart/2005/8/layout/radial5"/>
    <dgm:cxn modelId="{4D698498-D70E-4408-BF05-89270F483134}" type="presOf" srcId="{E3874117-33D5-44F7-82C4-4F96B7ACA322}" destId="{BFAD95A9-1A0B-45B7-9403-A6A3D88BA326}" srcOrd="0" destOrd="0" presId="urn:microsoft.com/office/officeart/2005/8/layout/radial5"/>
    <dgm:cxn modelId="{43730FA4-1F9B-436A-9AF6-AD51ED1C5F93}" type="presOf" srcId="{60F7BAAE-D763-41F9-A329-3AF5F41AC246}" destId="{C415836A-E175-4AF4-9525-4CFB7E116D58}" srcOrd="1" destOrd="0" presId="urn:microsoft.com/office/officeart/2005/8/layout/radial5"/>
    <dgm:cxn modelId="{986035CF-8BB3-4B1E-A833-A8935A471134}" type="presOf" srcId="{0DC3F030-6861-4CD2-8364-5CA9D3BC31C2}" destId="{52C618EF-CB89-43BA-B885-2CCFC3F7A523}" srcOrd="0" destOrd="0" presId="urn:microsoft.com/office/officeart/2005/8/layout/radial5"/>
    <dgm:cxn modelId="{B6C7CFD8-119D-4D3E-9721-E85C203B4B36}" type="presOf" srcId="{11767E42-50C4-4C84-A3CE-700D2C5B2036}" destId="{27B7F0EA-0B32-4B9C-92B3-5827E65046BC}" srcOrd="0" destOrd="0" presId="urn:microsoft.com/office/officeart/2005/8/layout/radial5"/>
    <dgm:cxn modelId="{1EE4C2E6-6139-4BE7-BE7C-CB90DA0532F6}" type="presOf" srcId="{40497F3E-B66F-4C2D-9B31-1A971CD0E8A7}" destId="{3CDBBA82-6643-4380-96FC-01DE23B2DDEA}" srcOrd="0" destOrd="0" presId="urn:microsoft.com/office/officeart/2005/8/layout/radial5"/>
    <dgm:cxn modelId="{E731F2E9-2B54-4DAA-937E-54001580DF0D}" srcId="{11767E42-50C4-4C84-A3CE-700D2C5B2036}" destId="{57C7BD41-FEF9-4BB7-AF7B-E0E8A0663995}" srcOrd="0" destOrd="0" parTransId="{60F7BAAE-D763-41F9-A329-3AF5F41AC246}" sibTransId="{BCB23CD6-68FB-4C2C-A1C0-ABE832C41BEF}"/>
    <dgm:cxn modelId="{6DDD60F4-5BE6-4ABC-BF3E-CFDB9DEBC16A}" type="presOf" srcId="{E3874117-33D5-44F7-82C4-4F96B7ACA322}" destId="{2FAD72C9-FEEA-4C53-B0AD-C8D058CEC104}" srcOrd="1" destOrd="0" presId="urn:microsoft.com/office/officeart/2005/8/layout/radial5"/>
    <dgm:cxn modelId="{79D4DCF2-885B-451E-BEDF-C8627411B916}" type="presParOf" srcId="{3CF49DC8-A7F6-406A-9B11-93FF270C71D0}" destId="{27B7F0EA-0B32-4B9C-92B3-5827E65046BC}" srcOrd="0" destOrd="0" presId="urn:microsoft.com/office/officeart/2005/8/layout/radial5"/>
    <dgm:cxn modelId="{2DF54DF9-46DC-458A-93C2-1DB5EDF43022}" type="presParOf" srcId="{3CF49DC8-A7F6-406A-9B11-93FF270C71D0}" destId="{FC2D1262-4F46-48EA-933E-B818B7206A12}" srcOrd="1" destOrd="0" presId="urn:microsoft.com/office/officeart/2005/8/layout/radial5"/>
    <dgm:cxn modelId="{6E3238B4-5F59-4359-8249-441DC2E75A4F}" type="presParOf" srcId="{FC2D1262-4F46-48EA-933E-B818B7206A12}" destId="{C415836A-E175-4AF4-9525-4CFB7E116D58}" srcOrd="0" destOrd="0" presId="urn:microsoft.com/office/officeart/2005/8/layout/radial5"/>
    <dgm:cxn modelId="{C9FE46AF-1BA6-437E-A312-361319BBC286}" type="presParOf" srcId="{3CF49DC8-A7F6-406A-9B11-93FF270C71D0}" destId="{710CFFC6-B1D2-4636-91D0-8BE057546A5E}" srcOrd="2" destOrd="0" presId="urn:microsoft.com/office/officeart/2005/8/layout/radial5"/>
    <dgm:cxn modelId="{53CEBFEF-0594-4B54-B7D0-A579F721A10E}" type="presParOf" srcId="{3CF49DC8-A7F6-406A-9B11-93FF270C71D0}" destId="{52C618EF-CB89-43BA-B885-2CCFC3F7A523}" srcOrd="3" destOrd="0" presId="urn:microsoft.com/office/officeart/2005/8/layout/radial5"/>
    <dgm:cxn modelId="{EF2D1096-E5D0-4084-A5A5-5359C13D78F1}" type="presParOf" srcId="{52C618EF-CB89-43BA-B885-2CCFC3F7A523}" destId="{D0D6E53B-B02E-478D-BBE0-F968C82AAE64}" srcOrd="0" destOrd="0" presId="urn:microsoft.com/office/officeart/2005/8/layout/radial5"/>
    <dgm:cxn modelId="{1FEE7798-7930-4772-98BA-210B9D0ACBD6}" type="presParOf" srcId="{3CF49DC8-A7F6-406A-9B11-93FF270C71D0}" destId="{4827E61E-FD4B-4E6C-B527-DBA0D164FC1C}" srcOrd="4" destOrd="0" presId="urn:microsoft.com/office/officeart/2005/8/layout/radial5"/>
    <dgm:cxn modelId="{943C6E50-6C51-4A8A-B519-97C326C8288C}" type="presParOf" srcId="{3CF49DC8-A7F6-406A-9B11-93FF270C71D0}" destId="{BFAD95A9-1A0B-45B7-9403-A6A3D88BA326}" srcOrd="5" destOrd="0" presId="urn:microsoft.com/office/officeart/2005/8/layout/radial5"/>
    <dgm:cxn modelId="{720BB94D-0B0C-4277-AF62-A4603577B287}" type="presParOf" srcId="{BFAD95A9-1A0B-45B7-9403-A6A3D88BA326}" destId="{2FAD72C9-FEEA-4C53-B0AD-C8D058CEC104}" srcOrd="0" destOrd="0" presId="urn:microsoft.com/office/officeart/2005/8/layout/radial5"/>
    <dgm:cxn modelId="{A56136E8-36EE-4975-AEEB-0C10E1607FDA}" type="presParOf" srcId="{3CF49DC8-A7F6-406A-9B11-93FF270C71D0}" destId="{E06C4481-22F8-474C-BCDD-829252E6BC4D}" srcOrd="6" destOrd="0" presId="urn:microsoft.com/office/officeart/2005/8/layout/radial5"/>
    <dgm:cxn modelId="{24878756-41E1-4E85-8C79-F6661C6A267D}" type="presParOf" srcId="{3CF49DC8-A7F6-406A-9B11-93FF270C71D0}" destId="{D76F0F9B-A4FD-447F-A206-11C3079932ED}" srcOrd="7" destOrd="0" presId="urn:microsoft.com/office/officeart/2005/8/layout/radial5"/>
    <dgm:cxn modelId="{4847C54B-A85E-4C9E-AC63-2F85B3F1EDB7}" type="presParOf" srcId="{D76F0F9B-A4FD-447F-A206-11C3079932ED}" destId="{AEA12338-E3E2-42B1-B373-FFAB3BFE13F7}" srcOrd="0" destOrd="0" presId="urn:microsoft.com/office/officeart/2005/8/layout/radial5"/>
    <dgm:cxn modelId="{781A5B07-28FA-43AA-A9C8-0B2668FEBA8A}" type="presParOf" srcId="{3CF49DC8-A7F6-406A-9B11-93FF270C71D0}" destId="{93EFD3F5-63C5-4399-8D02-FE06F7139D86}" srcOrd="8" destOrd="0" presId="urn:microsoft.com/office/officeart/2005/8/layout/radial5"/>
    <dgm:cxn modelId="{D1A65837-77ED-4911-8325-DCB401F1E7A1}" type="presParOf" srcId="{3CF49DC8-A7F6-406A-9B11-93FF270C71D0}" destId="{86AF4E86-37E5-4556-85DB-B2E7BBC5428A}" srcOrd="9" destOrd="0" presId="urn:microsoft.com/office/officeart/2005/8/layout/radial5"/>
    <dgm:cxn modelId="{E605A6B7-9323-45CF-BF8E-9E341A7D24E3}" type="presParOf" srcId="{86AF4E86-37E5-4556-85DB-B2E7BBC5428A}" destId="{621607A4-77E6-4740-8DF6-7164E200E641}" srcOrd="0" destOrd="0" presId="urn:microsoft.com/office/officeart/2005/8/layout/radial5"/>
    <dgm:cxn modelId="{FE3A8499-F81B-4CC7-986D-5F8E5A02D9F3}" type="presParOf" srcId="{3CF49DC8-A7F6-406A-9B11-93FF270C71D0}" destId="{3CDBBA82-6643-4380-96FC-01DE23B2DDEA}"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CDC148-FF07-435A-8D7C-AA28824D71E6}" type="doc">
      <dgm:prSet loTypeId="urn:microsoft.com/office/officeart/2008/layout/HexagonCluster" loCatId="relationship" qsTypeId="urn:microsoft.com/office/officeart/2005/8/quickstyle/simple1" qsCatId="simple" csTypeId="urn:microsoft.com/office/officeart/2005/8/colors/accent4_4" csCatId="accent4" phldr="1"/>
      <dgm:spPr/>
      <dgm:t>
        <a:bodyPr/>
        <a:lstStyle/>
        <a:p>
          <a:endParaRPr lang="de-DE"/>
        </a:p>
      </dgm:t>
    </dgm:pt>
    <dgm:pt modelId="{8D3F3161-E166-44F7-B070-341F4116B440}">
      <dgm:prSet phldrT="[Text]"/>
      <dgm:spPr/>
      <dgm:t>
        <a:bodyPr/>
        <a:lstStyle/>
        <a:p>
          <a:r>
            <a:rPr lang="de-DE"/>
            <a:t>fairer Preis und fairen Lohn </a:t>
          </a:r>
        </a:p>
      </dgm:t>
    </dgm:pt>
    <dgm:pt modelId="{B768B613-C631-4D71-ACFC-03D2196FAFA9}" type="parTrans" cxnId="{DCCB8D9A-355B-417F-8AF0-F69503D02086}">
      <dgm:prSet/>
      <dgm:spPr/>
      <dgm:t>
        <a:bodyPr/>
        <a:lstStyle/>
        <a:p>
          <a:endParaRPr lang="de-DE"/>
        </a:p>
      </dgm:t>
    </dgm:pt>
    <dgm:pt modelId="{16EC2C66-85B1-498E-B3CC-3860D7979B6C}" type="sibTrans" cxnId="{DCCB8D9A-355B-417F-8AF0-F69503D02086}">
      <dgm:prSet/>
      <dgm:spPr/>
      <dgm:t>
        <a:bodyPr/>
        <a:lstStyle/>
        <a:p>
          <a:endParaRPr lang="de-DE"/>
        </a:p>
      </dgm:t>
    </dgm:pt>
    <dgm:pt modelId="{51A27726-5223-4AAE-8945-5DC70FFA512A}">
      <dgm:prSet/>
      <dgm:spPr/>
      <dgm:t>
        <a:bodyPr/>
        <a:lstStyle/>
        <a:p>
          <a:r>
            <a:rPr lang="de-DE"/>
            <a:t>Langfristige stabile Beziehungen</a:t>
          </a:r>
        </a:p>
      </dgm:t>
    </dgm:pt>
    <dgm:pt modelId="{45D9F0C1-40F1-47ED-AA8C-4342ECCC5BDE}" type="parTrans" cxnId="{11D29314-0209-43FE-A0A8-2253B22C064B}">
      <dgm:prSet/>
      <dgm:spPr/>
      <dgm:t>
        <a:bodyPr/>
        <a:lstStyle/>
        <a:p>
          <a:endParaRPr lang="de-DE"/>
        </a:p>
      </dgm:t>
    </dgm:pt>
    <dgm:pt modelId="{A6C1EAB6-2C2F-435F-B96E-FB7D5D1D9DD2}" type="sibTrans" cxnId="{11D29314-0209-43FE-A0A8-2253B22C064B}">
      <dgm:prSet/>
      <dgm:spPr/>
      <dgm:t>
        <a:bodyPr/>
        <a:lstStyle/>
        <a:p>
          <a:endParaRPr lang="de-DE"/>
        </a:p>
      </dgm:t>
    </dgm:pt>
    <dgm:pt modelId="{87DCE65C-5CF4-4CE4-8A2B-BFBF7D15BAA8}">
      <dgm:prSet/>
      <dgm:spPr/>
      <dgm:t>
        <a:bodyPr/>
        <a:lstStyle/>
        <a:p>
          <a:r>
            <a:rPr lang="de-DE"/>
            <a:t>Transparenz und Rückverfolgbarkeit </a:t>
          </a:r>
        </a:p>
      </dgm:t>
    </dgm:pt>
    <dgm:pt modelId="{2D90C1D3-527F-4750-B065-BB3A66D41A92}" type="parTrans" cxnId="{4F1D9347-A5C2-41F1-9C34-427A919CF1C5}">
      <dgm:prSet/>
      <dgm:spPr/>
      <dgm:t>
        <a:bodyPr/>
        <a:lstStyle/>
        <a:p>
          <a:endParaRPr lang="de-DE"/>
        </a:p>
      </dgm:t>
    </dgm:pt>
    <dgm:pt modelId="{B331D04E-6F19-4D23-B392-CDA511F8DF64}" type="sibTrans" cxnId="{4F1D9347-A5C2-41F1-9C34-427A919CF1C5}">
      <dgm:prSet/>
      <dgm:spPr/>
      <dgm:t>
        <a:bodyPr/>
        <a:lstStyle/>
        <a:p>
          <a:endParaRPr lang="de-DE"/>
        </a:p>
      </dgm:t>
    </dgm:pt>
    <dgm:pt modelId="{DBB03DF1-A24D-4E4E-B0DE-D293B4081577}">
      <dgm:prSet/>
      <dgm:spPr/>
      <dgm:t>
        <a:bodyPr/>
        <a:lstStyle/>
        <a:p>
          <a:r>
            <a:rPr lang="de-DE"/>
            <a:t>acht Kernübereinkommen </a:t>
          </a:r>
        </a:p>
      </dgm:t>
    </dgm:pt>
    <dgm:pt modelId="{A256DBC5-5D27-46EE-94F2-23D274F6A3E0}" type="parTrans" cxnId="{7FC58AB4-C8B1-4396-AB01-4042AF0B807B}">
      <dgm:prSet/>
      <dgm:spPr/>
      <dgm:t>
        <a:bodyPr/>
        <a:lstStyle/>
        <a:p>
          <a:endParaRPr lang="de-DE"/>
        </a:p>
      </dgm:t>
    </dgm:pt>
    <dgm:pt modelId="{95BAB79C-2DE5-4143-A33B-938585900412}" type="sibTrans" cxnId="{7FC58AB4-C8B1-4396-AB01-4042AF0B807B}">
      <dgm:prSet/>
      <dgm:spPr/>
      <dgm:t>
        <a:bodyPr/>
        <a:lstStyle/>
        <a:p>
          <a:endParaRPr lang="de-DE"/>
        </a:p>
      </dgm:t>
    </dgm:pt>
    <dgm:pt modelId="{6FC3186D-91BA-4E77-99F2-AC6D22B9312E}">
      <dgm:prSet/>
      <dgm:spPr/>
      <dgm:t>
        <a:bodyPr/>
        <a:lstStyle/>
        <a:p>
          <a:r>
            <a:rPr lang="de-DE"/>
            <a:t>Achtung der Umwelt, Schutz der Menschenrechte</a:t>
          </a:r>
        </a:p>
      </dgm:t>
    </dgm:pt>
    <dgm:pt modelId="{0AEB6BFC-415E-475E-84A3-A0F4260E4E80}" type="parTrans" cxnId="{718F7EEB-BA7B-4B97-8E3B-C003D2B0F951}">
      <dgm:prSet/>
      <dgm:spPr/>
      <dgm:t>
        <a:bodyPr/>
        <a:lstStyle/>
        <a:p>
          <a:endParaRPr lang="de-DE"/>
        </a:p>
      </dgm:t>
    </dgm:pt>
    <dgm:pt modelId="{ECCEE5AB-A64F-4CCB-BBA2-287B795D49AE}" type="sibTrans" cxnId="{718F7EEB-BA7B-4B97-8E3B-C003D2B0F951}">
      <dgm:prSet/>
      <dgm:spPr/>
      <dgm:t>
        <a:bodyPr/>
        <a:lstStyle/>
        <a:p>
          <a:endParaRPr lang="de-DE"/>
        </a:p>
      </dgm:t>
    </dgm:pt>
    <dgm:pt modelId="{9A20BE80-CA08-4EE4-BE44-A26F70CF8661}">
      <dgm:prSet/>
      <dgm:spPr/>
      <dgm:t>
        <a:bodyPr/>
        <a:lstStyle/>
        <a:p>
          <a:r>
            <a:rPr lang="de-DE"/>
            <a:t>Überwachung und Verifizierung</a:t>
          </a:r>
        </a:p>
      </dgm:t>
    </dgm:pt>
    <dgm:pt modelId="{EAC88377-9FCC-4CAD-9FF4-8CA7803FF9DE}" type="parTrans" cxnId="{1B4FFEEB-9A76-4EC3-A046-DEF24F941652}">
      <dgm:prSet/>
      <dgm:spPr/>
      <dgm:t>
        <a:bodyPr/>
        <a:lstStyle/>
        <a:p>
          <a:endParaRPr lang="de-DE"/>
        </a:p>
      </dgm:t>
    </dgm:pt>
    <dgm:pt modelId="{B59D2482-2994-4589-A364-2BB54039E03C}" type="sibTrans" cxnId="{1B4FFEEB-9A76-4EC3-A046-DEF24F941652}">
      <dgm:prSet/>
      <dgm:spPr>
        <a:solidFill>
          <a:schemeClr val="bg1">
            <a:alpha val="90000"/>
          </a:schemeClr>
        </a:solidFill>
      </dgm:spPr>
      <dgm:t>
        <a:bodyPr/>
        <a:lstStyle/>
        <a:p>
          <a:endParaRPr lang="de-DE"/>
        </a:p>
      </dgm:t>
    </dgm:pt>
    <dgm:pt modelId="{D6A72560-016E-47D9-9CC0-8F51F2A116B5}" type="pres">
      <dgm:prSet presAssocID="{81CDC148-FF07-435A-8D7C-AA28824D71E6}" presName="Name0" presStyleCnt="0">
        <dgm:presLayoutVars>
          <dgm:chMax val="21"/>
          <dgm:chPref val="21"/>
        </dgm:presLayoutVars>
      </dgm:prSet>
      <dgm:spPr/>
    </dgm:pt>
    <dgm:pt modelId="{D6A65670-8DDC-4E5F-8010-2852F67829DF}" type="pres">
      <dgm:prSet presAssocID="{8D3F3161-E166-44F7-B070-341F4116B440}" presName="text1" presStyleCnt="0"/>
      <dgm:spPr/>
    </dgm:pt>
    <dgm:pt modelId="{4D405DC3-8D9B-4B79-8373-16D2D2DBA9AE}" type="pres">
      <dgm:prSet presAssocID="{8D3F3161-E166-44F7-B070-341F4116B440}" presName="textRepeatNode" presStyleLbl="alignNode1" presStyleIdx="0" presStyleCnt="6">
        <dgm:presLayoutVars>
          <dgm:chMax val="0"/>
          <dgm:chPref val="0"/>
          <dgm:bulletEnabled val="1"/>
        </dgm:presLayoutVars>
      </dgm:prSet>
      <dgm:spPr/>
    </dgm:pt>
    <dgm:pt modelId="{FDF5DB12-DF2B-479A-B4A8-CFBEC4170F60}" type="pres">
      <dgm:prSet presAssocID="{8D3F3161-E166-44F7-B070-341F4116B440}" presName="textaccent1" presStyleCnt="0"/>
      <dgm:spPr/>
    </dgm:pt>
    <dgm:pt modelId="{9A203FA2-AE48-4A0D-9A44-8478CCEC602B}" type="pres">
      <dgm:prSet presAssocID="{8D3F3161-E166-44F7-B070-341F4116B440}" presName="accentRepeatNode" presStyleLbl="solidAlignAcc1" presStyleIdx="0" presStyleCnt="12"/>
      <dgm:spPr/>
    </dgm:pt>
    <dgm:pt modelId="{BB9B2ECC-4BE6-4A8E-B2D5-1AB92AF4F04D}" type="pres">
      <dgm:prSet presAssocID="{16EC2C66-85B1-498E-B3CC-3860D7979B6C}" presName="image1" presStyleCnt="0"/>
      <dgm:spPr/>
    </dgm:pt>
    <dgm:pt modelId="{77D5E86A-43A0-4B84-A36E-5311EC05204F}" type="pres">
      <dgm:prSet presAssocID="{16EC2C66-85B1-498E-B3CC-3860D7979B6C}" presName="imageRepeatNode" presStyleLbl="alignAcc1" presStyleIdx="0" presStyleCnt="6"/>
      <dgm:spPr/>
    </dgm:pt>
    <dgm:pt modelId="{AE80EAD8-FEA7-4ED9-9947-B78EE0F6188F}" type="pres">
      <dgm:prSet presAssocID="{16EC2C66-85B1-498E-B3CC-3860D7979B6C}" presName="imageaccent1" presStyleCnt="0"/>
      <dgm:spPr/>
    </dgm:pt>
    <dgm:pt modelId="{C075E981-2946-4BB2-B5D1-58E1407B6B18}" type="pres">
      <dgm:prSet presAssocID="{16EC2C66-85B1-498E-B3CC-3860D7979B6C}" presName="accentRepeatNode" presStyleLbl="solidAlignAcc1" presStyleIdx="1" presStyleCnt="12"/>
      <dgm:spPr/>
    </dgm:pt>
    <dgm:pt modelId="{C1807929-AD1E-4228-924D-D095A41FA0D0}" type="pres">
      <dgm:prSet presAssocID="{51A27726-5223-4AAE-8945-5DC70FFA512A}" presName="text2" presStyleCnt="0"/>
      <dgm:spPr/>
    </dgm:pt>
    <dgm:pt modelId="{D878A3D5-7BCE-422B-96B1-0470A22C0F7A}" type="pres">
      <dgm:prSet presAssocID="{51A27726-5223-4AAE-8945-5DC70FFA512A}" presName="textRepeatNode" presStyleLbl="alignNode1" presStyleIdx="1" presStyleCnt="6">
        <dgm:presLayoutVars>
          <dgm:chMax val="0"/>
          <dgm:chPref val="0"/>
          <dgm:bulletEnabled val="1"/>
        </dgm:presLayoutVars>
      </dgm:prSet>
      <dgm:spPr/>
    </dgm:pt>
    <dgm:pt modelId="{25FF8F13-006E-4DD6-B345-FAA7D453762E}" type="pres">
      <dgm:prSet presAssocID="{51A27726-5223-4AAE-8945-5DC70FFA512A}" presName="textaccent2" presStyleCnt="0"/>
      <dgm:spPr/>
    </dgm:pt>
    <dgm:pt modelId="{BF8BCE06-76CA-467A-9677-4180E739C321}" type="pres">
      <dgm:prSet presAssocID="{51A27726-5223-4AAE-8945-5DC70FFA512A}" presName="accentRepeatNode" presStyleLbl="solidAlignAcc1" presStyleIdx="2" presStyleCnt="12"/>
      <dgm:spPr/>
    </dgm:pt>
    <dgm:pt modelId="{3E532D86-FF3E-4FAE-AE6B-9B93496331B9}" type="pres">
      <dgm:prSet presAssocID="{A6C1EAB6-2C2F-435F-B96E-FB7D5D1D9DD2}" presName="image2" presStyleCnt="0"/>
      <dgm:spPr/>
    </dgm:pt>
    <dgm:pt modelId="{3780D09F-CEFD-4DA0-9543-9A97336EC0F7}" type="pres">
      <dgm:prSet presAssocID="{A6C1EAB6-2C2F-435F-B96E-FB7D5D1D9DD2}" presName="imageRepeatNode" presStyleLbl="alignAcc1" presStyleIdx="1" presStyleCnt="6"/>
      <dgm:spPr/>
    </dgm:pt>
    <dgm:pt modelId="{90E5346F-18AE-4842-A144-6BA9A01E3DB6}" type="pres">
      <dgm:prSet presAssocID="{A6C1EAB6-2C2F-435F-B96E-FB7D5D1D9DD2}" presName="imageaccent2" presStyleCnt="0"/>
      <dgm:spPr/>
    </dgm:pt>
    <dgm:pt modelId="{5D71A377-ED4B-433A-BEDD-63A3C1A63491}" type="pres">
      <dgm:prSet presAssocID="{A6C1EAB6-2C2F-435F-B96E-FB7D5D1D9DD2}" presName="accentRepeatNode" presStyleLbl="solidAlignAcc1" presStyleIdx="3" presStyleCnt="12"/>
      <dgm:spPr/>
    </dgm:pt>
    <dgm:pt modelId="{B8067538-856D-43AE-A391-D04969342271}" type="pres">
      <dgm:prSet presAssocID="{87DCE65C-5CF4-4CE4-8A2B-BFBF7D15BAA8}" presName="text3" presStyleCnt="0"/>
      <dgm:spPr/>
    </dgm:pt>
    <dgm:pt modelId="{CE2427BD-5C50-4CF3-B44D-1FA7342E8A49}" type="pres">
      <dgm:prSet presAssocID="{87DCE65C-5CF4-4CE4-8A2B-BFBF7D15BAA8}" presName="textRepeatNode" presStyleLbl="alignNode1" presStyleIdx="2" presStyleCnt="6">
        <dgm:presLayoutVars>
          <dgm:chMax val="0"/>
          <dgm:chPref val="0"/>
          <dgm:bulletEnabled val="1"/>
        </dgm:presLayoutVars>
      </dgm:prSet>
      <dgm:spPr/>
    </dgm:pt>
    <dgm:pt modelId="{FF43E2EF-D3E7-41AD-BF37-7F224C79D6F6}" type="pres">
      <dgm:prSet presAssocID="{87DCE65C-5CF4-4CE4-8A2B-BFBF7D15BAA8}" presName="textaccent3" presStyleCnt="0"/>
      <dgm:spPr/>
    </dgm:pt>
    <dgm:pt modelId="{B57EF5FA-913B-4827-9077-C50132A35A7A}" type="pres">
      <dgm:prSet presAssocID="{87DCE65C-5CF4-4CE4-8A2B-BFBF7D15BAA8}" presName="accentRepeatNode" presStyleLbl="solidAlignAcc1" presStyleIdx="4" presStyleCnt="12"/>
      <dgm:spPr/>
    </dgm:pt>
    <dgm:pt modelId="{9DC0729A-DE08-42EC-8FD7-0FD3BA94F18D}" type="pres">
      <dgm:prSet presAssocID="{B331D04E-6F19-4D23-B392-CDA511F8DF64}" presName="image3" presStyleCnt="0"/>
      <dgm:spPr/>
    </dgm:pt>
    <dgm:pt modelId="{2FC29C4C-3CC6-418F-89B9-13DE2ECFFBF7}" type="pres">
      <dgm:prSet presAssocID="{B331D04E-6F19-4D23-B392-CDA511F8DF64}" presName="imageRepeatNode" presStyleLbl="alignAcc1" presStyleIdx="2" presStyleCnt="6"/>
      <dgm:spPr/>
    </dgm:pt>
    <dgm:pt modelId="{813CBE2A-CAE3-4E8F-B355-44EE67461022}" type="pres">
      <dgm:prSet presAssocID="{B331D04E-6F19-4D23-B392-CDA511F8DF64}" presName="imageaccent3" presStyleCnt="0"/>
      <dgm:spPr/>
    </dgm:pt>
    <dgm:pt modelId="{D2076D63-30D3-40B8-BF23-DBEAD18AF5F4}" type="pres">
      <dgm:prSet presAssocID="{B331D04E-6F19-4D23-B392-CDA511F8DF64}" presName="accentRepeatNode" presStyleLbl="solidAlignAcc1" presStyleIdx="5" presStyleCnt="12"/>
      <dgm:spPr/>
    </dgm:pt>
    <dgm:pt modelId="{D230C083-34A8-45E9-B9F8-6CE57D748BE1}" type="pres">
      <dgm:prSet presAssocID="{DBB03DF1-A24D-4E4E-B0DE-D293B4081577}" presName="text4" presStyleCnt="0"/>
      <dgm:spPr/>
    </dgm:pt>
    <dgm:pt modelId="{5F59C368-7CA6-4C2F-B95A-58B6FA66AAF2}" type="pres">
      <dgm:prSet presAssocID="{DBB03DF1-A24D-4E4E-B0DE-D293B4081577}" presName="textRepeatNode" presStyleLbl="alignNode1" presStyleIdx="3" presStyleCnt="6">
        <dgm:presLayoutVars>
          <dgm:chMax val="0"/>
          <dgm:chPref val="0"/>
          <dgm:bulletEnabled val="1"/>
        </dgm:presLayoutVars>
      </dgm:prSet>
      <dgm:spPr/>
    </dgm:pt>
    <dgm:pt modelId="{5E44A9A4-9C74-4DFF-9EBB-E1994BA98266}" type="pres">
      <dgm:prSet presAssocID="{DBB03DF1-A24D-4E4E-B0DE-D293B4081577}" presName="textaccent4" presStyleCnt="0"/>
      <dgm:spPr/>
    </dgm:pt>
    <dgm:pt modelId="{723834E1-2600-4B3C-AD58-0B094525B57B}" type="pres">
      <dgm:prSet presAssocID="{DBB03DF1-A24D-4E4E-B0DE-D293B4081577}" presName="accentRepeatNode" presStyleLbl="solidAlignAcc1" presStyleIdx="6" presStyleCnt="12"/>
      <dgm:spPr/>
    </dgm:pt>
    <dgm:pt modelId="{676EEEB9-BF1E-4FBA-AEF9-F978F1FCCED0}" type="pres">
      <dgm:prSet presAssocID="{95BAB79C-2DE5-4143-A33B-938585900412}" presName="image4" presStyleCnt="0"/>
      <dgm:spPr/>
    </dgm:pt>
    <dgm:pt modelId="{33E6E277-F5D4-4DD7-886D-3B9024C4244F}" type="pres">
      <dgm:prSet presAssocID="{95BAB79C-2DE5-4143-A33B-938585900412}" presName="imageRepeatNode" presStyleLbl="alignAcc1" presStyleIdx="3" presStyleCnt="6"/>
      <dgm:spPr/>
    </dgm:pt>
    <dgm:pt modelId="{9AF51DD4-8570-4195-BE9C-0A62CA499A5E}" type="pres">
      <dgm:prSet presAssocID="{95BAB79C-2DE5-4143-A33B-938585900412}" presName="imageaccent4" presStyleCnt="0"/>
      <dgm:spPr/>
    </dgm:pt>
    <dgm:pt modelId="{07353D66-F7AF-4DDC-B0E8-A98238CB2955}" type="pres">
      <dgm:prSet presAssocID="{95BAB79C-2DE5-4143-A33B-938585900412}" presName="accentRepeatNode" presStyleLbl="solidAlignAcc1" presStyleIdx="7" presStyleCnt="12"/>
      <dgm:spPr/>
    </dgm:pt>
    <dgm:pt modelId="{735AD4E5-8575-4D8C-8773-34204FA8D6DD}" type="pres">
      <dgm:prSet presAssocID="{6FC3186D-91BA-4E77-99F2-AC6D22B9312E}" presName="text5" presStyleCnt="0"/>
      <dgm:spPr/>
    </dgm:pt>
    <dgm:pt modelId="{A2308477-0302-4546-85C7-2FB03927E18C}" type="pres">
      <dgm:prSet presAssocID="{6FC3186D-91BA-4E77-99F2-AC6D22B9312E}" presName="textRepeatNode" presStyleLbl="alignNode1" presStyleIdx="4" presStyleCnt="6">
        <dgm:presLayoutVars>
          <dgm:chMax val="0"/>
          <dgm:chPref val="0"/>
          <dgm:bulletEnabled val="1"/>
        </dgm:presLayoutVars>
      </dgm:prSet>
      <dgm:spPr/>
    </dgm:pt>
    <dgm:pt modelId="{042B8292-1A43-47DE-88EF-1B7C514BB964}" type="pres">
      <dgm:prSet presAssocID="{6FC3186D-91BA-4E77-99F2-AC6D22B9312E}" presName="textaccent5" presStyleCnt="0"/>
      <dgm:spPr/>
    </dgm:pt>
    <dgm:pt modelId="{4FC27C52-AE39-4B80-9375-849CD1ECD8B7}" type="pres">
      <dgm:prSet presAssocID="{6FC3186D-91BA-4E77-99F2-AC6D22B9312E}" presName="accentRepeatNode" presStyleLbl="solidAlignAcc1" presStyleIdx="8" presStyleCnt="12"/>
      <dgm:spPr/>
    </dgm:pt>
    <dgm:pt modelId="{A4C08DB2-543A-4232-8DC4-8468A6C92659}" type="pres">
      <dgm:prSet presAssocID="{ECCEE5AB-A64F-4CCB-BBA2-287B795D49AE}" presName="image5" presStyleCnt="0"/>
      <dgm:spPr/>
    </dgm:pt>
    <dgm:pt modelId="{DBE33D41-B82F-4F60-93FA-BD6C0D063805}" type="pres">
      <dgm:prSet presAssocID="{ECCEE5AB-A64F-4CCB-BBA2-287B795D49AE}" presName="imageRepeatNode" presStyleLbl="alignAcc1" presStyleIdx="4" presStyleCnt="6"/>
      <dgm:spPr/>
    </dgm:pt>
    <dgm:pt modelId="{A0879ED1-FCAB-4F35-A95E-7C24DB0A823E}" type="pres">
      <dgm:prSet presAssocID="{ECCEE5AB-A64F-4CCB-BBA2-287B795D49AE}" presName="imageaccent5" presStyleCnt="0"/>
      <dgm:spPr/>
    </dgm:pt>
    <dgm:pt modelId="{E6A77CB5-2CCF-4496-BC3A-B644BF916CF7}" type="pres">
      <dgm:prSet presAssocID="{ECCEE5AB-A64F-4CCB-BBA2-287B795D49AE}" presName="accentRepeatNode" presStyleLbl="solidAlignAcc1" presStyleIdx="9" presStyleCnt="12"/>
      <dgm:spPr/>
    </dgm:pt>
    <dgm:pt modelId="{F7322EF9-1D9C-4817-90DA-E646264BFA57}" type="pres">
      <dgm:prSet presAssocID="{9A20BE80-CA08-4EE4-BE44-A26F70CF8661}" presName="text6" presStyleCnt="0"/>
      <dgm:spPr/>
    </dgm:pt>
    <dgm:pt modelId="{3069B95E-1186-4E72-9D4E-C8102A34F442}" type="pres">
      <dgm:prSet presAssocID="{9A20BE80-CA08-4EE4-BE44-A26F70CF8661}" presName="textRepeatNode" presStyleLbl="alignNode1" presStyleIdx="5" presStyleCnt="6">
        <dgm:presLayoutVars>
          <dgm:chMax val="0"/>
          <dgm:chPref val="0"/>
          <dgm:bulletEnabled val="1"/>
        </dgm:presLayoutVars>
      </dgm:prSet>
      <dgm:spPr/>
    </dgm:pt>
    <dgm:pt modelId="{44C17772-1B46-495E-BDCB-F7916FE6B0A2}" type="pres">
      <dgm:prSet presAssocID="{9A20BE80-CA08-4EE4-BE44-A26F70CF8661}" presName="textaccent6" presStyleCnt="0"/>
      <dgm:spPr/>
    </dgm:pt>
    <dgm:pt modelId="{A2724CFE-4EEC-4DF6-A80D-90B94B9C7EA2}" type="pres">
      <dgm:prSet presAssocID="{9A20BE80-CA08-4EE4-BE44-A26F70CF8661}" presName="accentRepeatNode" presStyleLbl="solidAlignAcc1" presStyleIdx="10" presStyleCnt="12"/>
      <dgm:spPr/>
    </dgm:pt>
    <dgm:pt modelId="{4548FB57-BCD4-4318-9F17-12D64804F458}" type="pres">
      <dgm:prSet presAssocID="{B59D2482-2994-4589-A364-2BB54039E03C}" presName="image6" presStyleCnt="0"/>
      <dgm:spPr/>
    </dgm:pt>
    <dgm:pt modelId="{A200B836-32F0-4A7A-8176-585B9AB01FA5}" type="pres">
      <dgm:prSet presAssocID="{B59D2482-2994-4589-A364-2BB54039E03C}" presName="imageRepeatNode" presStyleLbl="alignAcc1" presStyleIdx="5" presStyleCnt="6"/>
      <dgm:spPr/>
    </dgm:pt>
    <dgm:pt modelId="{335252D2-6C50-46A4-B668-1010E6123C02}" type="pres">
      <dgm:prSet presAssocID="{B59D2482-2994-4589-A364-2BB54039E03C}" presName="imageaccent6" presStyleCnt="0"/>
      <dgm:spPr/>
    </dgm:pt>
    <dgm:pt modelId="{70965DDA-6A4A-47E5-9922-39FA1E99AF89}" type="pres">
      <dgm:prSet presAssocID="{B59D2482-2994-4589-A364-2BB54039E03C}" presName="accentRepeatNode" presStyleLbl="solidAlignAcc1" presStyleIdx="11" presStyleCnt="12" custLinFactNeighborX="-21282"/>
      <dgm:spPr/>
    </dgm:pt>
  </dgm:ptLst>
  <dgm:cxnLst>
    <dgm:cxn modelId="{11D29314-0209-43FE-A0A8-2253B22C064B}" srcId="{81CDC148-FF07-435A-8D7C-AA28824D71E6}" destId="{51A27726-5223-4AAE-8945-5DC70FFA512A}" srcOrd="1" destOrd="0" parTransId="{45D9F0C1-40F1-47ED-AA8C-4342ECCC5BDE}" sibTransId="{A6C1EAB6-2C2F-435F-B96E-FB7D5D1D9DD2}"/>
    <dgm:cxn modelId="{43F3A127-9E23-408D-8B11-CEC4AE1462B9}" type="presOf" srcId="{16EC2C66-85B1-498E-B3CC-3860D7979B6C}" destId="{77D5E86A-43A0-4B84-A36E-5311EC05204F}" srcOrd="0" destOrd="0" presId="urn:microsoft.com/office/officeart/2008/layout/HexagonCluster"/>
    <dgm:cxn modelId="{0A87DB33-6E22-4A72-B16B-5B20C470AC18}" type="presOf" srcId="{51A27726-5223-4AAE-8945-5DC70FFA512A}" destId="{D878A3D5-7BCE-422B-96B1-0470A22C0F7A}" srcOrd="0" destOrd="0" presId="urn:microsoft.com/office/officeart/2008/layout/HexagonCluster"/>
    <dgm:cxn modelId="{4F1D9347-A5C2-41F1-9C34-427A919CF1C5}" srcId="{81CDC148-FF07-435A-8D7C-AA28824D71E6}" destId="{87DCE65C-5CF4-4CE4-8A2B-BFBF7D15BAA8}" srcOrd="2" destOrd="0" parTransId="{2D90C1D3-527F-4750-B065-BB3A66D41A92}" sibTransId="{B331D04E-6F19-4D23-B392-CDA511F8DF64}"/>
    <dgm:cxn modelId="{C1638768-2F6D-4CFB-BA2B-898F3E5949B8}" type="presOf" srcId="{ECCEE5AB-A64F-4CCB-BBA2-287B795D49AE}" destId="{DBE33D41-B82F-4F60-93FA-BD6C0D063805}" srcOrd="0" destOrd="0" presId="urn:microsoft.com/office/officeart/2008/layout/HexagonCluster"/>
    <dgm:cxn modelId="{582E7A4B-FCAC-4A3D-B92A-FFC182DAFF17}" type="presOf" srcId="{B59D2482-2994-4589-A364-2BB54039E03C}" destId="{A200B836-32F0-4A7A-8176-585B9AB01FA5}" srcOrd="0" destOrd="0" presId="urn:microsoft.com/office/officeart/2008/layout/HexagonCluster"/>
    <dgm:cxn modelId="{D5CA254C-3E4C-477D-A001-138DB48C2D2D}" type="presOf" srcId="{B331D04E-6F19-4D23-B392-CDA511F8DF64}" destId="{2FC29C4C-3CC6-418F-89B9-13DE2ECFFBF7}" srcOrd="0" destOrd="0" presId="urn:microsoft.com/office/officeart/2008/layout/HexagonCluster"/>
    <dgm:cxn modelId="{6DEEA370-AC51-449E-88F0-C7BC9567AAB2}" type="presOf" srcId="{DBB03DF1-A24D-4E4E-B0DE-D293B4081577}" destId="{5F59C368-7CA6-4C2F-B95A-58B6FA66AAF2}" srcOrd="0" destOrd="0" presId="urn:microsoft.com/office/officeart/2008/layout/HexagonCluster"/>
    <dgm:cxn modelId="{FCAF6B7C-28F5-4606-A2BE-F4B8C85FCA3B}" type="presOf" srcId="{95BAB79C-2DE5-4143-A33B-938585900412}" destId="{33E6E277-F5D4-4DD7-886D-3B9024C4244F}" srcOrd="0" destOrd="0" presId="urn:microsoft.com/office/officeart/2008/layout/HexagonCluster"/>
    <dgm:cxn modelId="{DCCB8D9A-355B-417F-8AF0-F69503D02086}" srcId="{81CDC148-FF07-435A-8D7C-AA28824D71E6}" destId="{8D3F3161-E166-44F7-B070-341F4116B440}" srcOrd="0" destOrd="0" parTransId="{B768B613-C631-4D71-ACFC-03D2196FAFA9}" sibTransId="{16EC2C66-85B1-498E-B3CC-3860D7979B6C}"/>
    <dgm:cxn modelId="{CD5826A8-9A2C-451D-8410-F3CBCDB85915}" type="presOf" srcId="{8D3F3161-E166-44F7-B070-341F4116B440}" destId="{4D405DC3-8D9B-4B79-8373-16D2D2DBA9AE}" srcOrd="0" destOrd="0" presId="urn:microsoft.com/office/officeart/2008/layout/HexagonCluster"/>
    <dgm:cxn modelId="{7FC58AB4-C8B1-4396-AB01-4042AF0B807B}" srcId="{81CDC148-FF07-435A-8D7C-AA28824D71E6}" destId="{DBB03DF1-A24D-4E4E-B0DE-D293B4081577}" srcOrd="3" destOrd="0" parTransId="{A256DBC5-5D27-46EE-94F2-23D274F6A3E0}" sibTransId="{95BAB79C-2DE5-4143-A33B-938585900412}"/>
    <dgm:cxn modelId="{573149BB-1DCC-4FFD-A32B-917AFBB790B2}" type="presOf" srcId="{87DCE65C-5CF4-4CE4-8A2B-BFBF7D15BAA8}" destId="{CE2427BD-5C50-4CF3-B44D-1FA7342E8A49}" srcOrd="0" destOrd="0" presId="urn:microsoft.com/office/officeart/2008/layout/HexagonCluster"/>
    <dgm:cxn modelId="{349BB0E1-E963-4BBF-8F22-A2ED1F56B263}" type="presOf" srcId="{81CDC148-FF07-435A-8D7C-AA28824D71E6}" destId="{D6A72560-016E-47D9-9CC0-8F51F2A116B5}" srcOrd="0" destOrd="0" presId="urn:microsoft.com/office/officeart/2008/layout/HexagonCluster"/>
    <dgm:cxn modelId="{D72E62E7-E681-452B-9076-2DD6960265C1}" type="presOf" srcId="{9A20BE80-CA08-4EE4-BE44-A26F70CF8661}" destId="{3069B95E-1186-4E72-9D4E-C8102A34F442}" srcOrd="0" destOrd="0" presId="urn:microsoft.com/office/officeart/2008/layout/HexagonCluster"/>
    <dgm:cxn modelId="{1BA50EEB-683C-4916-9093-2B441D2AA0F5}" type="presOf" srcId="{6FC3186D-91BA-4E77-99F2-AC6D22B9312E}" destId="{A2308477-0302-4546-85C7-2FB03927E18C}" srcOrd="0" destOrd="0" presId="urn:microsoft.com/office/officeart/2008/layout/HexagonCluster"/>
    <dgm:cxn modelId="{718F7EEB-BA7B-4B97-8E3B-C003D2B0F951}" srcId="{81CDC148-FF07-435A-8D7C-AA28824D71E6}" destId="{6FC3186D-91BA-4E77-99F2-AC6D22B9312E}" srcOrd="4" destOrd="0" parTransId="{0AEB6BFC-415E-475E-84A3-A0F4260E4E80}" sibTransId="{ECCEE5AB-A64F-4CCB-BBA2-287B795D49AE}"/>
    <dgm:cxn modelId="{1B4FFEEB-9A76-4EC3-A046-DEF24F941652}" srcId="{81CDC148-FF07-435A-8D7C-AA28824D71E6}" destId="{9A20BE80-CA08-4EE4-BE44-A26F70CF8661}" srcOrd="5" destOrd="0" parTransId="{EAC88377-9FCC-4CAD-9FF4-8CA7803FF9DE}" sibTransId="{B59D2482-2994-4589-A364-2BB54039E03C}"/>
    <dgm:cxn modelId="{6CB2D5F1-0164-477C-A540-5724ECC145AE}" type="presOf" srcId="{A6C1EAB6-2C2F-435F-B96E-FB7D5D1D9DD2}" destId="{3780D09F-CEFD-4DA0-9543-9A97336EC0F7}" srcOrd="0" destOrd="0" presId="urn:microsoft.com/office/officeart/2008/layout/HexagonCluster"/>
    <dgm:cxn modelId="{D0F35A84-D975-461A-BCC1-C3FF79D91A05}" type="presParOf" srcId="{D6A72560-016E-47D9-9CC0-8F51F2A116B5}" destId="{D6A65670-8DDC-4E5F-8010-2852F67829DF}" srcOrd="0" destOrd="0" presId="urn:microsoft.com/office/officeart/2008/layout/HexagonCluster"/>
    <dgm:cxn modelId="{69E0E4CD-A70A-44AA-9CF5-90CFE265CABB}" type="presParOf" srcId="{D6A65670-8DDC-4E5F-8010-2852F67829DF}" destId="{4D405DC3-8D9B-4B79-8373-16D2D2DBA9AE}" srcOrd="0" destOrd="0" presId="urn:microsoft.com/office/officeart/2008/layout/HexagonCluster"/>
    <dgm:cxn modelId="{AA306DE5-55AD-4F57-85E4-33B3EDA1C4B8}" type="presParOf" srcId="{D6A72560-016E-47D9-9CC0-8F51F2A116B5}" destId="{FDF5DB12-DF2B-479A-B4A8-CFBEC4170F60}" srcOrd="1" destOrd="0" presId="urn:microsoft.com/office/officeart/2008/layout/HexagonCluster"/>
    <dgm:cxn modelId="{9C9C6756-BB3A-4783-A7BE-6521EE9626A4}" type="presParOf" srcId="{FDF5DB12-DF2B-479A-B4A8-CFBEC4170F60}" destId="{9A203FA2-AE48-4A0D-9A44-8478CCEC602B}" srcOrd="0" destOrd="0" presId="urn:microsoft.com/office/officeart/2008/layout/HexagonCluster"/>
    <dgm:cxn modelId="{F1B6532C-4D7F-4F30-8FCF-03955B46112D}" type="presParOf" srcId="{D6A72560-016E-47D9-9CC0-8F51F2A116B5}" destId="{BB9B2ECC-4BE6-4A8E-B2D5-1AB92AF4F04D}" srcOrd="2" destOrd="0" presId="urn:microsoft.com/office/officeart/2008/layout/HexagonCluster"/>
    <dgm:cxn modelId="{04737534-6A82-4E38-90C5-E266ADCA750E}" type="presParOf" srcId="{BB9B2ECC-4BE6-4A8E-B2D5-1AB92AF4F04D}" destId="{77D5E86A-43A0-4B84-A36E-5311EC05204F}" srcOrd="0" destOrd="0" presId="urn:microsoft.com/office/officeart/2008/layout/HexagonCluster"/>
    <dgm:cxn modelId="{C820D0ED-9367-4E33-8C52-FFA879F8CCF5}" type="presParOf" srcId="{D6A72560-016E-47D9-9CC0-8F51F2A116B5}" destId="{AE80EAD8-FEA7-4ED9-9947-B78EE0F6188F}" srcOrd="3" destOrd="0" presId="urn:microsoft.com/office/officeart/2008/layout/HexagonCluster"/>
    <dgm:cxn modelId="{74E439AF-F9DB-4CE2-A0BB-6E82CD709667}" type="presParOf" srcId="{AE80EAD8-FEA7-4ED9-9947-B78EE0F6188F}" destId="{C075E981-2946-4BB2-B5D1-58E1407B6B18}" srcOrd="0" destOrd="0" presId="urn:microsoft.com/office/officeart/2008/layout/HexagonCluster"/>
    <dgm:cxn modelId="{494F1D75-4492-433B-BC0F-128203942681}" type="presParOf" srcId="{D6A72560-016E-47D9-9CC0-8F51F2A116B5}" destId="{C1807929-AD1E-4228-924D-D095A41FA0D0}" srcOrd="4" destOrd="0" presId="urn:microsoft.com/office/officeart/2008/layout/HexagonCluster"/>
    <dgm:cxn modelId="{3654440F-9DB2-4A97-8144-F9B45F31C280}" type="presParOf" srcId="{C1807929-AD1E-4228-924D-D095A41FA0D0}" destId="{D878A3D5-7BCE-422B-96B1-0470A22C0F7A}" srcOrd="0" destOrd="0" presId="urn:microsoft.com/office/officeart/2008/layout/HexagonCluster"/>
    <dgm:cxn modelId="{B58991A4-5D6A-4E69-8A9B-2B85ADF73B44}" type="presParOf" srcId="{D6A72560-016E-47D9-9CC0-8F51F2A116B5}" destId="{25FF8F13-006E-4DD6-B345-FAA7D453762E}" srcOrd="5" destOrd="0" presId="urn:microsoft.com/office/officeart/2008/layout/HexagonCluster"/>
    <dgm:cxn modelId="{39B5DB5D-5C90-47DF-A6E3-CA26ADA07813}" type="presParOf" srcId="{25FF8F13-006E-4DD6-B345-FAA7D453762E}" destId="{BF8BCE06-76CA-467A-9677-4180E739C321}" srcOrd="0" destOrd="0" presId="urn:microsoft.com/office/officeart/2008/layout/HexagonCluster"/>
    <dgm:cxn modelId="{3B20B06B-137E-4776-8D0E-E23A382D0BC0}" type="presParOf" srcId="{D6A72560-016E-47D9-9CC0-8F51F2A116B5}" destId="{3E532D86-FF3E-4FAE-AE6B-9B93496331B9}" srcOrd="6" destOrd="0" presId="urn:microsoft.com/office/officeart/2008/layout/HexagonCluster"/>
    <dgm:cxn modelId="{9FF0BB3A-C757-4FE7-94DE-1F170802EAA1}" type="presParOf" srcId="{3E532D86-FF3E-4FAE-AE6B-9B93496331B9}" destId="{3780D09F-CEFD-4DA0-9543-9A97336EC0F7}" srcOrd="0" destOrd="0" presId="urn:microsoft.com/office/officeart/2008/layout/HexagonCluster"/>
    <dgm:cxn modelId="{D14D6D15-34AF-45FA-A5D9-D6C5BB8D80FB}" type="presParOf" srcId="{D6A72560-016E-47D9-9CC0-8F51F2A116B5}" destId="{90E5346F-18AE-4842-A144-6BA9A01E3DB6}" srcOrd="7" destOrd="0" presId="urn:microsoft.com/office/officeart/2008/layout/HexagonCluster"/>
    <dgm:cxn modelId="{0780D54B-F80F-494A-912A-1F6CCD74CBF4}" type="presParOf" srcId="{90E5346F-18AE-4842-A144-6BA9A01E3DB6}" destId="{5D71A377-ED4B-433A-BEDD-63A3C1A63491}" srcOrd="0" destOrd="0" presId="urn:microsoft.com/office/officeart/2008/layout/HexagonCluster"/>
    <dgm:cxn modelId="{0CCA6133-CA2F-4126-A506-6BCBFE6202DE}" type="presParOf" srcId="{D6A72560-016E-47D9-9CC0-8F51F2A116B5}" destId="{B8067538-856D-43AE-A391-D04969342271}" srcOrd="8" destOrd="0" presId="urn:microsoft.com/office/officeart/2008/layout/HexagonCluster"/>
    <dgm:cxn modelId="{AAFB52AA-F94E-4B79-B4BE-422ECEBA175C}" type="presParOf" srcId="{B8067538-856D-43AE-A391-D04969342271}" destId="{CE2427BD-5C50-4CF3-B44D-1FA7342E8A49}" srcOrd="0" destOrd="0" presId="urn:microsoft.com/office/officeart/2008/layout/HexagonCluster"/>
    <dgm:cxn modelId="{12B6926F-16EA-41FB-8F11-8226AB189ACA}" type="presParOf" srcId="{D6A72560-016E-47D9-9CC0-8F51F2A116B5}" destId="{FF43E2EF-D3E7-41AD-BF37-7F224C79D6F6}" srcOrd="9" destOrd="0" presId="urn:microsoft.com/office/officeart/2008/layout/HexagonCluster"/>
    <dgm:cxn modelId="{AB898420-44D9-4602-8FE6-5FE0B991962B}" type="presParOf" srcId="{FF43E2EF-D3E7-41AD-BF37-7F224C79D6F6}" destId="{B57EF5FA-913B-4827-9077-C50132A35A7A}" srcOrd="0" destOrd="0" presId="urn:microsoft.com/office/officeart/2008/layout/HexagonCluster"/>
    <dgm:cxn modelId="{9BB56AA1-FE83-427B-8563-498229483D5F}" type="presParOf" srcId="{D6A72560-016E-47D9-9CC0-8F51F2A116B5}" destId="{9DC0729A-DE08-42EC-8FD7-0FD3BA94F18D}" srcOrd="10" destOrd="0" presId="urn:microsoft.com/office/officeart/2008/layout/HexagonCluster"/>
    <dgm:cxn modelId="{175A8A80-7F72-4CBE-963D-BB2F933F6E81}" type="presParOf" srcId="{9DC0729A-DE08-42EC-8FD7-0FD3BA94F18D}" destId="{2FC29C4C-3CC6-418F-89B9-13DE2ECFFBF7}" srcOrd="0" destOrd="0" presId="urn:microsoft.com/office/officeart/2008/layout/HexagonCluster"/>
    <dgm:cxn modelId="{33C6036F-4DC2-4861-BDC1-89BA93E9537A}" type="presParOf" srcId="{D6A72560-016E-47D9-9CC0-8F51F2A116B5}" destId="{813CBE2A-CAE3-4E8F-B355-44EE67461022}" srcOrd="11" destOrd="0" presId="urn:microsoft.com/office/officeart/2008/layout/HexagonCluster"/>
    <dgm:cxn modelId="{7EA2EBC6-1253-4536-B81A-9CB0B3722EA1}" type="presParOf" srcId="{813CBE2A-CAE3-4E8F-B355-44EE67461022}" destId="{D2076D63-30D3-40B8-BF23-DBEAD18AF5F4}" srcOrd="0" destOrd="0" presId="urn:microsoft.com/office/officeart/2008/layout/HexagonCluster"/>
    <dgm:cxn modelId="{0DB00147-3209-4CD3-885D-7BDA08D49005}" type="presParOf" srcId="{D6A72560-016E-47D9-9CC0-8F51F2A116B5}" destId="{D230C083-34A8-45E9-B9F8-6CE57D748BE1}" srcOrd="12" destOrd="0" presId="urn:microsoft.com/office/officeart/2008/layout/HexagonCluster"/>
    <dgm:cxn modelId="{2530A1AD-ED94-4346-9EF4-B34073D1091E}" type="presParOf" srcId="{D230C083-34A8-45E9-B9F8-6CE57D748BE1}" destId="{5F59C368-7CA6-4C2F-B95A-58B6FA66AAF2}" srcOrd="0" destOrd="0" presId="urn:microsoft.com/office/officeart/2008/layout/HexagonCluster"/>
    <dgm:cxn modelId="{5EBAC2D7-D5F5-4710-A96E-182D7AB6B173}" type="presParOf" srcId="{D6A72560-016E-47D9-9CC0-8F51F2A116B5}" destId="{5E44A9A4-9C74-4DFF-9EBB-E1994BA98266}" srcOrd="13" destOrd="0" presId="urn:microsoft.com/office/officeart/2008/layout/HexagonCluster"/>
    <dgm:cxn modelId="{DABD3A00-B528-4A71-8AA4-7553A16EB1C8}" type="presParOf" srcId="{5E44A9A4-9C74-4DFF-9EBB-E1994BA98266}" destId="{723834E1-2600-4B3C-AD58-0B094525B57B}" srcOrd="0" destOrd="0" presId="urn:microsoft.com/office/officeart/2008/layout/HexagonCluster"/>
    <dgm:cxn modelId="{4229909F-1909-4F28-90D6-FA02DFB0C795}" type="presParOf" srcId="{D6A72560-016E-47D9-9CC0-8F51F2A116B5}" destId="{676EEEB9-BF1E-4FBA-AEF9-F978F1FCCED0}" srcOrd="14" destOrd="0" presId="urn:microsoft.com/office/officeart/2008/layout/HexagonCluster"/>
    <dgm:cxn modelId="{CE378AA0-9D35-45C0-93A1-4F0D724635BE}" type="presParOf" srcId="{676EEEB9-BF1E-4FBA-AEF9-F978F1FCCED0}" destId="{33E6E277-F5D4-4DD7-886D-3B9024C4244F}" srcOrd="0" destOrd="0" presId="urn:microsoft.com/office/officeart/2008/layout/HexagonCluster"/>
    <dgm:cxn modelId="{AE083B75-1E1B-41E6-B3C3-A05A5A4D3676}" type="presParOf" srcId="{D6A72560-016E-47D9-9CC0-8F51F2A116B5}" destId="{9AF51DD4-8570-4195-BE9C-0A62CA499A5E}" srcOrd="15" destOrd="0" presId="urn:microsoft.com/office/officeart/2008/layout/HexagonCluster"/>
    <dgm:cxn modelId="{E56F5CEC-43B0-4244-9961-D312C490B5C8}" type="presParOf" srcId="{9AF51DD4-8570-4195-BE9C-0A62CA499A5E}" destId="{07353D66-F7AF-4DDC-B0E8-A98238CB2955}" srcOrd="0" destOrd="0" presId="urn:microsoft.com/office/officeart/2008/layout/HexagonCluster"/>
    <dgm:cxn modelId="{C10154BA-54F3-45A2-BBEF-DDB08A593F9F}" type="presParOf" srcId="{D6A72560-016E-47D9-9CC0-8F51F2A116B5}" destId="{735AD4E5-8575-4D8C-8773-34204FA8D6DD}" srcOrd="16" destOrd="0" presId="urn:microsoft.com/office/officeart/2008/layout/HexagonCluster"/>
    <dgm:cxn modelId="{945ECF86-F641-4C77-B387-F0C52996C263}" type="presParOf" srcId="{735AD4E5-8575-4D8C-8773-34204FA8D6DD}" destId="{A2308477-0302-4546-85C7-2FB03927E18C}" srcOrd="0" destOrd="0" presId="urn:microsoft.com/office/officeart/2008/layout/HexagonCluster"/>
    <dgm:cxn modelId="{E4CA1BDF-AC5A-4C6C-BC65-EB21073E1ED4}" type="presParOf" srcId="{D6A72560-016E-47D9-9CC0-8F51F2A116B5}" destId="{042B8292-1A43-47DE-88EF-1B7C514BB964}" srcOrd="17" destOrd="0" presId="urn:microsoft.com/office/officeart/2008/layout/HexagonCluster"/>
    <dgm:cxn modelId="{C94014EA-EB76-41C2-A702-5B6C8719182E}" type="presParOf" srcId="{042B8292-1A43-47DE-88EF-1B7C514BB964}" destId="{4FC27C52-AE39-4B80-9375-849CD1ECD8B7}" srcOrd="0" destOrd="0" presId="urn:microsoft.com/office/officeart/2008/layout/HexagonCluster"/>
    <dgm:cxn modelId="{1921BFB8-8D65-4C94-9375-D03210A741BB}" type="presParOf" srcId="{D6A72560-016E-47D9-9CC0-8F51F2A116B5}" destId="{A4C08DB2-543A-4232-8DC4-8468A6C92659}" srcOrd="18" destOrd="0" presId="urn:microsoft.com/office/officeart/2008/layout/HexagonCluster"/>
    <dgm:cxn modelId="{6AF7BA93-7FCD-43D5-BC47-DDEC58AD424A}" type="presParOf" srcId="{A4C08DB2-543A-4232-8DC4-8468A6C92659}" destId="{DBE33D41-B82F-4F60-93FA-BD6C0D063805}" srcOrd="0" destOrd="0" presId="urn:microsoft.com/office/officeart/2008/layout/HexagonCluster"/>
    <dgm:cxn modelId="{94FD5670-39FE-45F1-98E4-DD52CCBD0E82}" type="presParOf" srcId="{D6A72560-016E-47D9-9CC0-8F51F2A116B5}" destId="{A0879ED1-FCAB-4F35-A95E-7C24DB0A823E}" srcOrd="19" destOrd="0" presId="urn:microsoft.com/office/officeart/2008/layout/HexagonCluster"/>
    <dgm:cxn modelId="{7DF9435F-82B9-4CE6-B155-48A8B084CE92}" type="presParOf" srcId="{A0879ED1-FCAB-4F35-A95E-7C24DB0A823E}" destId="{E6A77CB5-2CCF-4496-BC3A-B644BF916CF7}" srcOrd="0" destOrd="0" presId="urn:microsoft.com/office/officeart/2008/layout/HexagonCluster"/>
    <dgm:cxn modelId="{437B5F34-AF9E-493E-A721-96FC797BE562}" type="presParOf" srcId="{D6A72560-016E-47D9-9CC0-8F51F2A116B5}" destId="{F7322EF9-1D9C-4817-90DA-E646264BFA57}" srcOrd="20" destOrd="0" presId="urn:microsoft.com/office/officeart/2008/layout/HexagonCluster"/>
    <dgm:cxn modelId="{FAC7E2FE-036F-4515-B046-57D18F96FBC0}" type="presParOf" srcId="{F7322EF9-1D9C-4817-90DA-E646264BFA57}" destId="{3069B95E-1186-4E72-9D4E-C8102A34F442}" srcOrd="0" destOrd="0" presId="urn:microsoft.com/office/officeart/2008/layout/HexagonCluster"/>
    <dgm:cxn modelId="{E460F96C-0D81-4636-A4BD-B4793E05A500}" type="presParOf" srcId="{D6A72560-016E-47D9-9CC0-8F51F2A116B5}" destId="{44C17772-1B46-495E-BDCB-F7916FE6B0A2}" srcOrd="21" destOrd="0" presId="urn:microsoft.com/office/officeart/2008/layout/HexagonCluster"/>
    <dgm:cxn modelId="{2864ACD5-603D-4C5B-B4BF-DA48A404DF0E}" type="presParOf" srcId="{44C17772-1B46-495E-BDCB-F7916FE6B0A2}" destId="{A2724CFE-4EEC-4DF6-A80D-90B94B9C7EA2}" srcOrd="0" destOrd="0" presId="urn:microsoft.com/office/officeart/2008/layout/HexagonCluster"/>
    <dgm:cxn modelId="{204BA799-A0A9-461F-9E7E-B36738F1CFC5}" type="presParOf" srcId="{D6A72560-016E-47D9-9CC0-8F51F2A116B5}" destId="{4548FB57-BCD4-4318-9F17-12D64804F458}" srcOrd="22" destOrd="0" presId="urn:microsoft.com/office/officeart/2008/layout/HexagonCluster"/>
    <dgm:cxn modelId="{7073C503-E30C-4C85-B93D-B567133C8A38}" type="presParOf" srcId="{4548FB57-BCD4-4318-9F17-12D64804F458}" destId="{A200B836-32F0-4A7A-8176-585B9AB01FA5}" srcOrd="0" destOrd="0" presId="urn:microsoft.com/office/officeart/2008/layout/HexagonCluster"/>
    <dgm:cxn modelId="{5126C6B7-4C60-4F5B-B42A-E72C5BBD9696}" type="presParOf" srcId="{D6A72560-016E-47D9-9CC0-8F51F2A116B5}" destId="{335252D2-6C50-46A4-B668-1010E6123C02}" srcOrd="23" destOrd="0" presId="urn:microsoft.com/office/officeart/2008/layout/HexagonCluster"/>
    <dgm:cxn modelId="{C2790FB0-CF10-4570-8D48-DBC3D1F61BF1}" type="presParOf" srcId="{335252D2-6C50-46A4-B668-1010E6123C02}" destId="{70965DDA-6A4A-47E5-9922-39FA1E99AF89}"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8E6CE4-8C6D-4B0F-AB22-3E3CBA574F47}" type="doc">
      <dgm:prSet loTypeId="urn:microsoft.com/office/officeart/2005/8/layout/chevron1" loCatId="process" qsTypeId="urn:microsoft.com/office/officeart/2005/8/quickstyle/simple1" qsCatId="simple" csTypeId="urn:microsoft.com/office/officeart/2005/8/colors/accent4_1" csCatId="accent4" phldr="1"/>
      <dgm:spPr/>
    </dgm:pt>
    <dgm:pt modelId="{EB86954A-FD8E-4BF0-B2F7-651FE70705B5}">
      <dgm:prSet phldrT="[Text]"/>
      <dgm:spPr>
        <a:solidFill>
          <a:schemeClr val="accent4">
            <a:lumMod val="20000"/>
            <a:lumOff val="80000"/>
          </a:schemeClr>
        </a:solidFill>
      </dgm:spPr>
      <dgm:t>
        <a:bodyPr/>
        <a:lstStyle/>
        <a:p>
          <a:r>
            <a:rPr lang="de-DE"/>
            <a:t>Hülsenfrüchte, Tofu, selbsthergestellte Produkte</a:t>
          </a:r>
        </a:p>
      </dgm:t>
    </dgm:pt>
    <dgm:pt modelId="{74C2182F-4B27-4457-91DD-564E906822CE}" type="parTrans" cxnId="{6122A7D5-AA06-4820-9EE3-20320C32C5E8}">
      <dgm:prSet/>
      <dgm:spPr/>
      <dgm:t>
        <a:bodyPr/>
        <a:lstStyle/>
        <a:p>
          <a:endParaRPr lang="de-DE"/>
        </a:p>
      </dgm:t>
    </dgm:pt>
    <dgm:pt modelId="{2F0BDE84-F08D-42E7-9DCD-8F493D928DE5}" type="sibTrans" cxnId="{6122A7D5-AA06-4820-9EE3-20320C32C5E8}">
      <dgm:prSet/>
      <dgm:spPr/>
      <dgm:t>
        <a:bodyPr/>
        <a:lstStyle/>
        <a:p>
          <a:endParaRPr lang="de-DE"/>
        </a:p>
      </dgm:t>
    </dgm:pt>
    <dgm:pt modelId="{291A502A-5D28-4FEE-ACCA-1BABC1802011}">
      <dgm:prSet phldrT="[Text]"/>
      <dgm:spPr>
        <a:solidFill>
          <a:schemeClr val="accent4">
            <a:lumMod val="40000"/>
            <a:lumOff val="60000"/>
          </a:schemeClr>
        </a:solidFill>
      </dgm:spPr>
      <dgm:t>
        <a:bodyPr/>
        <a:lstStyle/>
        <a:p>
          <a:r>
            <a:rPr lang="de-DE"/>
            <a:t>ungewürzte Proteinisolate (z.B. texturiertes Sojaprotein)</a:t>
          </a:r>
        </a:p>
      </dgm:t>
    </dgm:pt>
    <dgm:pt modelId="{F1B33E9A-9FF8-4A39-B170-A4C3CC27F4E4}" type="parTrans" cxnId="{BB8009C5-464C-4A06-92D4-FBFCC7BE9BFE}">
      <dgm:prSet/>
      <dgm:spPr/>
      <dgm:t>
        <a:bodyPr/>
        <a:lstStyle/>
        <a:p>
          <a:endParaRPr lang="de-DE"/>
        </a:p>
      </dgm:t>
    </dgm:pt>
    <dgm:pt modelId="{1507E146-59EF-4ED9-A035-A93BF7EE6CCB}" type="sibTrans" cxnId="{BB8009C5-464C-4A06-92D4-FBFCC7BE9BFE}">
      <dgm:prSet/>
      <dgm:spPr/>
      <dgm:t>
        <a:bodyPr/>
        <a:lstStyle/>
        <a:p>
          <a:endParaRPr lang="de-DE"/>
        </a:p>
      </dgm:t>
    </dgm:pt>
    <dgm:pt modelId="{27D116B3-9691-4653-A31D-1316D034C111}">
      <dgm:prSet phldrT="[Text]"/>
      <dgm:spPr>
        <a:solidFill>
          <a:schemeClr val="accent4">
            <a:lumMod val="60000"/>
            <a:lumOff val="40000"/>
          </a:schemeClr>
        </a:solidFill>
      </dgm:spPr>
      <dgm:t>
        <a:bodyPr/>
        <a:lstStyle/>
        <a:p>
          <a:r>
            <a:rPr lang="de-DE"/>
            <a:t>verarbeiteter Fleischersatz (</a:t>
          </a:r>
          <a:r>
            <a:rPr lang="de-DE" err="1"/>
            <a:t>bio</a:t>
          </a:r>
          <a:r>
            <a:rPr lang="de-DE"/>
            <a:t>)</a:t>
          </a:r>
        </a:p>
      </dgm:t>
    </dgm:pt>
    <dgm:pt modelId="{81D11F5C-B510-4FB5-95F9-B4E7C754DC4B}" type="parTrans" cxnId="{2A41A606-E36F-4247-9282-7FD806FF1FB2}">
      <dgm:prSet/>
      <dgm:spPr/>
      <dgm:t>
        <a:bodyPr/>
        <a:lstStyle/>
        <a:p>
          <a:endParaRPr lang="de-DE"/>
        </a:p>
      </dgm:t>
    </dgm:pt>
    <dgm:pt modelId="{FFE14648-7B4A-42D8-8D40-E1751104BEAD}" type="sibTrans" cxnId="{2A41A606-E36F-4247-9282-7FD806FF1FB2}">
      <dgm:prSet/>
      <dgm:spPr/>
      <dgm:t>
        <a:bodyPr/>
        <a:lstStyle/>
        <a:p>
          <a:endParaRPr lang="de-DE"/>
        </a:p>
      </dgm:t>
    </dgm:pt>
    <dgm:pt modelId="{8BDD7446-6E46-49D3-A71D-91A53CBD69A7}">
      <dgm:prSet phldrT="[Text]"/>
      <dgm:spPr>
        <a:solidFill>
          <a:schemeClr val="accent4">
            <a:lumMod val="75000"/>
          </a:schemeClr>
        </a:solidFill>
      </dgm:spPr>
      <dgm:t>
        <a:bodyPr/>
        <a:lstStyle/>
        <a:p>
          <a:r>
            <a:rPr lang="de-DE"/>
            <a:t>verarbeiteter Fleischersatz (nicht </a:t>
          </a:r>
          <a:r>
            <a:rPr lang="de-DE" err="1"/>
            <a:t>bio</a:t>
          </a:r>
          <a:r>
            <a:rPr lang="de-DE"/>
            <a:t>)</a:t>
          </a:r>
        </a:p>
      </dgm:t>
    </dgm:pt>
    <dgm:pt modelId="{E71F2ADF-4F00-4E6C-B119-D4E53736F6D8}" type="parTrans" cxnId="{37D7BC70-EF03-48C0-BFB6-668F410F9D5B}">
      <dgm:prSet/>
      <dgm:spPr/>
      <dgm:t>
        <a:bodyPr/>
        <a:lstStyle/>
        <a:p>
          <a:endParaRPr lang="de-DE"/>
        </a:p>
      </dgm:t>
    </dgm:pt>
    <dgm:pt modelId="{04B81C74-7B91-4395-B176-B43FF8C3145D}" type="sibTrans" cxnId="{37D7BC70-EF03-48C0-BFB6-668F410F9D5B}">
      <dgm:prSet/>
      <dgm:spPr/>
      <dgm:t>
        <a:bodyPr/>
        <a:lstStyle/>
        <a:p>
          <a:endParaRPr lang="de-DE"/>
        </a:p>
      </dgm:t>
    </dgm:pt>
    <dgm:pt modelId="{2939B2C6-6E09-4731-BCE6-73E7E34CF36A}" type="pres">
      <dgm:prSet presAssocID="{FD8E6CE4-8C6D-4B0F-AB22-3E3CBA574F47}" presName="Name0" presStyleCnt="0">
        <dgm:presLayoutVars>
          <dgm:dir/>
          <dgm:animLvl val="lvl"/>
          <dgm:resizeHandles val="exact"/>
        </dgm:presLayoutVars>
      </dgm:prSet>
      <dgm:spPr/>
    </dgm:pt>
    <dgm:pt modelId="{DD8A9EC7-BA47-4FF4-B0E0-A2B78041BFEA}" type="pres">
      <dgm:prSet presAssocID="{EB86954A-FD8E-4BF0-B2F7-651FE70705B5}" presName="parTxOnly" presStyleLbl="node1" presStyleIdx="0" presStyleCnt="4">
        <dgm:presLayoutVars>
          <dgm:chMax val="0"/>
          <dgm:chPref val="0"/>
          <dgm:bulletEnabled val="1"/>
        </dgm:presLayoutVars>
      </dgm:prSet>
      <dgm:spPr/>
    </dgm:pt>
    <dgm:pt modelId="{03A66C8D-E631-43E4-A507-01F63B6AB763}" type="pres">
      <dgm:prSet presAssocID="{2F0BDE84-F08D-42E7-9DCD-8F493D928DE5}" presName="parTxOnlySpace" presStyleCnt="0"/>
      <dgm:spPr/>
    </dgm:pt>
    <dgm:pt modelId="{A6A78DFB-0E22-4532-9E3E-0EECC93AF655}" type="pres">
      <dgm:prSet presAssocID="{291A502A-5D28-4FEE-ACCA-1BABC1802011}" presName="parTxOnly" presStyleLbl="node1" presStyleIdx="1" presStyleCnt="4">
        <dgm:presLayoutVars>
          <dgm:chMax val="0"/>
          <dgm:chPref val="0"/>
          <dgm:bulletEnabled val="1"/>
        </dgm:presLayoutVars>
      </dgm:prSet>
      <dgm:spPr/>
    </dgm:pt>
    <dgm:pt modelId="{C9B02F2F-3187-4487-8351-DD2B8560CBC8}" type="pres">
      <dgm:prSet presAssocID="{1507E146-59EF-4ED9-A035-A93BF7EE6CCB}" presName="parTxOnlySpace" presStyleCnt="0"/>
      <dgm:spPr/>
    </dgm:pt>
    <dgm:pt modelId="{04BB2F15-916C-482F-9021-4E4D8625E404}" type="pres">
      <dgm:prSet presAssocID="{27D116B3-9691-4653-A31D-1316D034C111}" presName="parTxOnly" presStyleLbl="node1" presStyleIdx="2" presStyleCnt="4">
        <dgm:presLayoutVars>
          <dgm:chMax val="0"/>
          <dgm:chPref val="0"/>
          <dgm:bulletEnabled val="1"/>
        </dgm:presLayoutVars>
      </dgm:prSet>
      <dgm:spPr/>
    </dgm:pt>
    <dgm:pt modelId="{24DB9D5E-70E1-4911-B735-D2183ECB2E86}" type="pres">
      <dgm:prSet presAssocID="{FFE14648-7B4A-42D8-8D40-E1751104BEAD}" presName="parTxOnlySpace" presStyleCnt="0"/>
      <dgm:spPr/>
    </dgm:pt>
    <dgm:pt modelId="{A540B15E-1382-4724-A661-FF029D31D5B0}" type="pres">
      <dgm:prSet presAssocID="{8BDD7446-6E46-49D3-A71D-91A53CBD69A7}" presName="parTxOnly" presStyleLbl="node1" presStyleIdx="3" presStyleCnt="4">
        <dgm:presLayoutVars>
          <dgm:chMax val="0"/>
          <dgm:chPref val="0"/>
          <dgm:bulletEnabled val="1"/>
        </dgm:presLayoutVars>
      </dgm:prSet>
      <dgm:spPr/>
    </dgm:pt>
  </dgm:ptLst>
  <dgm:cxnLst>
    <dgm:cxn modelId="{2A41A606-E36F-4247-9282-7FD806FF1FB2}" srcId="{FD8E6CE4-8C6D-4B0F-AB22-3E3CBA574F47}" destId="{27D116B3-9691-4653-A31D-1316D034C111}" srcOrd="2" destOrd="0" parTransId="{81D11F5C-B510-4FB5-95F9-B4E7C754DC4B}" sibTransId="{FFE14648-7B4A-42D8-8D40-E1751104BEAD}"/>
    <dgm:cxn modelId="{79079736-C4F6-4BEB-B67D-F9FCC1FCB46E}" type="presOf" srcId="{27D116B3-9691-4653-A31D-1316D034C111}" destId="{04BB2F15-916C-482F-9021-4E4D8625E404}" srcOrd="0" destOrd="0" presId="urn:microsoft.com/office/officeart/2005/8/layout/chevron1"/>
    <dgm:cxn modelId="{C0C8034B-F8A9-4E29-9A60-866504F08740}" type="presOf" srcId="{FD8E6CE4-8C6D-4B0F-AB22-3E3CBA574F47}" destId="{2939B2C6-6E09-4731-BCE6-73E7E34CF36A}" srcOrd="0" destOrd="0" presId="urn:microsoft.com/office/officeart/2005/8/layout/chevron1"/>
    <dgm:cxn modelId="{37D7BC70-EF03-48C0-BFB6-668F410F9D5B}" srcId="{FD8E6CE4-8C6D-4B0F-AB22-3E3CBA574F47}" destId="{8BDD7446-6E46-49D3-A71D-91A53CBD69A7}" srcOrd="3" destOrd="0" parTransId="{E71F2ADF-4F00-4E6C-B119-D4E53736F6D8}" sibTransId="{04B81C74-7B91-4395-B176-B43FF8C3145D}"/>
    <dgm:cxn modelId="{5C3B968E-7720-496F-AA33-548354CED669}" type="presOf" srcId="{EB86954A-FD8E-4BF0-B2F7-651FE70705B5}" destId="{DD8A9EC7-BA47-4FF4-B0E0-A2B78041BFEA}" srcOrd="0" destOrd="0" presId="urn:microsoft.com/office/officeart/2005/8/layout/chevron1"/>
    <dgm:cxn modelId="{F052A395-DB6C-413C-B2ED-5258C3A25F8D}" type="presOf" srcId="{8BDD7446-6E46-49D3-A71D-91A53CBD69A7}" destId="{A540B15E-1382-4724-A661-FF029D31D5B0}" srcOrd="0" destOrd="0" presId="urn:microsoft.com/office/officeart/2005/8/layout/chevron1"/>
    <dgm:cxn modelId="{0C17CC99-12FC-4FEB-BC21-0ADD96422CB7}" type="presOf" srcId="{291A502A-5D28-4FEE-ACCA-1BABC1802011}" destId="{A6A78DFB-0E22-4532-9E3E-0EECC93AF655}" srcOrd="0" destOrd="0" presId="urn:microsoft.com/office/officeart/2005/8/layout/chevron1"/>
    <dgm:cxn modelId="{BB8009C5-464C-4A06-92D4-FBFCC7BE9BFE}" srcId="{FD8E6CE4-8C6D-4B0F-AB22-3E3CBA574F47}" destId="{291A502A-5D28-4FEE-ACCA-1BABC1802011}" srcOrd="1" destOrd="0" parTransId="{F1B33E9A-9FF8-4A39-B170-A4C3CC27F4E4}" sibTransId="{1507E146-59EF-4ED9-A035-A93BF7EE6CCB}"/>
    <dgm:cxn modelId="{6122A7D5-AA06-4820-9EE3-20320C32C5E8}" srcId="{FD8E6CE4-8C6D-4B0F-AB22-3E3CBA574F47}" destId="{EB86954A-FD8E-4BF0-B2F7-651FE70705B5}" srcOrd="0" destOrd="0" parTransId="{74C2182F-4B27-4457-91DD-564E906822CE}" sibTransId="{2F0BDE84-F08D-42E7-9DCD-8F493D928DE5}"/>
    <dgm:cxn modelId="{4026C31A-759C-4029-8D6D-4B07ED12F15B}" type="presParOf" srcId="{2939B2C6-6E09-4731-BCE6-73E7E34CF36A}" destId="{DD8A9EC7-BA47-4FF4-B0E0-A2B78041BFEA}" srcOrd="0" destOrd="0" presId="urn:microsoft.com/office/officeart/2005/8/layout/chevron1"/>
    <dgm:cxn modelId="{7F9179AD-A55B-4E7A-908B-08DCABF1C0D6}" type="presParOf" srcId="{2939B2C6-6E09-4731-BCE6-73E7E34CF36A}" destId="{03A66C8D-E631-43E4-A507-01F63B6AB763}" srcOrd="1" destOrd="0" presId="urn:microsoft.com/office/officeart/2005/8/layout/chevron1"/>
    <dgm:cxn modelId="{D769CF56-2F4C-48E1-ABB4-3EFE077628CD}" type="presParOf" srcId="{2939B2C6-6E09-4731-BCE6-73E7E34CF36A}" destId="{A6A78DFB-0E22-4532-9E3E-0EECC93AF655}" srcOrd="2" destOrd="0" presId="urn:microsoft.com/office/officeart/2005/8/layout/chevron1"/>
    <dgm:cxn modelId="{125D1880-084E-4AB7-B6A9-85466ED7084B}" type="presParOf" srcId="{2939B2C6-6E09-4731-BCE6-73E7E34CF36A}" destId="{C9B02F2F-3187-4487-8351-DD2B8560CBC8}" srcOrd="3" destOrd="0" presId="urn:microsoft.com/office/officeart/2005/8/layout/chevron1"/>
    <dgm:cxn modelId="{FB36C6E8-5F59-4881-A62F-36BDC2080F70}" type="presParOf" srcId="{2939B2C6-6E09-4731-BCE6-73E7E34CF36A}" destId="{04BB2F15-916C-482F-9021-4E4D8625E404}" srcOrd="4" destOrd="0" presId="urn:microsoft.com/office/officeart/2005/8/layout/chevron1"/>
    <dgm:cxn modelId="{4DE1DB39-2787-4A5E-9EDF-BBBE4A06C3B0}" type="presParOf" srcId="{2939B2C6-6E09-4731-BCE6-73E7E34CF36A}" destId="{24DB9D5E-70E1-4911-B735-D2183ECB2E86}" srcOrd="5" destOrd="0" presId="urn:microsoft.com/office/officeart/2005/8/layout/chevron1"/>
    <dgm:cxn modelId="{6E478786-3E83-4154-BDA8-4A7E00F338B2}" type="presParOf" srcId="{2939B2C6-6E09-4731-BCE6-73E7E34CF36A}" destId="{A540B15E-1382-4724-A661-FF029D31D5B0}"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7DBB1-4650-46D1-A670-195C513FBC84}">
      <dsp:nvSpPr>
        <dsp:cNvPr id="0" name=""/>
        <dsp:cNvSpPr/>
      </dsp:nvSpPr>
      <dsp:spPr>
        <a:xfrm>
          <a:off x="2558205" y="1753198"/>
          <a:ext cx="1332507" cy="1332507"/>
        </a:xfrm>
        <a:prstGeom prst="ellipse">
          <a:avLst/>
        </a:prstGeom>
        <a:solidFill>
          <a:schemeClr val="accent5">
            <a:lumMod val="75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de-DE" sz="2000" kern="1200"/>
            <a:t>Ersatz für Fleisch</a:t>
          </a:r>
        </a:p>
      </dsp:txBody>
      <dsp:txXfrm>
        <a:off x="2753346" y="1948339"/>
        <a:ext cx="942225" cy="942225"/>
      </dsp:txXfrm>
    </dsp:sp>
    <dsp:sp modelId="{600D3616-37BB-4B2C-8C72-EEC5A4D6E483}">
      <dsp:nvSpPr>
        <dsp:cNvPr id="0" name=""/>
        <dsp:cNvSpPr/>
      </dsp:nvSpPr>
      <dsp:spPr>
        <a:xfrm rot="16200000">
          <a:off x="3023616" y="1533759"/>
          <a:ext cx="401685" cy="37192"/>
        </a:xfrm>
        <a:custGeom>
          <a:avLst/>
          <a:gdLst/>
          <a:ahLst/>
          <a:cxnLst/>
          <a:rect l="0" t="0" r="0" b="0"/>
          <a:pathLst>
            <a:path>
              <a:moveTo>
                <a:pt x="0" y="18596"/>
              </a:moveTo>
              <a:lnTo>
                <a:pt x="401685" y="1859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3214417" y="1542313"/>
        <a:ext cx="20084" cy="20084"/>
      </dsp:txXfrm>
    </dsp:sp>
    <dsp:sp modelId="{F0CB042D-862E-4131-9C12-1BBD49815EF6}">
      <dsp:nvSpPr>
        <dsp:cNvPr id="0" name=""/>
        <dsp:cNvSpPr/>
      </dsp:nvSpPr>
      <dsp:spPr>
        <a:xfrm>
          <a:off x="2558205" y="19004"/>
          <a:ext cx="1332507" cy="133250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a:t>Tofu</a:t>
          </a:r>
        </a:p>
      </dsp:txBody>
      <dsp:txXfrm>
        <a:off x="2753346" y="214145"/>
        <a:ext cx="942225" cy="942225"/>
      </dsp:txXfrm>
    </dsp:sp>
    <dsp:sp modelId="{A6DBC347-E117-4F7B-B2F3-53E214FD07CB}">
      <dsp:nvSpPr>
        <dsp:cNvPr id="0" name=""/>
        <dsp:cNvSpPr/>
      </dsp:nvSpPr>
      <dsp:spPr>
        <a:xfrm rot="19800000">
          <a:off x="3774544" y="1967307"/>
          <a:ext cx="401685" cy="37192"/>
        </a:xfrm>
        <a:custGeom>
          <a:avLst/>
          <a:gdLst/>
          <a:ahLst/>
          <a:cxnLst/>
          <a:rect l="0" t="0" r="0" b="0"/>
          <a:pathLst>
            <a:path>
              <a:moveTo>
                <a:pt x="0" y="18596"/>
              </a:moveTo>
              <a:lnTo>
                <a:pt x="401685" y="1859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3965345" y="1975861"/>
        <a:ext cx="20084" cy="20084"/>
      </dsp:txXfrm>
    </dsp:sp>
    <dsp:sp modelId="{0B3E5777-5430-4B85-977D-EC3ACF0FCF3D}">
      <dsp:nvSpPr>
        <dsp:cNvPr id="0" name=""/>
        <dsp:cNvSpPr/>
      </dsp:nvSpPr>
      <dsp:spPr>
        <a:xfrm>
          <a:off x="4060061" y="886101"/>
          <a:ext cx="1332507" cy="133250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err="1"/>
            <a:t>Tempeh</a:t>
          </a:r>
          <a:endParaRPr lang="de-DE" sz="1800" kern="1200"/>
        </a:p>
      </dsp:txBody>
      <dsp:txXfrm>
        <a:off x="4255202" y="1081242"/>
        <a:ext cx="942225" cy="942225"/>
      </dsp:txXfrm>
    </dsp:sp>
    <dsp:sp modelId="{CE044D3E-98D6-46B6-B0B6-5769772A76C3}">
      <dsp:nvSpPr>
        <dsp:cNvPr id="0" name=""/>
        <dsp:cNvSpPr/>
      </dsp:nvSpPr>
      <dsp:spPr>
        <a:xfrm rot="1800000">
          <a:off x="3774544" y="2834404"/>
          <a:ext cx="401685" cy="37192"/>
        </a:xfrm>
        <a:custGeom>
          <a:avLst/>
          <a:gdLst/>
          <a:ahLst/>
          <a:cxnLst/>
          <a:rect l="0" t="0" r="0" b="0"/>
          <a:pathLst>
            <a:path>
              <a:moveTo>
                <a:pt x="0" y="18596"/>
              </a:moveTo>
              <a:lnTo>
                <a:pt x="401685" y="1859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3965345" y="2842958"/>
        <a:ext cx="20084" cy="20084"/>
      </dsp:txXfrm>
    </dsp:sp>
    <dsp:sp modelId="{D615B257-D369-43ED-8FB5-00B607D3AC3D}">
      <dsp:nvSpPr>
        <dsp:cNvPr id="0" name=""/>
        <dsp:cNvSpPr/>
      </dsp:nvSpPr>
      <dsp:spPr>
        <a:xfrm>
          <a:off x="4060061" y="2620295"/>
          <a:ext cx="1332507" cy="133250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a:t>Soja-</a:t>
          </a:r>
        </a:p>
        <a:p>
          <a:pPr marL="0" lvl="0" indent="0" algn="ctr" defTabSz="800100">
            <a:lnSpc>
              <a:spcPct val="90000"/>
            </a:lnSpc>
            <a:spcBef>
              <a:spcPct val="0"/>
            </a:spcBef>
            <a:spcAft>
              <a:spcPct val="35000"/>
            </a:spcAft>
            <a:buNone/>
          </a:pPr>
          <a:r>
            <a:rPr lang="de-DE" sz="1800" kern="1200" err="1"/>
            <a:t>granulat</a:t>
          </a:r>
          <a:endParaRPr lang="de-DE" sz="1800" kern="1200"/>
        </a:p>
      </dsp:txBody>
      <dsp:txXfrm>
        <a:off x="4255202" y="2815436"/>
        <a:ext cx="942225" cy="942225"/>
      </dsp:txXfrm>
    </dsp:sp>
    <dsp:sp modelId="{1F2D51C6-9986-4CA2-B316-493B5D8A4CE3}">
      <dsp:nvSpPr>
        <dsp:cNvPr id="0" name=""/>
        <dsp:cNvSpPr/>
      </dsp:nvSpPr>
      <dsp:spPr>
        <a:xfrm rot="5400000">
          <a:off x="3023616" y="3267953"/>
          <a:ext cx="401685" cy="37192"/>
        </a:xfrm>
        <a:custGeom>
          <a:avLst/>
          <a:gdLst/>
          <a:ahLst/>
          <a:cxnLst/>
          <a:rect l="0" t="0" r="0" b="0"/>
          <a:pathLst>
            <a:path>
              <a:moveTo>
                <a:pt x="0" y="18596"/>
              </a:moveTo>
              <a:lnTo>
                <a:pt x="401685" y="1859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a:off x="3214417" y="3276507"/>
        <a:ext cx="20084" cy="20084"/>
      </dsp:txXfrm>
    </dsp:sp>
    <dsp:sp modelId="{0B60513B-2BBE-412B-A49E-90FEB1538F94}">
      <dsp:nvSpPr>
        <dsp:cNvPr id="0" name=""/>
        <dsp:cNvSpPr/>
      </dsp:nvSpPr>
      <dsp:spPr>
        <a:xfrm>
          <a:off x="2558205" y="3487392"/>
          <a:ext cx="1332507" cy="133250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a:t>Hülsen-früchte</a:t>
          </a:r>
        </a:p>
      </dsp:txBody>
      <dsp:txXfrm>
        <a:off x="2753346" y="3682533"/>
        <a:ext cx="942225" cy="942225"/>
      </dsp:txXfrm>
    </dsp:sp>
    <dsp:sp modelId="{57370BAF-D509-4C3E-BAD1-04055A268436}">
      <dsp:nvSpPr>
        <dsp:cNvPr id="0" name=""/>
        <dsp:cNvSpPr/>
      </dsp:nvSpPr>
      <dsp:spPr>
        <a:xfrm rot="9000000">
          <a:off x="2272688" y="2834404"/>
          <a:ext cx="401685" cy="37192"/>
        </a:xfrm>
        <a:custGeom>
          <a:avLst/>
          <a:gdLst/>
          <a:ahLst/>
          <a:cxnLst/>
          <a:rect l="0" t="0" r="0" b="0"/>
          <a:pathLst>
            <a:path>
              <a:moveTo>
                <a:pt x="0" y="18596"/>
              </a:moveTo>
              <a:lnTo>
                <a:pt x="401685" y="1859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de-DE" sz="500" kern="1200"/>
        </a:p>
      </dsp:txBody>
      <dsp:txXfrm rot="10800000">
        <a:off x="2463489" y="2842958"/>
        <a:ext cx="20084" cy="20084"/>
      </dsp:txXfrm>
    </dsp:sp>
    <dsp:sp modelId="{AB80897E-3187-48AC-BD14-AEF949A9C3F6}">
      <dsp:nvSpPr>
        <dsp:cNvPr id="0" name=""/>
        <dsp:cNvSpPr/>
      </dsp:nvSpPr>
      <dsp:spPr>
        <a:xfrm>
          <a:off x="1056349" y="2620295"/>
          <a:ext cx="1332507" cy="133250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dirty="0"/>
            <a:t>Gemüse</a:t>
          </a:r>
        </a:p>
      </dsp:txBody>
      <dsp:txXfrm>
        <a:off x="1251490" y="2815436"/>
        <a:ext cx="942225" cy="942225"/>
      </dsp:txXfrm>
    </dsp:sp>
    <dsp:sp modelId="{E7E93489-E242-4851-99D6-EA7860D660DB}">
      <dsp:nvSpPr>
        <dsp:cNvPr id="0" name=""/>
        <dsp:cNvSpPr/>
      </dsp:nvSpPr>
      <dsp:spPr>
        <a:xfrm rot="12600000">
          <a:off x="2272688" y="1967307"/>
          <a:ext cx="401685" cy="37192"/>
        </a:xfrm>
        <a:custGeom>
          <a:avLst/>
          <a:gdLst/>
          <a:ahLst/>
          <a:cxnLst/>
          <a:rect l="0" t="0" r="0" b="0"/>
          <a:pathLst>
            <a:path>
              <a:moveTo>
                <a:pt x="0" y="18596"/>
              </a:moveTo>
              <a:lnTo>
                <a:pt x="401685" y="18596"/>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de-DE" sz="700" kern="1200"/>
        </a:p>
      </dsp:txBody>
      <dsp:txXfrm rot="10800000">
        <a:off x="2463489" y="1975861"/>
        <a:ext cx="20084" cy="20084"/>
      </dsp:txXfrm>
    </dsp:sp>
    <dsp:sp modelId="{F812BD6E-5C7A-462A-BD8B-443D20A067B8}">
      <dsp:nvSpPr>
        <dsp:cNvPr id="0" name=""/>
        <dsp:cNvSpPr/>
      </dsp:nvSpPr>
      <dsp:spPr>
        <a:xfrm>
          <a:off x="1056349" y="886101"/>
          <a:ext cx="1332507" cy="133250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de-DE" sz="1800" kern="1200"/>
            <a:t>Seitan</a:t>
          </a:r>
        </a:p>
      </dsp:txBody>
      <dsp:txXfrm>
        <a:off x="1251490" y="1081242"/>
        <a:ext cx="942225" cy="9422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B7F0EA-0B32-4B9C-92B3-5827E65046BC}">
      <dsp:nvSpPr>
        <dsp:cNvPr id="0" name=""/>
        <dsp:cNvSpPr/>
      </dsp:nvSpPr>
      <dsp:spPr>
        <a:xfrm>
          <a:off x="2285134" y="1479323"/>
          <a:ext cx="1054677" cy="1054677"/>
        </a:xfrm>
        <a:prstGeom prst="ellipse">
          <a:avLst/>
        </a:prstGeom>
        <a:solidFill>
          <a:schemeClr val="accent4">
            <a:lumMod val="40000"/>
            <a:lumOff val="6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dirty="0"/>
            <a:t>Ersatz für Ei</a:t>
          </a:r>
        </a:p>
      </dsp:txBody>
      <dsp:txXfrm>
        <a:off x="2439588" y="1633777"/>
        <a:ext cx="745769" cy="745769"/>
      </dsp:txXfrm>
    </dsp:sp>
    <dsp:sp modelId="{FC2D1262-4F46-48EA-933E-B818B7206A12}">
      <dsp:nvSpPr>
        <dsp:cNvPr id="0" name=""/>
        <dsp:cNvSpPr/>
      </dsp:nvSpPr>
      <dsp:spPr>
        <a:xfrm rot="16200000">
          <a:off x="2700632" y="1095339"/>
          <a:ext cx="223680" cy="3585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2734184" y="1200609"/>
        <a:ext cx="156576" cy="215154"/>
      </dsp:txXfrm>
    </dsp:sp>
    <dsp:sp modelId="{710CFFC6-B1D2-4636-91D0-8BE057546A5E}">
      <dsp:nvSpPr>
        <dsp:cNvPr id="0" name=""/>
        <dsp:cNvSpPr/>
      </dsp:nvSpPr>
      <dsp:spPr>
        <a:xfrm>
          <a:off x="2285134" y="2608"/>
          <a:ext cx="1054677" cy="105467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Getreide &amp; Samen</a:t>
          </a:r>
        </a:p>
      </dsp:txBody>
      <dsp:txXfrm>
        <a:off x="2439588" y="157062"/>
        <a:ext cx="745769" cy="745769"/>
      </dsp:txXfrm>
    </dsp:sp>
    <dsp:sp modelId="{52C618EF-CB89-43BA-B885-2CCFC3F7A523}">
      <dsp:nvSpPr>
        <dsp:cNvPr id="0" name=""/>
        <dsp:cNvSpPr/>
      </dsp:nvSpPr>
      <dsp:spPr>
        <a:xfrm rot="20520000">
          <a:off x="3396832" y="1601158"/>
          <a:ext cx="223680" cy="3585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3398474" y="1683244"/>
        <a:ext cx="156576" cy="215154"/>
      </dsp:txXfrm>
    </dsp:sp>
    <dsp:sp modelId="{4827E61E-FD4B-4E6C-B527-DBA0D164FC1C}">
      <dsp:nvSpPr>
        <dsp:cNvPr id="0" name=""/>
        <dsp:cNvSpPr/>
      </dsp:nvSpPr>
      <dsp:spPr>
        <a:xfrm>
          <a:off x="3689574" y="1022993"/>
          <a:ext cx="1054677" cy="105467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de-DE" sz="1100" kern="1200" dirty="0"/>
            <a:t>Frucht- &amp; Nusspüree</a:t>
          </a:r>
        </a:p>
      </dsp:txBody>
      <dsp:txXfrm>
        <a:off x="3844028" y="1177447"/>
        <a:ext cx="745769" cy="745769"/>
      </dsp:txXfrm>
    </dsp:sp>
    <dsp:sp modelId="{BFAD95A9-1A0B-45B7-9403-A6A3D88BA326}">
      <dsp:nvSpPr>
        <dsp:cNvPr id="0" name=""/>
        <dsp:cNvSpPr/>
      </dsp:nvSpPr>
      <dsp:spPr>
        <a:xfrm rot="3240000">
          <a:off x="3130907" y="2419589"/>
          <a:ext cx="223680" cy="3585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a:off x="3144738" y="2464163"/>
        <a:ext cx="156576" cy="215154"/>
      </dsp:txXfrm>
    </dsp:sp>
    <dsp:sp modelId="{E06C4481-22F8-474C-BCDD-829252E6BC4D}">
      <dsp:nvSpPr>
        <dsp:cNvPr id="0" name=""/>
        <dsp:cNvSpPr/>
      </dsp:nvSpPr>
      <dsp:spPr>
        <a:xfrm>
          <a:off x="3153125" y="2674011"/>
          <a:ext cx="1054677" cy="105467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Tofu</a:t>
          </a:r>
        </a:p>
      </dsp:txBody>
      <dsp:txXfrm>
        <a:off x="3307579" y="2828465"/>
        <a:ext cx="745769" cy="745769"/>
      </dsp:txXfrm>
    </dsp:sp>
    <dsp:sp modelId="{D76F0F9B-A4FD-447F-A206-11C3079932ED}">
      <dsp:nvSpPr>
        <dsp:cNvPr id="0" name=""/>
        <dsp:cNvSpPr/>
      </dsp:nvSpPr>
      <dsp:spPr>
        <a:xfrm rot="7560000">
          <a:off x="2270358" y="2419589"/>
          <a:ext cx="223680" cy="3585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2323631" y="2464163"/>
        <a:ext cx="156576" cy="215154"/>
      </dsp:txXfrm>
    </dsp:sp>
    <dsp:sp modelId="{93EFD3F5-63C5-4399-8D02-FE06F7139D86}">
      <dsp:nvSpPr>
        <dsp:cNvPr id="0" name=""/>
        <dsp:cNvSpPr/>
      </dsp:nvSpPr>
      <dsp:spPr>
        <a:xfrm>
          <a:off x="1417142" y="2674011"/>
          <a:ext cx="1054677" cy="105467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Mehl &amp; Stärke</a:t>
          </a:r>
        </a:p>
      </dsp:txBody>
      <dsp:txXfrm>
        <a:off x="1571596" y="2828465"/>
        <a:ext cx="745769" cy="745769"/>
      </dsp:txXfrm>
    </dsp:sp>
    <dsp:sp modelId="{86AF4E86-37E5-4556-85DB-B2E7BBC5428A}">
      <dsp:nvSpPr>
        <dsp:cNvPr id="0" name=""/>
        <dsp:cNvSpPr/>
      </dsp:nvSpPr>
      <dsp:spPr>
        <a:xfrm rot="11880000">
          <a:off x="2004433" y="1601158"/>
          <a:ext cx="223680" cy="358590"/>
        </a:xfrm>
        <a:prstGeom prst="rightArrow">
          <a:avLst>
            <a:gd name="adj1" fmla="val 60000"/>
            <a:gd name="adj2" fmla="val 50000"/>
          </a:avLst>
        </a:prstGeom>
        <a:solidFill>
          <a:schemeClr val="accent4">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de-DE" sz="1400" kern="1200"/>
        </a:p>
      </dsp:txBody>
      <dsp:txXfrm rot="10800000">
        <a:off x="2069895" y="1683244"/>
        <a:ext cx="156576" cy="215154"/>
      </dsp:txXfrm>
    </dsp:sp>
    <dsp:sp modelId="{3CDBBA82-6643-4380-96FC-01DE23B2DDEA}">
      <dsp:nvSpPr>
        <dsp:cNvPr id="0" name=""/>
        <dsp:cNvSpPr/>
      </dsp:nvSpPr>
      <dsp:spPr>
        <a:xfrm>
          <a:off x="880694" y="1022993"/>
          <a:ext cx="1054677" cy="1054677"/>
        </a:xfrm>
        <a:prstGeom prst="ellipse">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de-DE" sz="1400" kern="1200" dirty="0"/>
            <a:t>Ei-Ersatz-pulver</a:t>
          </a:r>
        </a:p>
      </dsp:txBody>
      <dsp:txXfrm>
        <a:off x="1035148" y="1177447"/>
        <a:ext cx="745769" cy="745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405DC3-8D9B-4B79-8373-16D2D2DBA9AE}">
      <dsp:nvSpPr>
        <dsp:cNvPr id="0" name=""/>
        <dsp:cNvSpPr/>
      </dsp:nvSpPr>
      <dsp:spPr>
        <a:xfrm>
          <a:off x="1653508" y="2937486"/>
          <a:ext cx="1921452" cy="1649921"/>
        </a:xfrm>
        <a:prstGeom prst="hexagon">
          <a:avLst>
            <a:gd name="adj" fmla="val 25000"/>
            <a:gd name="vf" fmla="val 115470"/>
          </a:avLst>
        </a:prstGeom>
        <a:solidFill>
          <a:schemeClr val="accent4">
            <a:shade val="50000"/>
            <a:hueOff val="0"/>
            <a:satOff val="0"/>
            <a:lumOff val="0"/>
            <a:alphaOff val="0"/>
          </a:schemeClr>
        </a:solidFill>
        <a:ln w="12700" cap="flat" cmpd="sng" algn="ctr">
          <a:solidFill>
            <a:schemeClr val="accent4">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fairer Preis und fairen Lohn </a:t>
          </a:r>
        </a:p>
      </dsp:txBody>
      <dsp:txXfrm>
        <a:off x="1951122" y="3193043"/>
        <a:ext cx="1326224" cy="1138807"/>
      </dsp:txXfrm>
    </dsp:sp>
    <dsp:sp modelId="{9A203FA2-AE48-4A0D-9A44-8478CCEC602B}">
      <dsp:nvSpPr>
        <dsp:cNvPr id="0" name=""/>
        <dsp:cNvSpPr/>
      </dsp:nvSpPr>
      <dsp:spPr>
        <a:xfrm>
          <a:off x="1699354" y="3675330"/>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D5E86A-43A0-4B84-A36E-5311EC05204F}">
      <dsp:nvSpPr>
        <dsp:cNvPr id="0" name=""/>
        <dsp:cNvSpPr/>
      </dsp:nvSpPr>
      <dsp:spPr>
        <a:xfrm>
          <a:off x="0" y="2025408"/>
          <a:ext cx="1921452" cy="1649921"/>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4">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75E981-2946-4BB2-B5D1-58E1407B6B18}">
      <dsp:nvSpPr>
        <dsp:cNvPr id="0" name=""/>
        <dsp:cNvSpPr/>
      </dsp:nvSpPr>
      <dsp:spPr>
        <a:xfrm>
          <a:off x="1316286" y="3456473"/>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78A3D5-7BCE-422B-96B1-0470A22C0F7A}">
      <dsp:nvSpPr>
        <dsp:cNvPr id="0" name=""/>
        <dsp:cNvSpPr/>
      </dsp:nvSpPr>
      <dsp:spPr>
        <a:xfrm>
          <a:off x="3307016" y="2020627"/>
          <a:ext cx="1921452" cy="1649921"/>
        </a:xfrm>
        <a:prstGeom prst="hexagon">
          <a:avLst>
            <a:gd name="adj" fmla="val 25000"/>
            <a:gd name="vf" fmla="val 115470"/>
          </a:avLst>
        </a:prstGeom>
        <a:solidFill>
          <a:schemeClr val="accent4">
            <a:shade val="50000"/>
            <a:hueOff val="0"/>
            <a:satOff val="0"/>
            <a:lumOff val="13719"/>
            <a:alphaOff val="0"/>
          </a:schemeClr>
        </a:solidFill>
        <a:ln w="12700" cap="flat" cmpd="sng" algn="ctr">
          <a:solidFill>
            <a:schemeClr val="accent4">
              <a:shade val="50000"/>
              <a:hueOff val="0"/>
              <a:satOff val="0"/>
              <a:lumOff val="137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Langfristige stabile Beziehungen</a:t>
          </a:r>
        </a:p>
      </dsp:txBody>
      <dsp:txXfrm>
        <a:off x="3604630" y="2276184"/>
        <a:ext cx="1326224" cy="1138807"/>
      </dsp:txXfrm>
    </dsp:sp>
    <dsp:sp modelId="{BF8BCE06-76CA-467A-9677-4180E739C321}">
      <dsp:nvSpPr>
        <dsp:cNvPr id="0" name=""/>
        <dsp:cNvSpPr/>
      </dsp:nvSpPr>
      <dsp:spPr>
        <a:xfrm>
          <a:off x="4629415" y="3447443"/>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80D09F-CEFD-4DA0-9543-9A97336EC0F7}">
      <dsp:nvSpPr>
        <dsp:cNvPr id="0" name=""/>
        <dsp:cNvSpPr/>
      </dsp:nvSpPr>
      <dsp:spPr>
        <a:xfrm>
          <a:off x="4959506" y="2934299"/>
          <a:ext cx="1921452" cy="1649921"/>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4">
              <a:shade val="50000"/>
              <a:hueOff val="0"/>
              <a:satOff val="0"/>
              <a:lumOff val="13719"/>
              <a:alphaOff val="0"/>
            </a:schemeClr>
          </a:solidFill>
          <a:prstDash val="solid"/>
          <a:miter lim="800000"/>
        </a:ln>
        <a:effectLst/>
      </dsp:spPr>
      <dsp:style>
        <a:lnRef idx="2">
          <a:scrgbClr r="0" g="0" b="0"/>
        </a:lnRef>
        <a:fillRef idx="1">
          <a:scrgbClr r="0" g="0" b="0"/>
        </a:fillRef>
        <a:effectRef idx="0">
          <a:scrgbClr r="0" g="0" b="0"/>
        </a:effectRef>
        <a:fontRef idx="minor"/>
      </dsp:style>
    </dsp:sp>
    <dsp:sp modelId="{5D71A377-ED4B-433A-BEDD-63A3C1A63491}">
      <dsp:nvSpPr>
        <dsp:cNvPr id="0" name=""/>
        <dsp:cNvSpPr/>
      </dsp:nvSpPr>
      <dsp:spPr>
        <a:xfrm>
          <a:off x="5006370" y="3668424"/>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2427BD-5C50-4CF3-B44D-1FA7342E8A49}">
      <dsp:nvSpPr>
        <dsp:cNvPr id="0" name=""/>
        <dsp:cNvSpPr/>
      </dsp:nvSpPr>
      <dsp:spPr>
        <a:xfrm>
          <a:off x="1653508" y="1113861"/>
          <a:ext cx="1921452" cy="1649921"/>
        </a:xfrm>
        <a:prstGeom prst="hexagon">
          <a:avLst>
            <a:gd name="adj" fmla="val 25000"/>
            <a:gd name="vf" fmla="val 115470"/>
          </a:avLst>
        </a:prstGeom>
        <a:solidFill>
          <a:schemeClr val="accent4">
            <a:shade val="50000"/>
            <a:hueOff val="0"/>
            <a:satOff val="0"/>
            <a:lumOff val="27439"/>
            <a:alphaOff val="0"/>
          </a:schemeClr>
        </a:solidFill>
        <a:ln w="12700" cap="flat" cmpd="sng" algn="ctr">
          <a:solidFill>
            <a:schemeClr val="accent4">
              <a:shade val="50000"/>
              <a:hueOff val="0"/>
              <a:satOff val="0"/>
              <a:lumOff val="274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Transparenz und Rückverfolgbarkeit </a:t>
          </a:r>
        </a:p>
      </dsp:txBody>
      <dsp:txXfrm>
        <a:off x="1951122" y="1369418"/>
        <a:ext cx="1326224" cy="1138807"/>
      </dsp:txXfrm>
    </dsp:sp>
    <dsp:sp modelId="{B57EF5FA-913B-4827-9077-C50132A35A7A}">
      <dsp:nvSpPr>
        <dsp:cNvPr id="0" name=""/>
        <dsp:cNvSpPr/>
      </dsp:nvSpPr>
      <dsp:spPr>
        <a:xfrm>
          <a:off x="2969794" y="1145202"/>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C29C4C-3CC6-418F-89B9-13DE2ECFFBF7}">
      <dsp:nvSpPr>
        <dsp:cNvPr id="0" name=""/>
        <dsp:cNvSpPr/>
      </dsp:nvSpPr>
      <dsp:spPr>
        <a:xfrm>
          <a:off x="3307016" y="196470"/>
          <a:ext cx="1921452" cy="1649921"/>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4">
              <a:shade val="50000"/>
              <a:hueOff val="0"/>
              <a:satOff val="0"/>
              <a:lumOff val="274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76D63-30D3-40B8-BF23-DBEAD18AF5F4}">
      <dsp:nvSpPr>
        <dsp:cNvPr id="0" name=""/>
        <dsp:cNvSpPr/>
      </dsp:nvSpPr>
      <dsp:spPr>
        <a:xfrm>
          <a:off x="3361012" y="927408"/>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59C368-7CA6-4C2F-B95A-58B6FA66AAF2}">
      <dsp:nvSpPr>
        <dsp:cNvPr id="0" name=""/>
        <dsp:cNvSpPr/>
      </dsp:nvSpPr>
      <dsp:spPr>
        <a:xfrm>
          <a:off x="4959506" y="1110142"/>
          <a:ext cx="1921452" cy="1649921"/>
        </a:xfrm>
        <a:prstGeom prst="hexagon">
          <a:avLst>
            <a:gd name="adj" fmla="val 25000"/>
            <a:gd name="vf" fmla="val 115470"/>
          </a:avLst>
        </a:prstGeom>
        <a:solidFill>
          <a:schemeClr val="accent4">
            <a:shade val="50000"/>
            <a:hueOff val="0"/>
            <a:satOff val="0"/>
            <a:lumOff val="41158"/>
            <a:alphaOff val="0"/>
          </a:schemeClr>
        </a:solidFill>
        <a:ln w="12700" cap="flat" cmpd="sng" algn="ctr">
          <a:solidFill>
            <a:schemeClr val="accent4">
              <a:shade val="50000"/>
              <a:hueOff val="0"/>
              <a:satOff val="0"/>
              <a:lumOff val="4115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acht Kernübereinkommen </a:t>
          </a:r>
        </a:p>
      </dsp:txBody>
      <dsp:txXfrm>
        <a:off x="5257120" y="1365699"/>
        <a:ext cx="1326224" cy="1138807"/>
      </dsp:txXfrm>
    </dsp:sp>
    <dsp:sp modelId="{723834E1-2600-4B3C-AD58-0B094525B57B}">
      <dsp:nvSpPr>
        <dsp:cNvPr id="0" name=""/>
        <dsp:cNvSpPr/>
      </dsp:nvSpPr>
      <dsp:spPr>
        <a:xfrm>
          <a:off x="6622183" y="1841080"/>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E6E277-F5D4-4DD7-886D-3B9024C4244F}">
      <dsp:nvSpPr>
        <dsp:cNvPr id="0" name=""/>
        <dsp:cNvSpPr/>
      </dsp:nvSpPr>
      <dsp:spPr>
        <a:xfrm>
          <a:off x="6613014" y="2037625"/>
          <a:ext cx="1921452" cy="1649921"/>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4">
              <a:shade val="50000"/>
              <a:hueOff val="0"/>
              <a:satOff val="0"/>
              <a:lumOff val="41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353D66-F7AF-4DDC-B0E8-A98238CB2955}">
      <dsp:nvSpPr>
        <dsp:cNvPr id="0" name=""/>
        <dsp:cNvSpPr/>
      </dsp:nvSpPr>
      <dsp:spPr>
        <a:xfrm>
          <a:off x="6987932" y="2067373"/>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308477-0302-4546-85C7-2FB03927E18C}">
      <dsp:nvSpPr>
        <dsp:cNvPr id="0" name=""/>
        <dsp:cNvSpPr/>
      </dsp:nvSpPr>
      <dsp:spPr>
        <a:xfrm>
          <a:off x="6613014" y="214000"/>
          <a:ext cx="1921452" cy="1649921"/>
        </a:xfrm>
        <a:prstGeom prst="hexagon">
          <a:avLst>
            <a:gd name="adj" fmla="val 25000"/>
            <a:gd name="vf" fmla="val 115470"/>
          </a:avLst>
        </a:prstGeom>
        <a:solidFill>
          <a:schemeClr val="accent4">
            <a:shade val="50000"/>
            <a:hueOff val="0"/>
            <a:satOff val="0"/>
            <a:lumOff val="27439"/>
            <a:alphaOff val="0"/>
          </a:schemeClr>
        </a:solidFill>
        <a:ln w="12700" cap="flat" cmpd="sng" algn="ctr">
          <a:solidFill>
            <a:schemeClr val="accent4">
              <a:shade val="50000"/>
              <a:hueOff val="0"/>
              <a:satOff val="0"/>
              <a:lumOff val="274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Achtung der Umwelt, Schutz der Menschenrechte</a:t>
          </a:r>
        </a:p>
      </dsp:txBody>
      <dsp:txXfrm>
        <a:off x="6910628" y="469557"/>
        <a:ext cx="1326224" cy="1138807"/>
      </dsp:txXfrm>
    </dsp:sp>
    <dsp:sp modelId="{4FC27C52-AE39-4B80-9375-849CD1ECD8B7}">
      <dsp:nvSpPr>
        <dsp:cNvPr id="0" name=""/>
        <dsp:cNvSpPr/>
      </dsp:nvSpPr>
      <dsp:spPr>
        <a:xfrm>
          <a:off x="8275692" y="953437"/>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E33D41-B82F-4F60-93FA-BD6C0D063805}">
      <dsp:nvSpPr>
        <dsp:cNvPr id="0" name=""/>
        <dsp:cNvSpPr/>
      </dsp:nvSpPr>
      <dsp:spPr>
        <a:xfrm>
          <a:off x="8266522" y="1134577"/>
          <a:ext cx="1921452" cy="1649921"/>
        </a:xfrm>
        <a:prstGeom prst="hexagon">
          <a:avLst>
            <a:gd name="adj" fmla="val 25000"/>
            <a:gd name="vf" fmla="val 115470"/>
          </a:avLst>
        </a:prstGeom>
        <a:solidFill>
          <a:schemeClr val="lt1">
            <a:alpha val="90000"/>
            <a:hueOff val="0"/>
            <a:satOff val="0"/>
            <a:lumOff val="0"/>
            <a:alphaOff val="0"/>
          </a:schemeClr>
        </a:solidFill>
        <a:ln w="12700" cap="flat" cmpd="sng" algn="ctr">
          <a:solidFill>
            <a:schemeClr val="accent4">
              <a:shade val="50000"/>
              <a:hueOff val="0"/>
              <a:satOff val="0"/>
              <a:lumOff val="27439"/>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A77CB5-2CCF-4496-BC3A-B644BF916CF7}">
      <dsp:nvSpPr>
        <dsp:cNvPr id="0" name=""/>
        <dsp:cNvSpPr/>
      </dsp:nvSpPr>
      <dsp:spPr>
        <a:xfrm>
          <a:off x="8649590" y="1171231"/>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69B95E-1186-4E72-9D4E-C8102A34F442}">
      <dsp:nvSpPr>
        <dsp:cNvPr id="0" name=""/>
        <dsp:cNvSpPr/>
      </dsp:nvSpPr>
      <dsp:spPr>
        <a:xfrm>
          <a:off x="8266522" y="2955547"/>
          <a:ext cx="1921452" cy="1649921"/>
        </a:xfrm>
        <a:prstGeom prst="hexagon">
          <a:avLst>
            <a:gd name="adj" fmla="val 25000"/>
            <a:gd name="vf" fmla="val 115470"/>
          </a:avLst>
        </a:prstGeom>
        <a:solidFill>
          <a:schemeClr val="accent4">
            <a:shade val="50000"/>
            <a:hueOff val="0"/>
            <a:satOff val="0"/>
            <a:lumOff val="13719"/>
            <a:alphaOff val="0"/>
          </a:schemeClr>
        </a:solidFill>
        <a:ln w="12700" cap="flat" cmpd="sng" algn="ctr">
          <a:solidFill>
            <a:schemeClr val="accent4">
              <a:shade val="50000"/>
              <a:hueOff val="0"/>
              <a:satOff val="0"/>
              <a:lumOff val="1371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3970" rIns="0" bIns="13970" numCol="1" spcCol="1270" anchor="ctr" anchorCtr="0">
          <a:noAutofit/>
        </a:bodyPr>
        <a:lstStyle/>
        <a:p>
          <a:pPr marL="0" lvl="0" indent="0" algn="ctr" defTabSz="488950">
            <a:lnSpc>
              <a:spcPct val="90000"/>
            </a:lnSpc>
            <a:spcBef>
              <a:spcPct val="0"/>
            </a:spcBef>
            <a:spcAft>
              <a:spcPct val="35000"/>
            </a:spcAft>
            <a:buNone/>
          </a:pPr>
          <a:r>
            <a:rPr lang="de-DE" sz="1100" kern="1200"/>
            <a:t>Überwachung und Verifizierung</a:t>
          </a:r>
        </a:p>
      </dsp:txBody>
      <dsp:txXfrm>
        <a:off x="8564136" y="3211104"/>
        <a:ext cx="1326224" cy="1138807"/>
      </dsp:txXfrm>
    </dsp:sp>
    <dsp:sp modelId="{A2724CFE-4EEC-4DF6-A80D-90B94B9C7EA2}">
      <dsp:nvSpPr>
        <dsp:cNvPr id="0" name=""/>
        <dsp:cNvSpPr/>
      </dsp:nvSpPr>
      <dsp:spPr>
        <a:xfrm>
          <a:off x="8647553" y="4400424"/>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200B836-32F0-4A7A-8176-585B9AB01FA5}">
      <dsp:nvSpPr>
        <dsp:cNvPr id="0" name=""/>
        <dsp:cNvSpPr/>
      </dsp:nvSpPr>
      <dsp:spPr>
        <a:xfrm>
          <a:off x="6613014" y="3858595"/>
          <a:ext cx="1921452" cy="1649921"/>
        </a:xfrm>
        <a:prstGeom prst="hexagon">
          <a:avLst>
            <a:gd name="adj" fmla="val 25000"/>
            <a:gd name="vf" fmla="val 115470"/>
          </a:avLst>
        </a:prstGeom>
        <a:solidFill>
          <a:schemeClr val="bg1">
            <a:alpha val="90000"/>
          </a:schemeClr>
        </a:solidFill>
        <a:ln w="12700" cap="flat" cmpd="sng" algn="ctr">
          <a:solidFill>
            <a:schemeClr val="accent4">
              <a:shade val="50000"/>
              <a:hueOff val="0"/>
              <a:satOff val="0"/>
              <a:lumOff val="13719"/>
              <a:alphaOff val="0"/>
            </a:schemeClr>
          </a:solidFill>
          <a:prstDash val="solid"/>
          <a:miter lim="800000"/>
        </a:ln>
        <a:effectLst/>
      </dsp:spPr>
      <dsp:style>
        <a:lnRef idx="2">
          <a:scrgbClr r="0" g="0" b="0"/>
        </a:lnRef>
        <a:fillRef idx="1">
          <a:scrgbClr r="0" g="0" b="0"/>
        </a:fillRef>
        <a:effectRef idx="0">
          <a:scrgbClr r="0" g="0" b="0"/>
        </a:effectRef>
        <a:fontRef idx="minor"/>
      </dsp:style>
    </dsp:sp>
    <dsp:sp modelId="{70965DDA-6A4A-47E5-9922-39FA1E99AF89}">
      <dsp:nvSpPr>
        <dsp:cNvPr id="0" name=""/>
        <dsp:cNvSpPr/>
      </dsp:nvSpPr>
      <dsp:spPr>
        <a:xfrm>
          <a:off x="8243273" y="4582627"/>
          <a:ext cx="224135" cy="193358"/>
        </a:xfrm>
        <a:prstGeom prst="hexagon">
          <a:avLst>
            <a:gd name="adj" fmla="val 25000"/>
            <a:gd name="vf" fmla="val 115470"/>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8A9EC7-BA47-4FF4-B0E0-A2B78041BFEA}">
      <dsp:nvSpPr>
        <dsp:cNvPr id="0" name=""/>
        <dsp:cNvSpPr/>
      </dsp:nvSpPr>
      <dsp:spPr>
        <a:xfrm>
          <a:off x="4345" y="310397"/>
          <a:ext cx="2529498" cy="1011799"/>
        </a:xfrm>
        <a:prstGeom prst="chevron">
          <a:avLst/>
        </a:prstGeom>
        <a:solidFill>
          <a:schemeClr val="accent4">
            <a:lumMod val="20000"/>
            <a:lumOff val="8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de-DE" sz="1400" kern="1200"/>
            <a:t>Hülsenfrüchte, Tofu, selbsthergestellte Produkte</a:t>
          </a:r>
        </a:p>
      </dsp:txBody>
      <dsp:txXfrm>
        <a:off x="510245" y="310397"/>
        <a:ext cx="1517699" cy="1011799"/>
      </dsp:txXfrm>
    </dsp:sp>
    <dsp:sp modelId="{A6A78DFB-0E22-4532-9E3E-0EECC93AF655}">
      <dsp:nvSpPr>
        <dsp:cNvPr id="0" name=""/>
        <dsp:cNvSpPr/>
      </dsp:nvSpPr>
      <dsp:spPr>
        <a:xfrm>
          <a:off x="2280894" y="310397"/>
          <a:ext cx="2529498" cy="1011799"/>
        </a:xfrm>
        <a:prstGeom prst="chevron">
          <a:avLst/>
        </a:prstGeom>
        <a:solidFill>
          <a:schemeClr val="accent4">
            <a:lumMod val="40000"/>
            <a:lumOff val="6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de-DE" sz="1400" kern="1200"/>
            <a:t>ungewürzte Proteinisolate (z.B. texturiertes Sojaprotein)</a:t>
          </a:r>
        </a:p>
      </dsp:txBody>
      <dsp:txXfrm>
        <a:off x="2786794" y="310397"/>
        <a:ext cx="1517699" cy="1011799"/>
      </dsp:txXfrm>
    </dsp:sp>
    <dsp:sp modelId="{04BB2F15-916C-482F-9021-4E4D8625E404}">
      <dsp:nvSpPr>
        <dsp:cNvPr id="0" name=""/>
        <dsp:cNvSpPr/>
      </dsp:nvSpPr>
      <dsp:spPr>
        <a:xfrm>
          <a:off x="4557443" y="310397"/>
          <a:ext cx="2529498" cy="1011799"/>
        </a:xfrm>
        <a:prstGeom prst="chevron">
          <a:avLst/>
        </a:prstGeom>
        <a:solidFill>
          <a:schemeClr val="accent4">
            <a:lumMod val="60000"/>
            <a:lumOff val="40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de-DE" sz="1400" kern="1200"/>
            <a:t>verarbeiteter Fleischersatz (</a:t>
          </a:r>
          <a:r>
            <a:rPr lang="de-DE" sz="1400" kern="1200" err="1"/>
            <a:t>bio</a:t>
          </a:r>
          <a:r>
            <a:rPr lang="de-DE" sz="1400" kern="1200"/>
            <a:t>)</a:t>
          </a:r>
        </a:p>
      </dsp:txBody>
      <dsp:txXfrm>
        <a:off x="5063343" y="310397"/>
        <a:ext cx="1517699" cy="1011799"/>
      </dsp:txXfrm>
    </dsp:sp>
    <dsp:sp modelId="{A540B15E-1382-4724-A661-FF029D31D5B0}">
      <dsp:nvSpPr>
        <dsp:cNvPr id="0" name=""/>
        <dsp:cNvSpPr/>
      </dsp:nvSpPr>
      <dsp:spPr>
        <a:xfrm>
          <a:off x="6833992" y="310397"/>
          <a:ext cx="2529498" cy="1011799"/>
        </a:xfrm>
        <a:prstGeom prst="chevron">
          <a:avLst/>
        </a:prstGeom>
        <a:solidFill>
          <a:schemeClr val="accent4">
            <a:lumMod val="7500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de-DE" sz="1400" kern="1200"/>
            <a:t>verarbeiteter Fleischersatz (nicht </a:t>
          </a:r>
          <a:r>
            <a:rPr lang="de-DE" sz="1400" kern="1200" err="1"/>
            <a:t>bio</a:t>
          </a:r>
          <a:r>
            <a:rPr lang="de-DE" sz="1400" kern="1200"/>
            <a:t>)</a:t>
          </a:r>
        </a:p>
      </dsp:txBody>
      <dsp:txXfrm>
        <a:off x="7339892" y="310397"/>
        <a:ext cx="1517699" cy="1011799"/>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E2F535-BE75-F349-BA70-93505BD57153}" type="datetimeFigureOut">
              <a:rPr lang="de-DE" smtClean="0"/>
              <a:t>13.09.2024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BED8C-25A0-454E-9F9C-04F65E5AD4F7}" type="slidenum">
              <a:rPr lang="de-DE" smtClean="0"/>
              <a:t>‹Nr.›</a:t>
            </a:fld>
            <a:endParaRPr lang="de-DE"/>
          </a:p>
        </p:txBody>
      </p:sp>
    </p:spTree>
    <p:extLst>
      <p:ext uri="{BB962C8B-B14F-4D97-AF65-F5344CB8AC3E}">
        <p14:creationId xmlns:p14="http://schemas.microsoft.com/office/powerpoint/2010/main" val="1072853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a:t>
            </a:fld>
            <a:endParaRPr lang="de-DE"/>
          </a:p>
        </p:txBody>
      </p:sp>
    </p:spTree>
    <p:extLst>
      <p:ext uri="{BB962C8B-B14F-4D97-AF65-F5344CB8AC3E}">
        <p14:creationId xmlns:p14="http://schemas.microsoft.com/office/powerpoint/2010/main" val="199197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18</a:t>
            </a:fld>
            <a:endParaRPr lang="de-DE"/>
          </a:p>
        </p:txBody>
      </p:sp>
    </p:spTree>
    <p:extLst>
      <p:ext uri="{BB962C8B-B14F-4D97-AF65-F5344CB8AC3E}">
        <p14:creationId xmlns:p14="http://schemas.microsoft.com/office/powerpoint/2010/main" val="915018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00f0485737_2_175: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6" name="Google Shape;476;g200f0485737_2_175:notes"/>
          <p:cNvSpPr txBox="1">
            <a:spLocks noGrp="1"/>
          </p:cNvSpPr>
          <p:nvPr>
            <p:ph type="body" idx="1"/>
          </p:nvPr>
        </p:nvSpPr>
        <p:spPr>
          <a:xfrm>
            <a:off x="709930" y="4925407"/>
            <a:ext cx="5679440" cy="4030047"/>
          </a:xfrm>
          <a:prstGeom prst="rect">
            <a:avLst/>
          </a:prstGeom>
          <a:noFill/>
          <a:ln>
            <a:noFill/>
          </a:ln>
        </p:spPr>
        <p:txBody>
          <a:bodyPr spcFirstLastPara="1" wrap="square" lIns="99032" tIns="49502" rIns="99032" bIns="49502" anchor="t" anchorCtr="0">
            <a:noAutofit/>
          </a:bodyPr>
          <a:lstStyle/>
          <a:p>
            <a:pPr>
              <a:buSzPts val="1400"/>
            </a:pPr>
            <a:endParaRPr dirty="0"/>
          </a:p>
        </p:txBody>
      </p:sp>
      <p:sp>
        <p:nvSpPr>
          <p:cNvPr id="477" name="Google Shape;477;g200f0485737_2_175:notes"/>
          <p:cNvSpPr txBox="1">
            <a:spLocks noGrp="1"/>
          </p:cNvSpPr>
          <p:nvPr>
            <p:ph type="sldNum" idx="12"/>
          </p:nvPr>
        </p:nvSpPr>
        <p:spPr>
          <a:xfrm>
            <a:off x="4021294" y="9721106"/>
            <a:ext cx="3076363" cy="513410"/>
          </a:xfrm>
          <a:prstGeom prst="rect">
            <a:avLst/>
          </a:prstGeom>
          <a:noFill/>
          <a:ln>
            <a:noFill/>
          </a:ln>
        </p:spPr>
        <p:txBody>
          <a:bodyPr spcFirstLastPara="1" wrap="square" lIns="99032" tIns="49502" rIns="99032" bIns="49502" anchor="b" anchorCtr="0">
            <a:noAutofit/>
          </a:bodyPr>
          <a:lstStyle/>
          <a:p>
            <a:pPr>
              <a:buClr>
                <a:srgbClr val="000000"/>
              </a:buClr>
              <a:buSzPts val="1400"/>
            </a:pPr>
            <a:fld id="{00000000-1234-1234-1234-123412341234}" type="slidenum">
              <a:rPr lang="de-DE"/>
              <a:pPr>
                <a:buClr>
                  <a:srgbClr val="000000"/>
                </a:buClr>
                <a:buSzPts val="1400"/>
              </a:pPr>
              <a:t>19</a:t>
            </a:fld>
            <a:endParaRPr/>
          </a:p>
        </p:txBody>
      </p:sp>
    </p:spTree>
    <p:extLst>
      <p:ext uri="{BB962C8B-B14F-4D97-AF65-F5344CB8AC3E}">
        <p14:creationId xmlns:p14="http://schemas.microsoft.com/office/powerpoint/2010/main" val="4159657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21</a:t>
            </a:fld>
            <a:endParaRPr lang="de-DE"/>
          </a:p>
        </p:txBody>
      </p:sp>
    </p:spTree>
    <p:extLst>
      <p:ext uri="{BB962C8B-B14F-4D97-AF65-F5344CB8AC3E}">
        <p14:creationId xmlns:p14="http://schemas.microsoft.com/office/powerpoint/2010/main" val="2811220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22</a:t>
            </a:fld>
            <a:endParaRPr lang="de-DE"/>
          </a:p>
        </p:txBody>
      </p:sp>
    </p:spTree>
    <p:extLst>
      <p:ext uri="{BB962C8B-B14F-4D97-AF65-F5344CB8AC3E}">
        <p14:creationId xmlns:p14="http://schemas.microsoft.com/office/powerpoint/2010/main" val="4020644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23</a:t>
            </a:fld>
            <a:endParaRPr lang="de-DE"/>
          </a:p>
        </p:txBody>
      </p:sp>
    </p:spTree>
    <p:extLst>
      <p:ext uri="{BB962C8B-B14F-4D97-AF65-F5344CB8AC3E}">
        <p14:creationId xmlns:p14="http://schemas.microsoft.com/office/powerpoint/2010/main" val="3491626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25</a:t>
            </a:fld>
            <a:endParaRPr lang="de-DE"/>
          </a:p>
        </p:txBody>
      </p:sp>
    </p:spTree>
    <p:extLst>
      <p:ext uri="{BB962C8B-B14F-4D97-AF65-F5344CB8AC3E}">
        <p14:creationId xmlns:p14="http://schemas.microsoft.com/office/powerpoint/2010/main" val="2299765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26</a:t>
            </a:fld>
            <a:endParaRPr lang="de-DE"/>
          </a:p>
        </p:txBody>
      </p:sp>
    </p:spTree>
    <p:extLst>
      <p:ext uri="{BB962C8B-B14F-4D97-AF65-F5344CB8AC3E}">
        <p14:creationId xmlns:p14="http://schemas.microsoft.com/office/powerpoint/2010/main" val="3902127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27</a:t>
            </a:fld>
            <a:endParaRPr lang="de-DE"/>
          </a:p>
        </p:txBody>
      </p:sp>
    </p:spTree>
    <p:extLst>
      <p:ext uri="{BB962C8B-B14F-4D97-AF65-F5344CB8AC3E}">
        <p14:creationId xmlns:p14="http://schemas.microsoft.com/office/powerpoint/2010/main" val="211212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29</a:t>
            </a:fld>
            <a:endParaRPr lang="de-DE"/>
          </a:p>
        </p:txBody>
      </p:sp>
    </p:spTree>
    <p:extLst>
      <p:ext uri="{BB962C8B-B14F-4D97-AF65-F5344CB8AC3E}">
        <p14:creationId xmlns:p14="http://schemas.microsoft.com/office/powerpoint/2010/main" val="864086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31</a:t>
            </a:fld>
            <a:endParaRPr lang="de-DE"/>
          </a:p>
        </p:txBody>
      </p:sp>
    </p:spTree>
    <p:extLst>
      <p:ext uri="{BB962C8B-B14F-4D97-AF65-F5344CB8AC3E}">
        <p14:creationId xmlns:p14="http://schemas.microsoft.com/office/powerpoint/2010/main" val="3928573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a:t>
            </a:fld>
            <a:endParaRPr lang="de-DE"/>
          </a:p>
        </p:txBody>
      </p:sp>
    </p:spTree>
    <p:extLst>
      <p:ext uri="{BB962C8B-B14F-4D97-AF65-F5344CB8AC3E}">
        <p14:creationId xmlns:p14="http://schemas.microsoft.com/office/powerpoint/2010/main" val="44586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de-DE"/>
          </a:p>
        </p:txBody>
      </p:sp>
      <p:sp>
        <p:nvSpPr>
          <p:cNvPr id="4" name="Foliennummernplatzhalter 3"/>
          <p:cNvSpPr>
            <a:spLocks noGrp="1"/>
          </p:cNvSpPr>
          <p:nvPr>
            <p:ph type="sldNum" sz="quarter" idx="5"/>
          </p:nvPr>
        </p:nvSpPr>
        <p:spPr/>
        <p:txBody>
          <a:bodyPr/>
          <a:lstStyle/>
          <a:p>
            <a:fld id="{6E46DE84-A25F-4C52-9237-ECB75DE49E62}" type="slidenum">
              <a:rPr lang="LID4096" smtClean="0"/>
              <a:t>36</a:t>
            </a:fld>
            <a:endParaRPr lang="LID4096"/>
          </a:p>
        </p:txBody>
      </p:sp>
    </p:spTree>
    <p:extLst>
      <p:ext uri="{BB962C8B-B14F-4D97-AF65-F5344CB8AC3E}">
        <p14:creationId xmlns:p14="http://schemas.microsoft.com/office/powerpoint/2010/main" val="741157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37</a:t>
            </a:fld>
            <a:endParaRPr lang="de-DE"/>
          </a:p>
        </p:txBody>
      </p:sp>
    </p:spTree>
    <p:extLst>
      <p:ext uri="{BB962C8B-B14F-4D97-AF65-F5344CB8AC3E}">
        <p14:creationId xmlns:p14="http://schemas.microsoft.com/office/powerpoint/2010/main" val="11434744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38</a:t>
            </a:fld>
            <a:endParaRPr lang="de-DE"/>
          </a:p>
        </p:txBody>
      </p:sp>
    </p:spTree>
    <p:extLst>
      <p:ext uri="{BB962C8B-B14F-4D97-AF65-F5344CB8AC3E}">
        <p14:creationId xmlns:p14="http://schemas.microsoft.com/office/powerpoint/2010/main" val="33512663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39</a:t>
            </a:fld>
            <a:endParaRPr lang="de-DE"/>
          </a:p>
        </p:txBody>
      </p:sp>
    </p:spTree>
    <p:extLst>
      <p:ext uri="{BB962C8B-B14F-4D97-AF65-F5344CB8AC3E}">
        <p14:creationId xmlns:p14="http://schemas.microsoft.com/office/powerpoint/2010/main" val="2862152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40</a:t>
            </a:fld>
            <a:endParaRPr lang="de-DE"/>
          </a:p>
        </p:txBody>
      </p:sp>
    </p:spTree>
    <p:extLst>
      <p:ext uri="{BB962C8B-B14F-4D97-AF65-F5344CB8AC3E}">
        <p14:creationId xmlns:p14="http://schemas.microsoft.com/office/powerpoint/2010/main" val="3968510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41</a:t>
            </a:fld>
            <a:endParaRPr lang="de-DE"/>
          </a:p>
        </p:txBody>
      </p:sp>
    </p:spTree>
    <p:extLst>
      <p:ext uri="{BB962C8B-B14F-4D97-AF65-F5344CB8AC3E}">
        <p14:creationId xmlns:p14="http://schemas.microsoft.com/office/powerpoint/2010/main" val="2717184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cs typeface="Calibri" panose="020F0502020204030204"/>
            </a:endParaRPr>
          </a:p>
        </p:txBody>
      </p:sp>
      <p:sp>
        <p:nvSpPr>
          <p:cNvPr id="4" name="Foliennummernplatzhalter 3"/>
          <p:cNvSpPr>
            <a:spLocks noGrp="1"/>
          </p:cNvSpPr>
          <p:nvPr>
            <p:ph type="sldNum" sz="quarter" idx="5"/>
          </p:nvPr>
        </p:nvSpPr>
        <p:spPr/>
        <p:txBody>
          <a:bodyPr/>
          <a:lstStyle/>
          <a:p>
            <a:fld id="{7F5BED8C-25A0-454E-9F9C-04F65E5AD4F7}" type="slidenum">
              <a:rPr lang="de-DE" smtClean="0"/>
              <a:t>42</a:t>
            </a:fld>
            <a:endParaRPr lang="de-DE"/>
          </a:p>
        </p:txBody>
      </p:sp>
    </p:spTree>
    <p:extLst>
      <p:ext uri="{BB962C8B-B14F-4D97-AF65-F5344CB8AC3E}">
        <p14:creationId xmlns:p14="http://schemas.microsoft.com/office/powerpoint/2010/main" val="1521524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43</a:t>
            </a:fld>
            <a:endParaRPr lang="de-DE"/>
          </a:p>
        </p:txBody>
      </p:sp>
    </p:spTree>
    <p:extLst>
      <p:ext uri="{BB962C8B-B14F-4D97-AF65-F5344CB8AC3E}">
        <p14:creationId xmlns:p14="http://schemas.microsoft.com/office/powerpoint/2010/main" val="23036473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46</a:t>
            </a:fld>
            <a:endParaRPr lang="de-DE"/>
          </a:p>
        </p:txBody>
      </p:sp>
    </p:spTree>
    <p:extLst>
      <p:ext uri="{BB962C8B-B14F-4D97-AF65-F5344CB8AC3E}">
        <p14:creationId xmlns:p14="http://schemas.microsoft.com/office/powerpoint/2010/main" val="1013557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47</a:t>
            </a:fld>
            <a:endParaRPr lang="de-DE"/>
          </a:p>
        </p:txBody>
      </p:sp>
    </p:spTree>
    <p:extLst>
      <p:ext uri="{BB962C8B-B14F-4D97-AF65-F5344CB8AC3E}">
        <p14:creationId xmlns:p14="http://schemas.microsoft.com/office/powerpoint/2010/main" val="3944695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a:t>
            </a:fld>
            <a:endParaRPr lang="de-DE"/>
          </a:p>
        </p:txBody>
      </p:sp>
    </p:spTree>
    <p:extLst>
      <p:ext uri="{BB962C8B-B14F-4D97-AF65-F5344CB8AC3E}">
        <p14:creationId xmlns:p14="http://schemas.microsoft.com/office/powerpoint/2010/main" val="316288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48</a:t>
            </a:fld>
            <a:endParaRPr lang="de-DE"/>
          </a:p>
        </p:txBody>
      </p:sp>
    </p:spTree>
    <p:extLst>
      <p:ext uri="{BB962C8B-B14F-4D97-AF65-F5344CB8AC3E}">
        <p14:creationId xmlns:p14="http://schemas.microsoft.com/office/powerpoint/2010/main" val="4079325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49</a:t>
            </a:fld>
            <a:endParaRPr lang="de-DE"/>
          </a:p>
        </p:txBody>
      </p:sp>
    </p:spTree>
    <p:extLst>
      <p:ext uri="{BB962C8B-B14F-4D97-AF65-F5344CB8AC3E}">
        <p14:creationId xmlns:p14="http://schemas.microsoft.com/office/powerpoint/2010/main" val="2520765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50</a:t>
            </a:fld>
            <a:endParaRPr lang="de-DE"/>
          </a:p>
        </p:txBody>
      </p:sp>
    </p:spTree>
    <p:extLst>
      <p:ext uri="{BB962C8B-B14F-4D97-AF65-F5344CB8AC3E}">
        <p14:creationId xmlns:p14="http://schemas.microsoft.com/office/powerpoint/2010/main" val="20206075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52</a:t>
            </a:fld>
            <a:endParaRPr lang="de-DE"/>
          </a:p>
        </p:txBody>
      </p:sp>
    </p:spTree>
    <p:extLst>
      <p:ext uri="{BB962C8B-B14F-4D97-AF65-F5344CB8AC3E}">
        <p14:creationId xmlns:p14="http://schemas.microsoft.com/office/powerpoint/2010/main" val="4269804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53</a:t>
            </a:fld>
            <a:endParaRPr lang="de-DE"/>
          </a:p>
        </p:txBody>
      </p:sp>
    </p:spTree>
    <p:extLst>
      <p:ext uri="{BB962C8B-B14F-4D97-AF65-F5344CB8AC3E}">
        <p14:creationId xmlns:p14="http://schemas.microsoft.com/office/powerpoint/2010/main" val="3101571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55</a:t>
            </a:fld>
            <a:endParaRPr lang="de-DE"/>
          </a:p>
        </p:txBody>
      </p:sp>
    </p:spTree>
    <p:extLst>
      <p:ext uri="{BB962C8B-B14F-4D97-AF65-F5344CB8AC3E}">
        <p14:creationId xmlns:p14="http://schemas.microsoft.com/office/powerpoint/2010/main" val="15215249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56</a:t>
            </a:fld>
            <a:endParaRPr lang="de-DE"/>
          </a:p>
        </p:txBody>
      </p:sp>
    </p:spTree>
    <p:extLst>
      <p:ext uri="{BB962C8B-B14F-4D97-AF65-F5344CB8AC3E}">
        <p14:creationId xmlns:p14="http://schemas.microsoft.com/office/powerpoint/2010/main" val="17144435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57</a:t>
            </a:fld>
            <a:endParaRPr lang="de-DE"/>
          </a:p>
        </p:txBody>
      </p:sp>
    </p:spTree>
    <p:extLst>
      <p:ext uri="{BB962C8B-B14F-4D97-AF65-F5344CB8AC3E}">
        <p14:creationId xmlns:p14="http://schemas.microsoft.com/office/powerpoint/2010/main" val="165493045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58</a:t>
            </a:fld>
            <a:endParaRPr lang="de-DE"/>
          </a:p>
        </p:txBody>
      </p:sp>
    </p:spTree>
    <p:extLst>
      <p:ext uri="{BB962C8B-B14F-4D97-AF65-F5344CB8AC3E}">
        <p14:creationId xmlns:p14="http://schemas.microsoft.com/office/powerpoint/2010/main" val="13318044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E46DE84-A25F-4C52-9237-ECB75DE49E62}" type="slidenum">
              <a:rPr lang="LID4096" smtClean="0"/>
              <a:t>59</a:t>
            </a:fld>
            <a:endParaRPr lang="LID4096"/>
          </a:p>
        </p:txBody>
      </p:sp>
    </p:spTree>
    <p:extLst>
      <p:ext uri="{BB962C8B-B14F-4D97-AF65-F5344CB8AC3E}">
        <p14:creationId xmlns:p14="http://schemas.microsoft.com/office/powerpoint/2010/main" val="3417943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endParaRPr lang="de-DE" dirty="0"/>
          </a:p>
        </p:txBody>
      </p:sp>
      <p:sp>
        <p:nvSpPr>
          <p:cNvPr id="4" name="Foliennummernplatzhalter 3"/>
          <p:cNvSpPr>
            <a:spLocks noGrp="1"/>
          </p:cNvSpPr>
          <p:nvPr>
            <p:ph type="sldNum" sz="quarter" idx="5"/>
          </p:nvPr>
        </p:nvSpPr>
        <p:spPr/>
        <p:txBody>
          <a:bodyPr/>
          <a:lstStyle/>
          <a:p>
            <a:fld id="{4FC191A7-13A9-479F-BF6B-BE62AD482B2E}" type="slidenum">
              <a:rPr lang="de-DE" altLang="de-DE" smtClean="0"/>
              <a:pPr/>
              <a:t>7</a:t>
            </a:fld>
            <a:endParaRPr lang="de-DE" altLang="de-DE"/>
          </a:p>
        </p:txBody>
      </p:sp>
    </p:spTree>
    <p:extLst>
      <p:ext uri="{BB962C8B-B14F-4D97-AF65-F5344CB8AC3E}">
        <p14:creationId xmlns:p14="http://schemas.microsoft.com/office/powerpoint/2010/main" val="3225437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60</a:t>
            </a:fld>
            <a:endParaRPr lang="de-DE"/>
          </a:p>
        </p:txBody>
      </p:sp>
    </p:spTree>
    <p:extLst>
      <p:ext uri="{BB962C8B-B14F-4D97-AF65-F5344CB8AC3E}">
        <p14:creationId xmlns:p14="http://schemas.microsoft.com/office/powerpoint/2010/main" val="20932384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F5BED8C-25A0-454E-9F9C-04F65E5AD4F7}" type="slidenum">
              <a:rPr lang="de-DE" smtClean="0"/>
              <a:t>68</a:t>
            </a:fld>
            <a:endParaRPr lang="de-DE"/>
          </a:p>
        </p:txBody>
      </p:sp>
    </p:spTree>
    <p:extLst>
      <p:ext uri="{BB962C8B-B14F-4D97-AF65-F5344CB8AC3E}">
        <p14:creationId xmlns:p14="http://schemas.microsoft.com/office/powerpoint/2010/main" val="17077118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10</a:t>
            </a:fld>
            <a:endParaRPr lang="de-DE"/>
          </a:p>
        </p:txBody>
      </p:sp>
    </p:spTree>
    <p:extLst>
      <p:ext uri="{BB962C8B-B14F-4D97-AF65-F5344CB8AC3E}">
        <p14:creationId xmlns:p14="http://schemas.microsoft.com/office/powerpoint/2010/main" val="3785263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11</a:t>
            </a:fld>
            <a:endParaRPr lang="de-DE"/>
          </a:p>
        </p:txBody>
      </p:sp>
    </p:spTree>
    <p:extLst>
      <p:ext uri="{BB962C8B-B14F-4D97-AF65-F5344CB8AC3E}">
        <p14:creationId xmlns:p14="http://schemas.microsoft.com/office/powerpoint/2010/main" val="1616995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13</a:t>
            </a:fld>
            <a:endParaRPr lang="de-DE"/>
          </a:p>
        </p:txBody>
      </p:sp>
    </p:spTree>
    <p:extLst>
      <p:ext uri="{BB962C8B-B14F-4D97-AF65-F5344CB8AC3E}">
        <p14:creationId xmlns:p14="http://schemas.microsoft.com/office/powerpoint/2010/main" val="35790265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14</a:t>
            </a:fld>
            <a:endParaRPr lang="de-DE"/>
          </a:p>
        </p:txBody>
      </p:sp>
    </p:spTree>
    <p:extLst>
      <p:ext uri="{BB962C8B-B14F-4D97-AF65-F5344CB8AC3E}">
        <p14:creationId xmlns:p14="http://schemas.microsoft.com/office/powerpoint/2010/main" val="2017370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F5BED8C-25A0-454E-9F9C-04F65E5AD4F7}" type="slidenum">
              <a:rPr lang="de-DE" smtClean="0"/>
              <a:t>16</a:t>
            </a:fld>
            <a:endParaRPr lang="de-DE"/>
          </a:p>
        </p:txBody>
      </p:sp>
    </p:spTree>
    <p:extLst>
      <p:ext uri="{BB962C8B-B14F-4D97-AF65-F5344CB8AC3E}">
        <p14:creationId xmlns:p14="http://schemas.microsoft.com/office/powerpoint/2010/main" val="3151606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4">
    <p:spTree>
      <p:nvGrpSpPr>
        <p:cNvPr id="1" name=""/>
        <p:cNvGrpSpPr/>
        <p:nvPr/>
      </p:nvGrpSpPr>
      <p:grpSpPr>
        <a:xfrm>
          <a:off x="0" y="0"/>
          <a:ext cx="0" cy="0"/>
          <a:chOff x="0" y="0"/>
          <a:chExt cx="0" cy="0"/>
        </a:xfrm>
      </p:grpSpPr>
      <p:sp>
        <p:nvSpPr>
          <p:cNvPr id="2" name="Titel 1"/>
          <p:cNvSpPr>
            <a:spLocks noGrp="1"/>
          </p:cNvSpPr>
          <p:nvPr>
            <p:ph type="ctrTitle"/>
          </p:nvPr>
        </p:nvSpPr>
        <p:spPr>
          <a:xfrm>
            <a:off x="2742245" y="1062293"/>
            <a:ext cx="6707509" cy="2027560"/>
          </a:xfrm>
        </p:spPr>
        <p:txBody>
          <a:bodyPr/>
          <a:lstStyle>
            <a:lvl1pPr algn="ctr">
              <a:lnSpc>
                <a:spcPct val="85000"/>
              </a:lnSpc>
              <a:defRPr sz="8000" b="0"/>
            </a:lvl1pPr>
          </a:lstStyle>
          <a:p>
            <a:r>
              <a:rPr lang="de-DE" dirty="0"/>
              <a:t>Titelmasterformat durch Klicken bearbeiten</a:t>
            </a:r>
          </a:p>
        </p:txBody>
      </p:sp>
      <p:sp>
        <p:nvSpPr>
          <p:cNvPr id="3" name="Untertitel 2"/>
          <p:cNvSpPr>
            <a:spLocks noGrp="1"/>
          </p:cNvSpPr>
          <p:nvPr>
            <p:ph type="subTitle" idx="1"/>
          </p:nvPr>
        </p:nvSpPr>
        <p:spPr>
          <a:xfrm>
            <a:off x="2753121" y="4566117"/>
            <a:ext cx="6696633" cy="1332148"/>
          </a:xfrm>
        </p:spPr>
        <p:txBody>
          <a:bodyPr anchor="b"/>
          <a:lstStyle>
            <a:lvl1pPr marL="0" indent="0" algn="ctr">
              <a:lnSpc>
                <a:spcPct val="100000"/>
              </a:lnSpc>
              <a:buNone/>
              <a:defRPr sz="19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a:t>Formatvorlage des Untertitelmasters durch Klicken bearbeiten</a:t>
            </a:r>
          </a:p>
        </p:txBody>
      </p:sp>
      <p:sp>
        <p:nvSpPr>
          <p:cNvPr id="11" name="Textplatzhalter 10"/>
          <p:cNvSpPr>
            <a:spLocks noGrp="1"/>
          </p:cNvSpPr>
          <p:nvPr>
            <p:ph type="body" sz="quarter" idx="10"/>
          </p:nvPr>
        </p:nvSpPr>
        <p:spPr>
          <a:xfrm>
            <a:off x="2742244" y="5990049"/>
            <a:ext cx="6696633" cy="314510"/>
          </a:xfrm>
        </p:spPr>
        <p:txBody>
          <a:bodyPr anchor="b"/>
          <a:lstStyle>
            <a:lvl1pPr marL="0" indent="0" algn="ctr">
              <a:lnSpc>
                <a:spcPct val="100000"/>
              </a:lnSpc>
              <a:buNone/>
              <a:tabLst>
                <a:tab pos="1076245" algn="l"/>
                <a:tab pos="2600130" algn="l"/>
              </a:tabLst>
              <a:defRPr sz="800"/>
            </a:lvl1pPr>
          </a:lstStyle>
          <a:p>
            <a:pPr lvl="0"/>
            <a:r>
              <a:rPr lang="de-DE"/>
              <a:t>Formatvorlagen des Textmasters bearbeiten</a:t>
            </a:r>
          </a:p>
        </p:txBody>
      </p:sp>
      <p:sp>
        <p:nvSpPr>
          <p:cNvPr id="12" name="Textplatzhalter 5"/>
          <p:cNvSpPr>
            <a:spLocks noGrp="1"/>
          </p:cNvSpPr>
          <p:nvPr>
            <p:ph type="body" sz="quarter" idx="12"/>
          </p:nvPr>
        </p:nvSpPr>
        <p:spPr>
          <a:xfrm>
            <a:off x="2742245" y="3178189"/>
            <a:ext cx="6696633" cy="1296144"/>
          </a:xfrm>
        </p:spPr>
        <p:txBody>
          <a:bodyPr/>
          <a:lstStyle>
            <a:lvl1pPr marL="0" indent="0" algn="ctr">
              <a:buNone/>
              <a:defRPr sz="3200"/>
            </a:lvl1pPr>
          </a:lstStyle>
          <a:p>
            <a:pPr lvl="0"/>
            <a:r>
              <a:rPr lang="de-DE"/>
              <a:t>Formatvorlagen des Textmasters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6"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e orange">
    <p:spTree>
      <p:nvGrpSpPr>
        <p:cNvPr id="1" name=""/>
        <p:cNvGrpSpPr/>
        <p:nvPr/>
      </p:nvGrpSpPr>
      <p:grpSpPr>
        <a:xfrm>
          <a:off x="0" y="0"/>
          <a:ext cx="0" cy="0"/>
          <a:chOff x="0" y="0"/>
          <a:chExt cx="0" cy="0"/>
        </a:xfrm>
      </p:grpSpPr>
      <p:sp>
        <p:nvSpPr>
          <p:cNvPr id="2" name="Titel 1"/>
          <p:cNvSpPr>
            <a:spLocks noGrp="1"/>
          </p:cNvSpPr>
          <p:nvPr>
            <p:ph type="ctrTitle"/>
          </p:nvPr>
        </p:nvSpPr>
        <p:spPr>
          <a:xfrm>
            <a:off x="2742245" y="840790"/>
            <a:ext cx="6707509" cy="3395712"/>
          </a:xfrm>
        </p:spPr>
        <p:txBody>
          <a:bodyPr/>
          <a:lstStyle>
            <a:lvl1pPr algn="ctr">
              <a:lnSpc>
                <a:spcPct val="85000"/>
              </a:lnSpc>
              <a:defRPr sz="5400" b="0"/>
            </a:lvl1pPr>
          </a:lstStyle>
          <a:p>
            <a:r>
              <a:rPr lang="de-DE"/>
              <a:t>Titelmasterformat durch Klicken bearbeiten</a:t>
            </a:r>
          </a:p>
        </p:txBody>
      </p:sp>
      <p:sp>
        <p:nvSpPr>
          <p:cNvPr id="3" name="Untertitel 2"/>
          <p:cNvSpPr>
            <a:spLocks noGrp="1"/>
          </p:cNvSpPr>
          <p:nvPr>
            <p:ph type="subTitle" idx="1"/>
          </p:nvPr>
        </p:nvSpPr>
        <p:spPr>
          <a:xfrm>
            <a:off x="2742245" y="4280113"/>
            <a:ext cx="6696633" cy="1332148"/>
          </a:xfrm>
        </p:spPr>
        <p:txBody>
          <a:bodyPr anchor="b"/>
          <a:lstStyle>
            <a:lvl1pPr marL="0" indent="0" algn="ctr">
              <a:lnSpc>
                <a:spcPct val="100000"/>
              </a:lnSpc>
              <a:buNone/>
              <a:defRPr sz="19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a:t>Formatvorlage des Untertitelmasters durch Klicken bearbeiten</a:t>
            </a:r>
          </a:p>
        </p:txBody>
      </p:sp>
      <p:sp>
        <p:nvSpPr>
          <p:cNvPr id="11" name="Textplatzhalter 10"/>
          <p:cNvSpPr>
            <a:spLocks noGrp="1"/>
          </p:cNvSpPr>
          <p:nvPr>
            <p:ph type="body" sz="quarter" idx="10"/>
          </p:nvPr>
        </p:nvSpPr>
        <p:spPr>
          <a:xfrm>
            <a:off x="2753121" y="5655872"/>
            <a:ext cx="6696633" cy="314510"/>
          </a:xfrm>
        </p:spPr>
        <p:txBody>
          <a:bodyPr anchor="b"/>
          <a:lstStyle>
            <a:lvl1pPr marL="0" indent="0" algn="ctr">
              <a:lnSpc>
                <a:spcPct val="100000"/>
              </a:lnSpc>
              <a:buNone/>
              <a:tabLst>
                <a:tab pos="1076245" algn="l"/>
                <a:tab pos="2600130" algn="l"/>
              </a:tabLst>
              <a:defRPr sz="800"/>
            </a:lvl1pPr>
          </a:lstStyle>
          <a:p>
            <a:pPr lvl="0"/>
            <a:r>
              <a:rPr lang="de-DE"/>
              <a:t>Formatvorlagen des Textmasters bearbeiten</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03_Titel und Inhalt" type="obj">
  <p:cSld name="03_Titel und Inhalt">
    <p:spTree>
      <p:nvGrpSpPr>
        <p:cNvPr id="1" name="Shape 22"/>
        <p:cNvGrpSpPr/>
        <p:nvPr/>
      </p:nvGrpSpPr>
      <p:grpSpPr>
        <a:xfrm>
          <a:off x="0" y="0"/>
          <a:ext cx="0" cy="0"/>
          <a:chOff x="0" y="0"/>
          <a:chExt cx="0" cy="0"/>
        </a:xfrm>
      </p:grpSpPr>
      <p:sp>
        <p:nvSpPr>
          <p:cNvPr id="23" name="Google Shape;23;p23"/>
          <p:cNvSpPr txBox="1">
            <a:spLocks noGrp="1"/>
          </p:cNvSpPr>
          <p:nvPr>
            <p:ph type="title"/>
          </p:nvPr>
        </p:nvSpPr>
        <p:spPr>
          <a:xfrm>
            <a:off x="499449" y="476252"/>
            <a:ext cx="10003200" cy="969900"/>
          </a:xfrm>
          <a:prstGeom prst="rect">
            <a:avLst/>
          </a:prstGeom>
          <a:noFill/>
          <a:ln>
            <a:noFill/>
          </a:ln>
        </p:spPr>
        <p:txBody>
          <a:bodyPr spcFirstLastPara="1" wrap="square" lIns="0" tIns="0" rIns="0" bIns="0" anchor="ctr" anchorCtr="0">
            <a:noAutofit/>
          </a:bodyPr>
          <a:lstStyle>
            <a:lvl1pPr lvl="0" algn="l">
              <a:lnSpc>
                <a:spcPct val="110000"/>
              </a:lnSpc>
              <a:spcBef>
                <a:spcPts val="0"/>
              </a:spcBef>
              <a:spcAft>
                <a:spcPts val="0"/>
              </a:spcAft>
              <a:buSzPts val="1400"/>
              <a:buNone/>
              <a:defRPr>
                <a:solidFill>
                  <a:schemeClr val="accent1"/>
                </a:solidFill>
                <a:latin typeface="Tahoma"/>
                <a:ea typeface="Tahoma"/>
                <a:cs typeface="Tahoma"/>
                <a:sym typeface="Tahoma"/>
              </a:defRPr>
            </a:lvl1pPr>
            <a:lvl2pPr lvl="1" algn="l">
              <a:lnSpc>
                <a:spcPct val="110000"/>
              </a:lnSpc>
              <a:spcBef>
                <a:spcPts val="1600"/>
              </a:spcBef>
              <a:spcAft>
                <a:spcPts val="0"/>
              </a:spcAft>
              <a:buSzPts val="1400"/>
              <a:buNone/>
              <a:defRPr/>
            </a:lvl2pPr>
            <a:lvl3pPr lvl="2" algn="l">
              <a:lnSpc>
                <a:spcPct val="110000"/>
              </a:lnSpc>
              <a:spcBef>
                <a:spcPts val="1600"/>
              </a:spcBef>
              <a:spcAft>
                <a:spcPts val="0"/>
              </a:spcAft>
              <a:buSzPts val="1400"/>
              <a:buNone/>
              <a:defRPr/>
            </a:lvl3pPr>
            <a:lvl4pPr lvl="3" algn="l">
              <a:lnSpc>
                <a:spcPct val="110000"/>
              </a:lnSpc>
              <a:spcBef>
                <a:spcPts val="1600"/>
              </a:spcBef>
              <a:spcAft>
                <a:spcPts val="0"/>
              </a:spcAft>
              <a:buSzPts val="1400"/>
              <a:buNone/>
              <a:defRPr/>
            </a:lvl4pPr>
            <a:lvl5pPr lvl="4" algn="l">
              <a:lnSpc>
                <a:spcPct val="110000"/>
              </a:lnSpc>
              <a:spcBef>
                <a:spcPts val="1600"/>
              </a:spcBef>
              <a:spcAft>
                <a:spcPts val="0"/>
              </a:spcAft>
              <a:buSzPts val="1400"/>
              <a:buNone/>
              <a:defRPr/>
            </a:lvl5pPr>
            <a:lvl6pPr lvl="5" algn="l">
              <a:lnSpc>
                <a:spcPct val="110000"/>
              </a:lnSpc>
              <a:spcBef>
                <a:spcPts val="1600"/>
              </a:spcBef>
              <a:spcAft>
                <a:spcPts val="0"/>
              </a:spcAft>
              <a:buSzPts val="1400"/>
              <a:buNone/>
              <a:defRPr/>
            </a:lvl6pPr>
            <a:lvl7pPr lvl="6" algn="l">
              <a:lnSpc>
                <a:spcPct val="110000"/>
              </a:lnSpc>
              <a:spcBef>
                <a:spcPts val="1600"/>
              </a:spcBef>
              <a:spcAft>
                <a:spcPts val="0"/>
              </a:spcAft>
              <a:buSzPts val="1400"/>
              <a:buNone/>
              <a:defRPr/>
            </a:lvl7pPr>
            <a:lvl8pPr lvl="7" algn="l">
              <a:lnSpc>
                <a:spcPct val="110000"/>
              </a:lnSpc>
              <a:spcBef>
                <a:spcPts val="1600"/>
              </a:spcBef>
              <a:spcAft>
                <a:spcPts val="0"/>
              </a:spcAft>
              <a:buSzPts val="1400"/>
              <a:buNone/>
              <a:defRPr/>
            </a:lvl8pPr>
            <a:lvl9pPr lvl="8" algn="l">
              <a:lnSpc>
                <a:spcPct val="110000"/>
              </a:lnSpc>
              <a:spcBef>
                <a:spcPts val="1600"/>
              </a:spcBef>
              <a:spcAft>
                <a:spcPts val="0"/>
              </a:spcAft>
              <a:buSzPts val="1400"/>
              <a:buNone/>
              <a:defRPr/>
            </a:lvl9pPr>
          </a:lstStyle>
          <a:p>
            <a:endParaRPr/>
          </a:p>
        </p:txBody>
      </p:sp>
      <p:sp>
        <p:nvSpPr>
          <p:cNvPr id="24" name="Google Shape;24;p23"/>
          <p:cNvSpPr txBox="1">
            <a:spLocks noGrp="1"/>
          </p:cNvSpPr>
          <p:nvPr>
            <p:ph type="body" idx="1"/>
          </p:nvPr>
        </p:nvSpPr>
        <p:spPr>
          <a:xfrm>
            <a:off x="479426" y="2779790"/>
            <a:ext cx="10003233" cy="3601541"/>
          </a:xfrm>
          <a:prstGeom prst="rect">
            <a:avLst/>
          </a:prstGeom>
          <a:noFill/>
          <a:ln>
            <a:noFill/>
          </a:ln>
        </p:spPr>
        <p:txBody>
          <a:bodyPr spcFirstLastPara="1" wrap="square" lIns="0" tIns="0" rIns="0" bIns="0" anchor="t" anchorCtr="0">
            <a:noAutofit/>
          </a:bodyPr>
          <a:lstStyle>
            <a:lvl1pPr marL="457200" lvl="0" indent="-320040" algn="l">
              <a:lnSpc>
                <a:spcPct val="110000"/>
              </a:lnSpc>
              <a:spcBef>
                <a:spcPts val="0"/>
              </a:spcBef>
              <a:spcAft>
                <a:spcPts val="0"/>
              </a:spcAft>
              <a:buClr>
                <a:schemeClr val="dk1"/>
              </a:buClr>
              <a:buSzPts val="1440"/>
              <a:buFont typeface="Courier New"/>
              <a:buChar char="o"/>
              <a:defRPr>
                <a:latin typeface="Tahoma"/>
                <a:ea typeface="Tahoma"/>
                <a:cs typeface="Tahoma"/>
                <a:sym typeface="Tahoma"/>
              </a:defRPr>
            </a:lvl1pPr>
            <a:lvl2pPr marL="914400" lvl="1" indent="-320040" algn="l">
              <a:lnSpc>
                <a:spcPct val="110000"/>
              </a:lnSpc>
              <a:spcBef>
                <a:spcPts val="0"/>
              </a:spcBef>
              <a:spcAft>
                <a:spcPts val="0"/>
              </a:spcAft>
              <a:buClr>
                <a:schemeClr val="dk1"/>
              </a:buClr>
              <a:buSzPts val="1440"/>
              <a:buFont typeface="Courier New"/>
              <a:buChar char="o"/>
              <a:defRPr>
                <a:latin typeface="Tahoma"/>
                <a:ea typeface="Tahoma"/>
                <a:cs typeface="Tahoma"/>
                <a:sym typeface="Tahoma"/>
              </a:defRPr>
            </a:lvl2pPr>
            <a:lvl3pPr marL="1371600" lvl="2" indent="-320039" algn="l">
              <a:lnSpc>
                <a:spcPct val="110000"/>
              </a:lnSpc>
              <a:spcBef>
                <a:spcPts val="0"/>
              </a:spcBef>
              <a:spcAft>
                <a:spcPts val="0"/>
              </a:spcAft>
              <a:buClr>
                <a:schemeClr val="dk1"/>
              </a:buClr>
              <a:buSzPts val="1440"/>
              <a:buFont typeface="Courier New"/>
              <a:buChar char="o"/>
              <a:defRPr>
                <a:latin typeface="Tahoma"/>
                <a:ea typeface="Tahoma"/>
                <a:cs typeface="Tahoma"/>
                <a:sym typeface="Tahoma"/>
              </a:defRPr>
            </a:lvl3pPr>
            <a:lvl4pPr marL="1828800" lvl="3" indent="-320039" algn="l">
              <a:lnSpc>
                <a:spcPct val="110000"/>
              </a:lnSpc>
              <a:spcBef>
                <a:spcPts val="0"/>
              </a:spcBef>
              <a:spcAft>
                <a:spcPts val="0"/>
              </a:spcAft>
              <a:buClr>
                <a:schemeClr val="dk1"/>
              </a:buClr>
              <a:buSzPts val="1440"/>
              <a:buFont typeface="Courier New"/>
              <a:buChar char="o"/>
              <a:defRPr>
                <a:latin typeface="Tahoma"/>
                <a:ea typeface="Tahoma"/>
                <a:cs typeface="Tahoma"/>
                <a:sym typeface="Tahoma"/>
              </a:defRPr>
            </a:lvl4pPr>
            <a:lvl5pPr marL="2286000" lvl="4" indent="-320039" algn="l">
              <a:lnSpc>
                <a:spcPct val="110000"/>
              </a:lnSpc>
              <a:spcBef>
                <a:spcPts val="0"/>
              </a:spcBef>
              <a:spcAft>
                <a:spcPts val="0"/>
              </a:spcAft>
              <a:buClr>
                <a:schemeClr val="dk1"/>
              </a:buClr>
              <a:buSzPts val="1440"/>
              <a:buFont typeface="Courier New"/>
              <a:buChar char="o"/>
              <a:defRPr>
                <a:latin typeface="Tahoma"/>
                <a:ea typeface="Tahoma"/>
                <a:cs typeface="Tahoma"/>
                <a:sym typeface="Tahoma"/>
              </a:defRPr>
            </a:lvl5pPr>
            <a:lvl6pPr marL="2743200" lvl="5" indent="-342900" algn="l">
              <a:lnSpc>
                <a:spcPct val="110000"/>
              </a:lnSpc>
              <a:spcBef>
                <a:spcPts val="1000"/>
              </a:spcBef>
              <a:spcAft>
                <a:spcPts val="0"/>
              </a:spcAft>
              <a:buClr>
                <a:schemeClr val="dk1"/>
              </a:buClr>
              <a:buSzPts val="1800"/>
              <a:buChar char="–"/>
              <a:defRPr/>
            </a:lvl6pPr>
            <a:lvl7pPr marL="3200400" lvl="6" indent="-342900" algn="l">
              <a:lnSpc>
                <a:spcPct val="110000"/>
              </a:lnSpc>
              <a:spcBef>
                <a:spcPts val="1000"/>
              </a:spcBef>
              <a:spcAft>
                <a:spcPts val="0"/>
              </a:spcAft>
              <a:buClr>
                <a:schemeClr val="dk1"/>
              </a:buClr>
              <a:buSzPts val="1800"/>
              <a:buChar char="–"/>
              <a:defRPr/>
            </a:lvl7pPr>
            <a:lvl8pPr marL="3657600" lvl="7" indent="-342900" algn="l">
              <a:lnSpc>
                <a:spcPct val="110000"/>
              </a:lnSpc>
              <a:spcBef>
                <a:spcPts val="1000"/>
              </a:spcBef>
              <a:spcAft>
                <a:spcPts val="0"/>
              </a:spcAft>
              <a:buClr>
                <a:schemeClr val="dk1"/>
              </a:buClr>
              <a:buSzPts val="1800"/>
              <a:buChar char="–"/>
              <a:defRPr/>
            </a:lvl8pPr>
            <a:lvl9pPr marL="4114800" lvl="8" indent="-342900" algn="l">
              <a:lnSpc>
                <a:spcPct val="110000"/>
              </a:lnSpc>
              <a:spcBef>
                <a:spcPts val="1000"/>
              </a:spcBef>
              <a:spcAft>
                <a:spcPts val="0"/>
              </a:spcAft>
              <a:buClr>
                <a:schemeClr val="dk1"/>
              </a:buClr>
              <a:buSzPts val="1800"/>
              <a:buChar char="–"/>
              <a:defRPr/>
            </a:lvl9pPr>
          </a:lstStyle>
          <a:p>
            <a:endParaRPr/>
          </a:p>
        </p:txBody>
      </p:sp>
      <p:sp>
        <p:nvSpPr>
          <p:cNvPr id="25" name="Google Shape;25;p23"/>
          <p:cNvSpPr txBox="1">
            <a:spLocks noGrp="1"/>
          </p:cNvSpPr>
          <p:nvPr>
            <p:ph type="ftr" idx="11"/>
          </p:nvPr>
        </p:nvSpPr>
        <p:spPr>
          <a:xfrm>
            <a:off x="479424" y="6382802"/>
            <a:ext cx="10003235" cy="476369"/>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10992545" y="6381331"/>
            <a:ext cx="720031" cy="476671"/>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Tahoma"/>
                <a:ea typeface="Tahoma"/>
                <a:cs typeface="Tahoma"/>
                <a:sym typeface="Tahoma"/>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Tahoma"/>
                <a:ea typeface="Tahoma"/>
                <a:cs typeface="Tahoma"/>
                <a:sym typeface="Tahoma"/>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Tahoma"/>
                <a:ea typeface="Tahoma"/>
                <a:cs typeface="Tahoma"/>
                <a:sym typeface="Tahoma"/>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Tahoma"/>
                <a:ea typeface="Tahoma"/>
                <a:cs typeface="Tahoma"/>
                <a:sym typeface="Tahoma"/>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Tahoma"/>
                <a:ea typeface="Tahoma"/>
                <a:cs typeface="Tahoma"/>
                <a:sym typeface="Tahoma"/>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Tahoma"/>
                <a:ea typeface="Tahoma"/>
                <a:cs typeface="Tahoma"/>
                <a:sym typeface="Tahoma"/>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Tahoma"/>
                <a:ea typeface="Tahoma"/>
                <a:cs typeface="Tahoma"/>
                <a:sym typeface="Tahoma"/>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Tahoma"/>
                <a:ea typeface="Tahoma"/>
                <a:cs typeface="Tahoma"/>
                <a:sym typeface="Tahoma"/>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de-DE"/>
              <a:t>‹Nr.›</a:t>
            </a:fld>
            <a:endParaRPr/>
          </a:p>
        </p:txBody>
      </p:sp>
      <p:sp>
        <p:nvSpPr>
          <p:cNvPr id="27" name="Google Shape;27;p23"/>
          <p:cNvSpPr txBox="1">
            <a:spLocks noGrp="1"/>
          </p:cNvSpPr>
          <p:nvPr>
            <p:ph type="body" idx="2"/>
          </p:nvPr>
        </p:nvSpPr>
        <p:spPr>
          <a:xfrm>
            <a:off x="479426" y="1447622"/>
            <a:ext cx="10003233" cy="1321452"/>
          </a:xfrm>
          <a:prstGeom prst="rect">
            <a:avLst/>
          </a:prstGeom>
          <a:noFill/>
          <a:ln>
            <a:noFill/>
          </a:ln>
        </p:spPr>
        <p:txBody>
          <a:bodyPr spcFirstLastPara="1" wrap="square" lIns="0" tIns="288000" rIns="0" bIns="216000" anchor="t" anchorCtr="0">
            <a:spAutoFit/>
          </a:bodyPr>
          <a:lstStyle>
            <a:lvl1pPr marL="457200" lvl="0" indent="-228600" algn="l">
              <a:lnSpc>
                <a:spcPct val="110000"/>
              </a:lnSpc>
              <a:spcBef>
                <a:spcPts val="0"/>
              </a:spcBef>
              <a:spcAft>
                <a:spcPts val="0"/>
              </a:spcAft>
              <a:buClr>
                <a:srgbClr val="F07F3C"/>
              </a:buClr>
              <a:buSzPts val="1440"/>
              <a:buFont typeface="Arial"/>
              <a:buNone/>
              <a:defRPr b="1">
                <a:solidFill>
                  <a:srgbClr val="F07F3C"/>
                </a:solidFill>
                <a:latin typeface="Tahoma"/>
                <a:ea typeface="Tahoma"/>
                <a:cs typeface="Tahoma"/>
                <a:sym typeface="Tahoma"/>
              </a:defRPr>
            </a:lvl1pPr>
            <a:lvl2pPr marL="914400" lvl="1" indent="-228600" algn="l">
              <a:lnSpc>
                <a:spcPct val="110000"/>
              </a:lnSpc>
              <a:spcBef>
                <a:spcPts val="0"/>
              </a:spcBef>
              <a:spcAft>
                <a:spcPts val="0"/>
              </a:spcAft>
              <a:buClr>
                <a:srgbClr val="F07F3C"/>
              </a:buClr>
              <a:buSzPts val="1440"/>
              <a:buFont typeface="Arial"/>
              <a:buNone/>
              <a:defRPr b="1">
                <a:solidFill>
                  <a:srgbClr val="F07F3C"/>
                </a:solidFill>
                <a:latin typeface="Tahoma"/>
                <a:ea typeface="Tahoma"/>
                <a:cs typeface="Tahoma"/>
                <a:sym typeface="Tahoma"/>
              </a:defRPr>
            </a:lvl2pPr>
            <a:lvl3pPr marL="1371600" lvl="2" indent="-228600" algn="l">
              <a:lnSpc>
                <a:spcPct val="110000"/>
              </a:lnSpc>
              <a:spcBef>
                <a:spcPts val="0"/>
              </a:spcBef>
              <a:spcAft>
                <a:spcPts val="0"/>
              </a:spcAft>
              <a:buClr>
                <a:srgbClr val="F07F3C"/>
              </a:buClr>
              <a:buSzPts val="1440"/>
              <a:buFont typeface="Arial"/>
              <a:buNone/>
              <a:defRPr b="1">
                <a:solidFill>
                  <a:srgbClr val="F07F3C"/>
                </a:solidFill>
                <a:latin typeface="Tahoma"/>
                <a:ea typeface="Tahoma"/>
                <a:cs typeface="Tahoma"/>
                <a:sym typeface="Tahoma"/>
              </a:defRPr>
            </a:lvl3pPr>
            <a:lvl4pPr marL="1828800" lvl="3" indent="-228600" algn="l">
              <a:lnSpc>
                <a:spcPct val="110000"/>
              </a:lnSpc>
              <a:spcBef>
                <a:spcPts val="0"/>
              </a:spcBef>
              <a:spcAft>
                <a:spcPts val="0"/>
              </a:spcAft>
              <a:buClr>
                <a:schemeClr val="accent1"/>
              </a:buClr>
              <a:buSzPts val="1440"/>
              <a:buFont typeface="Arial"/>
              <a:buNone/>
              <a:defRPr b="1">
                <a:solidFill>
                  <a:schemeClr val="accent1"/>
                </a:solidFill>
              </a:defRPr>
            </a:lvl4pPr>
            <a:lvl5pPr marL="2286000" lvl="4" indent="-228600" algn="l">
              <a:lnSpc>
                <a:spcPct val="110000"/>
              </a:lnSpc>
              <a:spcBef>
                <a:spcPts val="0"/>
              </a:spcBef>
              <a:spcAft>
                <a:spcPts val="0"/>
              </a:spcAft>
              <a:buClr>
                <a:schemeClr val="accent1"/>
              </a:buClr>
              <a:buSzPts val="1440"/>
              <a:buFont typeface="Arial"/>
              <a:buNone/>
              <a:defRPr b="1">
                <a:solidFill>
                  <a:schemeClr val="accent1"/>
                </a:solidFill>
              </a:defRPr>
            </a:lvl5pPr>
            <a:lvl6pPr marL="2743200" lvl="5" indent="-342900" algn="l">
              <a:lnSpc>
                <a:spcPct val="110000"/>
              </a:lnSpc>
              <a:spcBef>
                <a:spcPts val="1000"/>
              </a:spcBef>
              <a:spcAft>
                <a:spcPts val="0"/>
              </a:spcAft>
              <a:buClr>
                <a:schemeClr val="dk1"/>
              </a:buClr>
              <a:buSzPts val="1800"/>
              <a:buChar char="–"/>
              <a:defRPr/>
            </a:lvl6pPr>
            <a:lvl7pPr marL="3200400" lvl="6" indent="-342900" algn="l">
              <a:lnSpc>
                <a:spcPct val="110000"/>
              </a:lnSpc>
              <a:spcBef>
                <a:spcPts val="1000"/>
              </a:spcBef>
              <a:spcAft>
                <a:spcPts val="0"/>
              </a:spcAft>
              <a:buClr>
                <a:schemeClr val="dk1"/>
              </a:buClr>
              <a:buSzPts val="1800"/>
              <a:buChar char="–"/>
              <a:defRPr/>
            </a:lvl7pPr>
            <a:lvl8pPr marL="3657600" lvl="7" indent="-342900" algn="l">
              <a:lnSpc>
                <a:spcPct val="110000"/>
              </a:lnSpc>
              <a:spcBef>
                <a:spcPts val="1000"/>
              </a:spcBef>
              <a:spcAft>
                <a:spcPts val="0"/>
              </a:spcAft>
              <a:buClr>
                <a:schemeClr val="dk1"/>
              </a:buClr>
              <a:buSzPts val="1800"/>
              <a:buChar char="–"/>
              <a:defRPr/>
            </a:lvl8pPr>
            <a:lvl9pPr marL="4114800" lvl="8" indent="-342900" algn="l">
              <a:lnSpc>
                <a:spcPct val="110000"/>
              </a:lnSpc>
              <a:spcBef>
                <a:spcPts val="10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94463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renner 2 orange">
    <p:spTree>
      <p:nvGrpSpPr>
        <p:cNvPr id="1" name=""/>
        <p:cNvGrpSpPr/>
        <p:nvPr/>
      </p:nvGrpSpPr>
      <p:grpSpPr>
        <a:xfrm>
          <a:off x="0" y="0"/>
          <a:ext cx="0" cy="0"/>
          <a:chOff x="0" y="0"/>
          <a:chExt cx="0" cy="0"/>
        </a:xfrm>
      </p:grpSpPr>
      <p:sp>
        <p:nvSpPr>
          <p:cNvPr id="5" name="Rechteck 4"/>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9" name="Bildplatzhalter 4"/>
          <p:cNvSpPr>
            <a:spLocks noGrp="1"/>
          </p:cNvSpPr>
          <p:nvPr>
            <p:ph type="pic" sz="quarter" idx="11"/>
          </p:nvPr>
        </p:nvSpPr>
        <p:spPr>
          <a:xfrm>
            <a:off x="0" y="1052736"/>
            <a:ext cx="12192000" cy="5805264"/>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8" name="Textplatzhalter 7"/>
          <p:cNvSpPr>
            <a:spLocks noGrp="1"/>
          </p:cNvSpPr>
          <p:nvPr>
            <p:ph type="body" sz="quarter" idx="10"/>
          </p:nvPr>
        </p:nvSpPr>
        <p:spPr>
          <a:xfrm>
            <a:off x="7392143" y="1052736"/>
            <a:ext cx="4806000" cy="5832000"/>
          </a:xfrm>
          <a:blipFill dpi="0" rotWithShape="1">
            <a:blip r:embed="rId2"/>
            <a:srcRect/>
            <a:stretch>
              <a:fillRect/>
            </a:stretch>
          </a:blipFill>
        </p:spPr>
        <p:txBody>
          <a:bodyPr/>
          <a:lstStyle>
            <a:lvl1pPr marL="0" indent="0">
              <a:buNone/>
              <a:defRPr sz="200"/>
            </a:lvl1pPr>
          </a:lstStyle>
          <a:p>
            <a:pPr lvl="0"/>
            <a:r>
              <a:rPr lang="de-DE"/>
              <a:t>Formatvorlagen des Textmasters bearbeiten</a:t>
            </a:r>
          </a:p>
        </p:txBody>
      </p:sp>
      <p:sp>
        <p:nvSpPr>
          <p:cNvPr id="2" name="Titel 1"/>
          <p:cNvSpPr>
            <a:spLocks noGrp="1"/>
          </p:cNvSpPr>
          <p:nvPr>
            <p:ph type="ctrTitle"/>
          </p:nvPr>
        </p:nvSpPr>
        <p:spPr>
          <a:xfrm>
            <a:off x="6600057" y="2096852"/>
            <a:ext cx="4680520" cy="1980220"/>
          </a:xfrm>
          <a:solidFill>
            <a:schemeClr val="bg1"/>
          </a:solidFill>
        </p:spPr>
        <p:txBody>
          <a:bodyPr lIns="72000" tIns="72000" rIns="72000" bIns="72000" anchor="ctr"/>
          <a:lstStyle>
            <a:lvl1pPr algn="ctr">
              <a:lnSpc>
                <a:spcPct val="85000"/>
              </a:lnSpc>
              <a:defRPr sz="5400" b="0">
                <a:solidFill>
                  <a:schemeClr val="accent4"/>
                </a:solidFill>
              </a:defRPr>
            </a:lvl1pPr>
          </a:lstStyle>
          <a:p>
            <a:r>
              <a:rPr lang="de-DE"/>
              <a:t>Titelmasterformat durch Klicken bearbeiten</a:t>
            </a:r>
          </a:p>
        </p:txBody>
      </p:sp>
    </p:spTree>
    <p:extLst>
      <p:ext uri="{BB962C8B-B14F-4D97-AF65-F5344CB8AC3E}">
        <p14:creationId xmlns:p14="http://schemas.microsoft.com/office/powerpoint/2010/main" val="193422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enner 1 orange">
    <p:spTree>
      <p:nvGrpSpPr>
        <p:cNvPr id="1" name=""/>
        <p:cNvGrpSpPr/>
        <p:nvPr/>
      </p:nvGrpSpPr>
      <p:grpSpPr>
        <a:xfrm>
          <a:off x="0" y="0"/>
          <a:ext cx="0" cy="0"/>
          <a:chOff x="0" y="0"/>
          <a:chExt cx="0" cy="0"/>
        </a:xfrm>
      </p:grpSpPr>
      <p:sp>
        <p:nvSpPr>
          <p:cNvPr id="4" name="Rechteck 3"/>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ctrTitle"/>
          </p:nvPr>
        </p:nvSpPr>
        <p:spPr>
          <a:xfrm>
            <a:off x="2742245" y="1283692"/>
            <a:ext cx="6707509" cy="659408"/>
          </a:xfrm>
        </p:spPr>
        <p:txBody>
          <a:bodyPr/>
          <a:lstStyle>
            <a:lvl1pPr algn="ctr">
              <a:lnSpc>
                <a:spcPct val="85000"/>
              </a:lnSpc>
              <a:defRPr sz="5400" b="0"/>
            </a:lvl1pPr>
          </a:lstStyle>
          <a:p>
            <a:r>
              <a:rPr lang="de-DE" dirty="0"/>
              <a:t>Titelmasterformat durch Klicken bearbeiten</a:t>
            </a:r>
          </a:p>
        </p:txBody>
      </p:sp>
      <p:sp>
        <p:nvSpPr>
          <p:cNvPr id="3" name="Untertitel 2"/>
          <p:cNvSpPr>
            <a:spLocks noGrp="1"/>
          </p:cNvSpPr>
          <p:nvPr>
            <p:ph type="subTitle" idx="1"/>
          </p:nvPr>
        </p:nvSpPr>
        <p:spPr>
          <a:xfrm>
            <a:off x="2742245" y="3351892"/>
            <a:ext cx="6696633" cy="1332148"/>
          </a:xfrm>
        </p:spPr>
        <p:txBody>
          <a:bodyPr/>
          <a:lstStyle>
            <a:lvl1pPr marL="0" indent="0" algn="ctr">
              <a:lnSpc>
                <a:spcPct val="100000"/>
              </a:lnSpc>
              <a:buNone/>
              <a:defRPr sz="3300"/>
            </a:lvl1pPr>
            <a:lvl2pPr marL="457167" indent="0" algn="ctr">
              <a:buNone/>
              <a:defRPr sz="2000"/>
            </a:lvl2pPr>
            <a:lvl3pPr marL="914332" indent="0" algn="ctr">
              <a:buNone/>
              <a:defRPr sz="1800"/>
            </a:lvl3pPr>
            <a:lvl4pPr marL="1371498" indent="0" algn="ctr">
              <a:buNone/>
              <a:defRPr sz="1600"/>
            </a:lvl4pPr>
            <a:lvl5pPr marL="1828664" indent="0" algn="ctr">
              <a:buNone/>
              <a:defRPr sz="1600"/>
            </a:lvl5pPr>
            <a:lvl6pPr marL="2285830" indent="0" algn="ctr">
              <a:buNone/>
              <a:defRPr sz="1600"/>
            </a:lvl6pPr>
            <a:lvl7pPr marL="2742994" indent="0" algn="ctr">
              <a:buNone/>
              <a:defRPr sz="1600"/>
            </a:lvl7pPr>
            <a:lvl8pPr marL="3200160" indent="0" algn="ctr">
              <a:buNone/>
              <a:defRPr sz="1600"/>
            </a:lvl8pPr>
            <a:lvl9pPr marL="3657327" indent="0" algn="ctr">
              <a:buNone/>
              <a:defRPr sz="1600"/>
            </a:lvl9pPr>
          </a:lstStyle>
          <a:p>
            <a:r>
              <a:rPr lang="de-DE" dirty="0"/>
              <a:t>Formatvorlage des Untertitelmasters durch Klicken bearbeiten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renner 2 orange">
    <p:spTree>
      <p:nvGrpSpPr>
        <p:cNvPr id="1" name=""/>
        <p:cNvGrpSpPr/>
        <p:nvPr/>
      </p:nvGrpSpPr>
      <p:grpSpPr>
        <a:xfrm>
          <a:off x="0" y="0"/>
          <a:ext cx="0" cy="0"/>
          <a:chOff x="0" y="0"/>
          <a:chExt cx="0" cy="0"/>
        </a:xfrm>
      </p:grpSpPr>
      <p:sp>
        <p:nvSpPr>
          <p:cNvPr id="5" name="Rechteck 4"/>
          <p:cNvSpPr/>
          <p:nvPr userDrawn="1"/>
        </p:nvSpPr>
        <p:spPr bwMode="gray">
          <a:xfrm>
            <a:off x="0" y="6092833"/>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9" name="Bildplatzhalter 4"/>
          <p:cNvSpPr>
            <a:spLocks noGrp="1"/>
          </p:cNvSpPr>
          <p:nvPr>
            <p:ph type="pic" sz="quarter" idx="11"/>
          </p:nvPr>
        </p:nvSpPr>
        <p:spPr>
          <a:xfrm>
            <a:off x="0" y="1052736"/>
            <a:ext cx="12192000" cy="5805264"/>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2" name="Titel 1"/>
          <p:cNvSpPr>
            <a:spLocks noGrp="1"/>
          </p:cNvSpPr>
          <p:nvPr>
            <p:ph type="ctrTitle"/>
          </p:nvPr>
        </p:nvSpPr>
        <p:spPr>
          <a:xfrm>
            <a:off x="6600056" y="1692492"/>
            <a:ext cx="5591943" cy="2384580"/>
          </a:xfrm>
          <a:solidFill>
            <a:schemeClr val="bg1"/>
          </a:solidFill>
        </p:spPr>
        <p:txBody>
          <a:bodyPr lIns="72000" tIns="72000" rIns="72000" bIns="72000" anchor="ctr"/>
          <a:lstStyle>
            <a:lvl1pPr algn="ctr">
              <a:lnSpc>
                <a:spcPct val="85000"/>
              </a:lnSpc>
              <a:defRPr sz="5400" b="0">
                <a:solidFill>
                  <a:schemeClr val="accent4"/>
                </a:solidFill>
              </a:defRPr>
            </a:lvl1pPr>
          </a:lstStyle>
          <a:p>
            <a:r>
              <a:rPr lang="de-DE" dirty="0"/>
              <a:t>Titelmasterformat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Text und Bild">
    <p:spTree>
      <p:nvGrpSpPr>
        <p:cNvPr id="1" name=""/>
        <p:cNvGrpSpPr/>
        <p:nvPr/>
      </p:nvGrpSpPr>
      <p:grpSpPr>
        <a:xfrm>
          <a:off x="0" y="0"/>
          <a:ext cx="0" cy="0"/>
          <a:chOff x="0" y="0"/>
          <a:chExt cx="0" cy="0"/>
        </a:xfrm>
      </p:grpSpPr>
      <p:sp>
        <p:nvSpPr>
          <p:cNvPr id="6" name="Rechteck 5"/>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7" name="Rechteck 6"/>
          <p:cNvSpPr/>
          <p:nvPr userDrawn="1"/>
        </p:nvSpPr>
        <p:spPr>
          <a:xfrm>
            <a:off x="263528" y="1520827"/>
            <a:ext cx="5724525" cy="47164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Inhaltsplatzhalter 2"/>
          <p:cNvSpPr>
            <a:spLocks noGrp="1"/>
          </p:cNvSpPr>
          <p:nvPr>
            <p:ph idx="1"/>
          </p:nvPr>
        </p:nvSpPr>
        <p:spPr>
          <a:xfrm>
            <a:off x="371475" y="1785516"/>
            <a:ext cx="5472000" cy="4320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6203952" y="1520827"/>
            <a:ext cx="5724525"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5" name="Rechteck 4"/>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263528" y="1520827"/>
            <a:ext cx="11664949"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5" name="Rechteck 4"/>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11" name="Textplatzhalter 8"/>
          <p:cNvSpPr>
            <a:spLocks noGrp="1"/>
          </p:cNvSpPr>
          <p:nvPr>
            <p:ph type="body" sz="quarter" idx="15"/>
          </p:nvPr>
        </p:nvSpPr>
        <p:spPr>
          <a:xfrm>
            <a:off x="263530" y="1520827"/>
            <a:ext cx="11664951" cy="4716463"/>
          </a:xfrm>
          <a:solidFill>
            <a:schemeClr val="accent4"/>
          </a:solidFill>
        </p:spPr>
        <p:txBody>
          <a:bodyPr lIns="360000" tIns="828000" rIns="360000" bIns="360000"/>
          <a:lstStyle>
            <a:lvl1pPr marL="0" indent="0" algn="ctr">
              <a:lnSpc>
                <a:spcPct val="90000"/>
              </a:lnSpc>
              <a:buNone/>
              <a:defRPr sz="3600" b="1">
                <a:solidFill>
                  <a:schemeClr val="bg1"/>
                </a:solidFill>
              </a:defRPr>
            </a:lvl1pPr>
          </a:lstStyle>
          <a:p>
            <a:pPr lvl="0"/>
            <a:r>
              <a:rPr lang="de-DE"/>
              <a:t>Formatvorlagen des Textmasters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itat (weiß)">
    <p:spTree>
      <p:nvGrpSpPr>
        <p:cNvPr id="1" name=""/>
        <p:cNvGrpSpPr/>
        <p:nvPr/>
      </p:nvGrpSpPr>
      <p:grpSpPr>
        <a:xfrm>
          <a:off x="0" y="0"/>
          <a:ext cx="0" cy="0"/>
          <a:chOff x="0" y="0"/>
          <a:chExt cx="0" cy="0"/>
        </a:xfrm>
      </p:grpSpPr>
      <p:sp>
        <p:nvSpPr>
          <p:cNvPr id="11" name="Textplatzhalter 8"/>
          <p:cNvSpPr>
            <a:spLocks noGrp="1"/>
          </p:cNvSpPr>
          <p:nvPr>
            <p:ph type="body" sz="quarter" idx="15"/>
          </p:nvPr>
        </p:nvSpPr>
        <p:spPr>
          <a:xfrm>
            <a:off x="263530" y="1520827"/>
            <a:ext cx="11664951" cy="4716463"/>
          </a:xfrm>
          <a:noFill/>
        </p:spPr>
        <p:txBody>
          <a:bodyPr lIns="360000" tIns="828000" rIns="360000" bIns="360000"/>
          <a:lstStyle>
            <a:lvl1pPr marL="0" indent="0" algn="ctr">
              <a:lnSpc>
                <a:spcPct val="90000"/>
              </a:lnSpc>
              <a:buNone/>
              <a:defRPr sz="3600" b="1">
                <a:solidFill>
                  <a:schemeClr val="tx1"/>
                </a:solidFill>
              </a:defRPr>
            </a:lvl1pPr>
          </a:lstStyle>
          <a:p>
            <a:pPr lvl="0"/>
            <a:r>
              <a:rPr lang="de-DE"/>
              <a:t>Formatvorlagen des Textmasters bearbeiten</a:t>
            </a: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und Bild">
    <p:spTree>
      <p:nvGrpSpPr>
        <p:cNvPr id="1" name=""/>
        <p:cNvGrpSpPr/>
        <p:nvPr/>
      </p:nvGrpSpPr>
      <p:grpSpPr>
        <a:xfrm>
          <a:off x="0" y="0"/>
          <a:ext cx="0" cy="0"/>
          <a:chOff x="0" y="0"/>
          <a:chExt cx="0" cy="0"/>
        </a:xfrm>
      </p:grpSpPr>
      <p:sp>
        <p:nvSpPr>
          <p:cNvPr id="6" name="Rechteck 5"/>
          <p:cNvSpPr/>
          <p:nvPr userDrawn="1"/>
        </p:nvSpPr>
        <p:spPr bwMode="gray">
          <a:xfrm>
            <a:off x="155577" y="6129346"/>
            <a:ext cx="11880851"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sz="1800">
              <a:solidFill>
                <a:prstClr val="white"/>
              </a:solidFill>
            </a:endParaRPr>
          </a:p>
        </p:txBody>
      </p:sp>
      <p:sp>
        <p:nvSpPr>
          <p:cNvPr id="2" name="Titel 1"/>
          <p:cNvSpPr>
            <a:spLocks noGrp="1"/>
          </p:cNvSpPr>
          <p:nvPr>
            <p:ph type="title"/>
          </p:nvPr>
        </p:nvSpPr>
        <p:spPr/>
        <p:txBody>
          <a:bodyPr/>
          <a:lstStyle>
            <a:lvl1pPr>
              <a:defRPr/>
            </a:lvl1pPr>
          </a:lstStyle>
          <a:p>
            <a:r>
              <a:rPr lang="de-DE"/>
              <a:t>Titelmasterformat durch Klicken bearbeiten</a:t>
            </a:r>
          </a:p>
        </p:txBody>
      </p:sp>
      <p:sp>
        <p:nvSpPr>
          <p:cNvPr id="8" name="Textplatzhalter 8"/>
          <p:cNvSpPr>
            <a:spLocks noGrp="1"/>
          </p:cNvSpPr>
          <p:nvPr>
            <p:ph type="body" sz="quarter" idx="13"/>
          </p:nvPr>
        </p:nvSpPr>
        <p:spPr>
          <a:xfrm>
            <a:off x="371357" y="872232"/>
            <a:ext cx="8820993" cy="504540"/>
          </a:xfrm>
        </p:spPr>
        <p:txBody>
          <a:bodyPr/>
          <a:lstStyle>
            <a:lvl1pPr marL="0" indent="0">
              <a:buNone/>
              <a:defRPr sz="2800">
                <a:solidFill>
                  <a:schemeClr val="tx2"/>
                </a:solidFill>
              </a:defRPr>
            </a:lvl1pPr>
          </a:lstStyle>
          <a:p>
            <a:pPr lvl="0"/>
            <a:r>
              <a:rPr lang="de-DE"/>
              <a:t>Formatvorlagen des Textmasters bearbeiten</a:t>
            </a:r>
          </a:p>
        </p:txBody>
      </p:sp>
      <p:sp>
        <p:nvSpPr>
          <p:cNvPr id="10" name="Bildplatzhalter 4"/>
          <p:cNvSpPr>
            <a:spLocks noGrp="1"/>
          </p:cNvSpPr>
          <p:nvPr>
            <p:ph type="pic" sz="quarter" idx="14"/>
          </p:nvPr>
        </p:nvSpPr>
        <p:spPr>
          <a:xfrm>
            <a:off x="6203952" y="1520827"/>
            <a:ext cx="5724525" cy="4716463"/>
          </a:xfrm>
          <a:solidFill>
            <a:schemeClr val="bg1">
              <a:lumMod val="95000"/>
            </a:schemeClr>
          </a:solidFill>
        </p:spPr>
        <p:txBody>
          <a:bodyPr rtlCol="0" anchor="ctr">
            <a:noAutofit/>
          </a:bodyPr>
          <a:lstStyle>
            <a:lvl1pPr marL="0" indent="0" algn="ctr">
              <a:buNone/>
              <a:defRPr/>
            </a:lvl1pPr>
          </a:lstStyle>
          <a:p>
            <a:pPr lvl="0"/>
            <a:r>
              <a:rPr lang="de-DE" noProof="0"/>
              <a:t>Bild durch Klicken auf Symbol hinzufügen</a:t>
            </a:r>
          </a:p>
        </p:txBody>
      </p:sp>
      <p:sp>
        <p:nvSpPr>
          <p:cNvPr id="12" name="Textplatzhalter 8"/>
          <p:cNvSpPr>
            <a:spLocks noGrp="1"/>
          </p:cNvSpPr>
          <p:nvPr>
            <p:ph type="body" sz="quarter" idx="15"/>
          </p:nvPr>
        </p:nvSpPr>
        <p:spPr>
          <a:xfrm>
            <a:off x="263528" y="1520827"/>
            <a:ext cx="5724525" cy="4716463"/>
          </a:xfrm>
          <a:solidFill>
            <a:schemeClr val="accent4"/>
          </a:solidFill>
        </p:spPr>
        <p:txBody>
          <a:bodyPr lIns="360000" tIns="720000" rIns="360000" bIns="360000"/>
          <a:lstStyle>
            <a:lvl1pPr marL="0" indent="0" algn="l">
              <a:lnSpc>
                <a:spcPct val="90000"/>
              </a:lnSpc>
              <a:buNone/>
              <a:defRPr sz="3300" b="1">
                <a:solidFill>
                  <a:schemeClr val="bg1"/>
                </a:solidFill>
              </a:defRPr>
            </a:lvl1pPr>
          </a:lstStyle>
          <a:p>
            <a:pPr lvl="0"/>
            <a:r>
              <a:rPr lang="de-DE"/>
              <a:t>Formatvorlagen des Textmasters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ltLang="de-DE"/>
              <a:t>Titelmasterformat durch Klicken bearbeiten</a:t>
            </a:r>
          </a:p>
        </p:txBody>
      </p:sp>
      <p:sp>
        <p:nvSpPr>
          <p:cNvPr id="1027" name="Textplatzhalter 2"/>
          <p:cNvSpPr>
            <a:spLocks noGrp="1"/>
          </p:cNvSpPr>
          <p:nvPr>
            <p:ph type="body" idx="1"/>
          </p:nvPr>
        </p:nvSpPr>
        <p:spPr bwMode="auto">
          <a:xfrm>
            <a:off x="371481" y="1785938"/>
            <a:ext cx="8824913"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DE" altLang="de-DE"/>
              <a:t>Textmasterformat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cxnSp>
        <p:nvCxnSpPr>
          <p:cNvPr id="12" name="Gerade Verbindung 11"/>
          <p:cNvCxnSpPr/>
          <p:nvPr/>
        </p:nvCxnSpPr>
        <p:spPr>
          <a:xfrm>
            <a:off x="371477" y="6237288"/>
            <a:ext cx="11449051"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Textfeld 6"/>
          <p:cNvSpPr txBox="1"/>
          <p:nvPr/>
        </p:nvSpPr>
        <p:spPr>
          <a:xfrm>
            <a:off x="374651" y="6313496"/>
            <a:ext cx="1436688" cy="295275"/>
          </a:xfrm>
          <a:prstGeom prst="rect">
            <a:avLst/>
          </a:prstGeom>
        </p:spPr>
        <p:txBody>
          <a:bodyPr lIns="0" tIns="0" rIns="0" bIns="0" anchor="b"/>
          <a:lstStyle>
            <a:defPPr>
              <a:defRPr lang="de-DE"/>
            </a:defPPr>
            <a:lvl1pPr>
              <a:defRPr sz="800"/>
            </a:lvl1pPr>
          </a:lstStyle>
          <a:p>
            <a:pPr>
              <a:defRPr/>
            </a:pPr>
            <a:fld id="{A01D7407-A3A9-3C49-9F9D-BB8A8CF52D19}" type="slidenum">
              <a:rPr lang="de-DE" sz="800" smtClean="0">
                <a:solidFill>
                  <a:prstClr val="black"/>
                </a:solidFill>
              </a:rPr>
              <a:pPr>
                <a:defRPr/>
              </a:pPr>
              <a:t>‹Nr.›</a:t>
            </a:fld>
            <a:endParaRPr lang="de-DE" sz="800">
              <a:solidFill>
                <a:prstClr val="black"/>
              </a:solidFill>
            </a:endParaRPr>
          </a:p>
        </p:txBody>
      </p:sp>
    </p:spTree>
    <p:extLst>
      <p:ext uri="{BB962C8B-B14F-4D97-AF65-F5344CB8AC3E}">
        <p14:creationId xmlns:p14="http://schemas.microsoft.com/office/powerpoint/2010/main" val="743939425"/>
      </p:ext>
    </p:extLst>
  </p:cSld>
  <p:clrMap bg1="lt1" tx1="dk1" bg2="lt2" tx2="dk2" accent1="accent1" accent2="accent2" accent3="accent3" accent4="accent4" accent5="accent5" accent6="accent6" hlink="hlink" folHlink="folHlink"/>
  <p:sldLayoutIdLst>
    <p:sldLayoutId id="2147483664" r:id="rId1"/>
    <p:sldLayoutId id="2147483671" r:id="rId2"/>
    <p:sldLayoutId id="2147483677" r:id="rId3"/>
    <p:sldLayoutId id="2147483681" r:id="rId4"/>
    <p:sldLayoutId id="2147483684" r:id="rId5"/>
    <p:sldLayoutId id="2147483685" r:id="rId6"/>
    <p:sldLayoutId id="2147483686" r:id="rId7"/>
    <p:sldLayoutId id="2147483687" r:id="rId8"/>
    <p:sldLayoutId id="2147483689" r:id="rId9"/>
    <p:sldLayoutId id="2147483690" r:id="rId10"/>
    <p:sldLayoutId id="2147483692" r:id="rId11"/>
    <p:sldLayoutId id="2147483696" r:id="rId12"/>
    <p:sldLayoutId id="2147483705" r:id="rId13"/>
    <p:sldLayoutId id="2147483706" r:id="rId14"/>
  </p:sldLayoutIdLst>
  <p:hf sldNum="0" hdr="0" ftr="0" dt="0"/>
  <p:txStyles>
    <p:title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p:titleStyle>
    <p:body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en-educational-resources.de/oer-tullu-regel/" TargetMode="External"/><Relationship Id="rId2" Type="http://schemas.openxmlformats.org/officeDocument/2006/relationships/hyperlink" Target="https://creativecommons.org/licenses/by/4.0/deed.de" TargetMode="Externa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hyperlink" Target="https://www.ernaehrung-nachhaltig.d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orca.nrw/content/dd64d6a8-a902-4df6-9c8c-3e5fb9b63ecf" TargetMode="Externa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1.xml"/><Relationship Id="rId16" Type="http://schemas.openxmlformats.org/officeDocument/2006/relationships/hyperlink" Target="https://cocomaterial.com/" TargetMode="Externa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svg"/><Relationship Id="rId9" Type="http://schemas.openxmlformats.org/officeDocument/2006/relationships/image" Target="../media/image30.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flickr.com/photos/mhaller1979/6534024383/in/photolist-aXozNP-aXoKE8-aXojrM"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6.jpg"/><Relationship Id="rId4" Type="http://schemas.openxmlformats.org/officeDocument/2006/relationships/hyperlink" Target="https://creativecommons.org/licenses/by/2.0/"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hyperlink" Target="https://www.flickr.com/photos/unitedsoybean/10059768086/in/photolist-gjWWzm-gjWK5r-9gkD5b-fDNoeF-84bgm2-dDRwqo-n5X2Vq-ifbna-84qvdp-7QGTE2-85Wyee-y7dDy-5eWz1h-5SxrNh-6EJQDa-7QGTCv-4Tbxm9-8Mvhg7-7QLc4f-4LBX94-gjWAyN-7QLc1o-HZCx-8zaN85-5yxoyx-p411td-4T7kse-6dKChz-8qxH5n-gjXgPR-dzCZtS-7XcFRz-awunhB-352qtF-8JqWnj-bdj99X-4TbxtU-6Ld2-8JnSGT-8JnSEv-7FNjww-5Sxsku-Jw8Hi-75xCwu-8JnTeD-dTDXyb-6Wd4qS-7QGTxT-9VAvZS-cPxajd" TargetMode="External"/><Relationship Id="rId1" Type="http://schemas.openxmlformats.org/officeDocument/2006/relationships/slideLayout" Target="../slideLayouts/slideLayout5.xml"/><Relationship Id="rId4" Type="http://schemas.openxmlformats.org/officeDocument/2006/relationships/image" Target="../media/image37.jpg"/></Relationships>
</file>

<file path=ppt/slides/_rels/slide33.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hyperlink" Target="https://www.flickr.com/photos/jshontz/7161062318/in/photolist-bUNjkG-bUNnfd-bUNp8q-bUNmsb-bUNhHU-9JDKpf-ahXGz3-ZBLNTb-PvBLq-597oHP-59bzyd-59byrC-7fett2-2u5UGu-7fetde-bUNof9-2dVFiCp-o13LWk-a7rkdR-jEDrh3-7CWaZR-oQkciq-mUBDPP-2pWDCt3-2m2vzX8-9NcVom-5U2fXh-a58vaV-fKAGA-4WBitV-T4Zn9z-fE7YPA-wfPS8X-hp82hV-eJ3VjM-e1Lta7-2hpN37v-7tKhwa-wuZGV1-wuZQUh-e9HgK4-afNdv-7cHb7T-7cHaJa-7cHbd2-8nnSs8-2FzmcS-LHpx31-dZ1E8r-2m2vAhM" TargetMode="External"/><Relationship Id="rId1" Type="http://schemas.openxmlformats.org/officeDocument/2006/relationships/slideLayout" Target="../slideLayouts/slideLayout5.xml"/><Relationship Id="rId4" Type="http://schemas.openxmlformats.org/officeDocument/2006/relationships/image" Target="../media/image38.jpg"/></Relationships>
</file>

<file path=ppt/slides/_rels/slide34.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hyperlink" Target="https://www.flickr.com/photos/8866974@N02/548259509/in/photolist-QrYsa-gFmE5i-gFmAcE-gFnfLk-gFnghk-nwcDk1-ag8BtT-6VjwqP-6QxCw3-6QxEEG-6VoCc3-dbkDyF-dbkyoc-6QqckR-dbkSA3-dbkSQF-a9t97x-6ViXhF-6QytTW-dbkA6P-81anRf-gFneGg-mYhCT5-6TAbR6-8qrNt9-7Z7Pm4-6N2Djd-6N2FCL-dbkRmM-zWCMmn-dbkzGw-dbkK8U-dbkEXm-86Skz1-6QnVPH-6TAdnR-dbkKWx-dhqgWg-dbkLXq-6Vog6s-6Vj8MV-5sPztg-6Vo1of-6QnFSi-5sPzTM-5sU1XQ-fDBd8T-dbkXiy-6GR18z-ddi6Nr" TargetMode="External"/><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35.xml.rels><?xml version="1.0" encoding="UTF-8" standalone="yes"?>
<Relationships xmlns="http://schemas.openxmlformats.org/package/2006/relationships"><Relationship Id="rId3" Type="http://schemas.openxmlformats.org/officeDocument/2006/relationships/hyperlink" Target="https://creativecommons.org/licenses/by/2.0/" TargetMode="External"/><Relationship Id="rId2" Type="http://schemas.openxmlformats.org/officeDocument/2006/relationships/hyperlink" Target="https://www.manoftaste.de/" TargetMode="External"/><Relationship Id="rId1" Type="http://schemas.openxmlformats.org/officeDocument/2006/relationships/slideLayout" Target="../slideLayouts/slideLayout5.xml"/><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www.nabu.de/imperia/md/nabu/images/sonstiges/logos-symbole/guetezeichen-siegel/150507-nabu-biosiegel.jpeg" TargetMode="External"/><Relationship Id="rId5" Type="http://schemas.openxmlformats.org/officeDocument/2006/relationships/hyperlink" Target="https://www.nabu.de/imperia/md/nabu/images/sonstiges/logos-symbole/guetezeichen-siegel/150507-nabu-siegel-neuland.jpeg" TargetMode="External"/><Relationship Id="rId4" Type="http://schemas.openxmlformats.org/officeDocument/2006/relationships/image" Target="../media/image46.jpeg"/></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53.png"/><Relationship Id="rId2" Type="http://schemas.openxmlformats.org/officeDocument/2006/relationships/notesSlide" Target="../notesSlides/notesSlide30.xml"/><Relationship Id="rId16" Type="http://schemas.openxmlformats.org/officeDocument/2006/relationships/image" Target="../media/image57.png"/><Relationship Id="rId1" Type="http://schemas.openxmlformats.org/officeDocument/2006/relationships/slideLayout" Target="../slideLayouts/slideLayout4.xml"/><Relationship Id="rId6" Type="http://schemas.openxmlformats.org/officeDocument/2006/relationships/diagramColors" Target="../diagrams/colors3.xml"/><Relationship Id="rId11" Type="http://schemas.openxmlformats.org/officeDocument/2006/relationships/image" Target="../media/image52.png"/><Relationship Id="rId5" Type="http://schemas.openxmlformats.org/officeDocument/2006/relationships/diagramQuickStyle" Target="../diagrams/quickStyle3.xml"/><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diagramLayout" Target="../diagrams/layout3.xml"/><Relationship Id="rId9" Type="http://schemas.openxmlformats.org/officeDocument/2006/relationships/image" Target="../media/image50.png"/><Relationship Id="rId1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image" Target="../media/image4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www.fh-muenster.de/isun/genah.php"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hyperlink" Target="https://aok-erleben.de/artikel/edamame-miso-oder-tempeh-soja-in-seinen-beliebtesten-formen" TargetMode="External"/><Relationship Id="rId2" Type="http://schemas.openxmlformats.org/officeDocument/2006/relationships/hyperlink" Target="https://albert-schweitzer-stiftung.de/aktuell/fleischalternativen-im-test" TargetMode="External"/><Relationship Id="rId1" Type="http://schemas.openxmlformats.org/officeDocument/2006/relationships/slideLayout" Target="../slideLayouts/slideLayout4.xml"/><Relationship Id="rId4" Type="http://schemas.openxmlformats.org/officeDocument/2006/relationships/hyperlink" Target="https://www.youtube.com/watch?v=MS22Zu-WRzQ"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s://albert-schweitzer-stiftung.de/aktuell/fleischalternativen-im-test" TargetMode="External"/><Relationship Id="rId2" Type="http://schemas.openxmlformats.org/officeDocument/2006/relationships/hyperlink" Target="https://aok-erleben.de/artikel/edamame-miso-oder-tempeh-soja-in-seinen-beliebtesten-formen" TargetMode="External"/><Relationship Id="rId1" Type="http://schemas.openxmlformats.org/officeDocument/2006/relationships/slideLayout" Target="../slideLayouts/slideLayout4.xml"/><Relationship Id="rId4" Type="http://schemas.openxmlformats.org/officeDocument/2006/relationships/hyperlink" Target="https://www.ernaehrungs-umschau.de/print-artikel/16-06-2003-phytooestrogene/" TargetMode="External"/></Relationships>
</file>

<file path=ppt/slides/_rels/slide73.xml.rels><?xml version="1.0" encoding="UTF-8" standalone="yes"?>
<Relationships xmlns="http://schemas.openxmlformats.org/package/2006/relationships"><Relationship Id="rId8" Type="http://schemas.openxmlformats.org/officeDocument/2006/relationships/hyperlink" Target="https://www.verbraucherzentrale.de/wissen/lebensmittel/lebensmittelproduktion/tierschutz-tierwohl-und-" TargetMode="External"/><Relationship Id="rId3" Type="http://schemas.openxmlformats.org/officeDocument/2006/relationships/hyperlink" Target="https://www.ernaehrung-nachhaltig.de/" TargetMode="External"/><Relationship Id="rId7" Type="http://schemas.openxmlformats.org/officeDocument/2006/relationships/hyperlink" Target="https://www.tegut.com/produkte/artikel/was-bedeutet-die-nummer-auf-eiern.html" TargetMode="External"/><Relationship Id="rId2" Type="http://schemas.openxmlformats.org/officeDocument/2006/relationships/hyperlink" Target="https://www.ernaehrungs-umschau.de/print-artikel/16-06-2003-phytooestrogene/" TargetMode="External"/><Relationship Id="rId1" Type="http://schemas.openxmlformats.org/officeDocument/2006/relationships/slideLayout" Target="../slideLayouts/slideLayout4.xml"/><Relationship Id="rId6" Type="http://schemas.openxmlformats.org/officeDocument/2006/relationships/hyperlink" Target="https://www.test.de/Diese-Siegel-sollen-beim-Kauf-von-Fleisch-und-Milch-helfen-5306979-0/" TargetMode="External"/><Relationship Id="rId5" Type="http://schemas.openxmlformats.org/officeDocument/2006/relationships/hyperlink" Target="https://www.oekolandbau.de/landwirtschaft/umstellung/oeko-was-ist-anders/" TargetMode="External"/><Relationship Id="rId10" Type="http://schemas.openxmlformats.org/officeDocument/2006/relationships/hyperlink" Target="https://www.wwf.de/themen-projekte/landwirtschaft/ernaehrung-konsum/essen-wir-das-klima-auf" TargetMode="External"/><Relationship Id="rId4" Type="http://schemas.openxmlformats.org/officeDocument/2006/relationships/hyperlink" Target="https://www.oekolandbau.de/add-a-title-here/" TargetMode="External"/><Relationship Id="rId9" Type="http://schemas.openxmlformats.org/officeDocument/2006/relationships/hyperlink" Target="https://www.verbraucherzentrale.de/sites/default/files/2023-02/saisonkalender_poster_a3.pdf"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B75531A3-E64C-4F74-A694-994A9FAD7E69}"/>
              </a:ext>
            </a:extLst>
          </p:cNvPr>
          <p:cNvSpPr>
            <a:spLocks noChangeArrowheads="1"/>
          </p:cNvSpPr>
          <p:nvPr/>
        </p:nvSpPr>
        <p:spPr bwMode="auto">
          <a:xfrm>
            <a:off x="371481" y="1727448"/>
            <a:ext cx="1083711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Weiternutzung als OER ausdrücklich erlaubt: Dieses Werk und dessen Inhalte sind - sofern nicht anders angegeben - lizenziert unter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CC BY 4.0</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Nennung gemäß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3"/>
              </a:rPr>
              <a:t>TULLU-Regel</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bitte wie folgt: </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r>
              <a:rPr kumimoji="0" lang="de-DE" altLang="de-DE" sz="1400" b="0" i="1" u="none" strike="noStrike" cap="none" normalizeH="0" baseline="0" dirty="0">
                <a:ln>
                  <a:noFill/>
                </a:ln>
                <a:effectLst/>
                <a:latin typeface="Arial" panose="020B0604020202020204" pitchFamily="34" charset="0"/>
                <a:ea typeface="Times New Roman" panose="02020603050405020304" pitchFamily="18" charset="0"/>
                <a:cs typeface="Arial" panose="020B0604020202020204" pitchFamily="34" charset="0"/>
              </a:rPr>
              <a:t>Workshops 2: </a:t>
            </a:r>
            <a:r>
              <a:rPr lang="de-DE" altLang="de-DE" sz="1400" i="1" dirty="0">
                <a:latin typeface="Arial" panose="020B0604020202020204" pitchFamily="34" charset="0"/>
                <a:ea typeface="Times New Roman" panose="02020603050405020304" pitchFamily="18" charset="0"/>
                <a:cs typeface="Arial" panose="020B0604020202020204" pitchFamily="34" charset="0"/>
              </a:rPr>
              <a:t>Rezepturentwicklung</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r>
              <a:rPr lang="de-DE" altLang="de-DE" sz="1400" i="1" dirty="0">
                <a:latin typeface="Arial" panose="020B0604020202020204" pitchFamily="34" charset="0"/>
                <a:ea typeface="Times New Roman" panose="02020603050405020304" pitchFamily="18" charset="0"/>
                <a:cs typeface="Arial" panose="020B0604020202020204" pitchFamily="34" charset="0"/>
              </a:rPr>
              <a:t>aus dem DBU geförderten Projekt „Gerechte und nachhaltige Außer-Haus-Angebote gestalten“, Institut für nachhaltige Ernährung (</a:t>
            </a:r>
            <a:r>
              <a:rPr lang="de-DE" altLang="de-DE" sz="1400" i="1" dirty="0" err="1">
                <a:latin typeface="Arial" panose="020B0604020202020204" pitchFamily="34" charset="0"/>
                <a:ea typeface="Times New Roman" panose="02020603050405020304" pitchFamily="18" charset="0"/>
                <a:cs typeface="Arial" panose="020B0604020202020204" pitchFamily="34" charset="0"/>
              </a:rPr>
              <a:t>iSuN</a:t>
            </a:r>
            <a:r>
              <a:rPr lang="de-DE" altLang="de-DE" sz="1400" i="1" dirty="0">
                <a:latin typeface="Arial" panose="020B0604020202020204" pitchFamily="34" charset="0"/>
                <a:ea typeface="Times New Roman" panose="02020603050405020304" pitchFamily="18" charset="0"/>
                <a:cs typeface="Arial" panose="020B0604020202020204" pitchFamily="34" charset="0"/>
              </a:rPr>
              <a:t>), </a:t>
            </a:r>
            <a:r>
              <a:rPr kumimoji="0" lang="de-DE" altLang="de-DE" sz="14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Lizenz: </a:t>
            </a:r>
            <a:r>
              <a:rPr kumimoji="0" lang="de-DE" altLang="de-DE" sz="1400" b="0" i="1"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CC BY 4.0</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Der Lizenzvertrag ist hier abrufbar: </a:t>
            </a: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2"/>
              </a:rPr>
              <a:t>https://creativecommons.org/licenses/by/4.0/deed.de</a:t>
            </a: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Das Werk ist online verfügbar unter: </a:t>
            </a:r>
            <a:br>
              <a:rPr kumimoji="0" lang="de-DE" altLang="de-DE" sz="14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de-DE" altLang="de-DE" sz="1400" b="0" i="0" u="none" strike="noStrike" cap="none" normalizeH="0" baseline="0" dirty="0">
                <a:ln>
                  <a:noFill/>
                </a:ln>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https://www.ernaehrung-nachhaltig.de/</a:t>
            </a:r>
            <a:endParaRPr kumimoji="0" lang="de-DE" altLang="de-DE"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None/>
              <a:tabLst/>
            </a:pPr>
            <a:endParaRPr kumimoji="0" lang="de-DE" altLang="ja-JP"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lvl="0" eaLnBrk="0" fontAlgn="base" hangingPunct="0">
              <a:spcBef>
                <a:spcPct val="0"/>
              </a:spcBef>
              <a:spcAft>
                <a:spcPct val="0"/>
              </a:spcAft>
            </a:pPr>
            <a:endParaRPr lang="de-DE" altLang="ja-JP" sz="14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de-DE" altLang="ja-JP" sz="1400" dirty="0">
                <a:latin typeface="Arial" panose="020B0604020202020204" pitchFamily="34" charset="0"/>
                <a:cs typeface="Arial" panose="020B0604020202020204" pitchFamily="34" charset="0"/>
              </a:rPr>
              <a:t>Bei der Erstellung dieser Ausarbeitung wurde größte Sorgfalt und Genauigkeit angewendet, um sicherzustellen, dass alle Informationen korrekt und verständlich dargestellt sind. Zunächst wurden die Inhalte nach dem aktuellen Forschungsstand und praxisrelevanten Informationen erstellt und in Praxisbetrieben geprüft sowie anschließend überarbeitet. Danach folgte die Lizenzierung nach OER-Standards. Sollten dennoch Fehler oder Unklarheiten bei den Inhalten oder der Lizenz auftreten, bitte zögern Sie nicht, uns darauf hinzuweisen. Wir sind stets bemüht, Verbesserungen vorzunehmen und eventuelle Fehler zu korrigieren, um die Qualität unserer Arbeit kontinuierlich zu optimieren. </a:t>
            </a:r>
          </a:p>
          <a:p>
            <a:pPr lvl="0" eaLnBrk="0" fontAlgn="base" hangingPunct="0">
              <a:spcBef>
                <a:spcPct val="0"/>
              </a:spcBef>
              <a:spcAft>
                <a:spcPct val="0"/>
              </a:spcAft>
            </a:pPr>
            <a:endParaRPr lang="de-DE" altLang="ja-JP" sz="1400" dirty="0">
              <a:latin typeface="Arial" panose="020B0604020202020204" pitchFamily="34" charset="0"/>
              <a:cs typeface="Arial" panose="020B0604020202020204" pitchFamily="34" charset="0"/>
            </a:endParaRPr>
          </a:p>
          <a:p>
            <a:pPr lvl="0" eaLnBrk="0" fontAlgn="base" hangingPunct="0">
              <a:spcBef>
                <a:spcPct val="0"/>
              </a:spcBef>
              <a:spcAft>
                <a:spcPct val="0"/>
              </a:spcAft>
            </a:pPr>
            <a:r>
              <a:rPr lang="de-DE" altLang="ja-JP" sz="1400" dirty="0">
                <a:latin typeface="Arial" panose="020B0604020202020204" pitchFamily="34" charset="0"/>
                <a:cs typeface="Arial" panose="020B0604020202020204" pitchFamily="34" charset="0"/>
              </a:rPr>
              <a:t>Vielen Dank für Ihr Verständnis und Ihre Unterstützung. </a:t>
            </a:r>
          </a:p>
          <a:p>
            <a:pPr marL="0" marR="0" lvl="0" indent="0" defTabSz="914400" rtl="0" eaLnBrk="0" fontAlgn="base" latinLnBrk="0" hangingPunct="0">
              <a:lnSpc>
                <a:spcPct val="100000"/>
              </a:lnSpc>
              <a:spcBef>
                <a:spcPct val="0"/>
              </a:spcBef>
              <a:spcAft>
                <a:spcPct val="0"/>
              </a:spcAft>
              <a:buClrTx/>
              <a:buSzTx/>
              <a:buFontTx/>
              <a:buNone/>
              <a:tabLst/>
            </a:pPr>
            <a:endParaRPr kumimoji="0" lang="de-DE" altLang="ja-JP" sz="1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2" name="Titel 1">
            <a:extLst>
              <a:ext uri="{FF2B5EF4-FFF2-40B4-BE49-F238E27FC236}">
                <a16:creationId xmlns:a16="http://schemas.microsoft.com/office/drawing/2014/main" id="{59BE1149-C425-C537-2F2F-AFA96D1E979F}"/>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b="1" kern="1200" spc="-24" dirty="0">
                <a:latin typeface="Arial" panose="020B0604020202020204" pitchFamily="34" charset="0"/>
                <a:cs typeface="Arial" panose="020B0604020202020204" pitchFamily="34" charset="0"/>
              </a:rPr>
              <a:t>Open Educational Ressource</a:t>
            </a:r>
            <a:endParaRPr lang="de-DE" b="1" kern="12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5130865-CC90-3967-1EA0-E8E3AB841D4B}"/>
              </a:ext>
            </a:extLst>
          </p:cNvPr>
          <p:cNvSpPr txBox="1">
            <a:spLocks/>
          </p:cNvSpPr>
          <p:nvPr/>
        </p:nvSpPr>
        <p:spPr>
          <a:xfrm>
            <a:off x="371481" y="1785938"/>
            <a:ext cx="8824913"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00"/>
              </a:spcBef>
              <a:buNone/>
            </a:pPr>
            <a:endParaRPr lang="de-DE" sz="2000" dirty="0">
              <a:latin typeface="Arial" panose="020B0604020202020204" pitchFamily="34" charset="0"/>
              <a:cs typeface="Arial" panose="020B0604020202020204" pitchFamily="34" charset="0"/>
            </a:endParaRPr>
          </a:p>
        </p:txBody>
      </p:sp>
      <p:pic>
        <p:nvPicPr>
          <p:cNvPr id="1028" name="Bild 4" descr="CC BY 4.0">
            <a:hlinkClick r:id="rId2"/>
            <a:extLst>
              <a:ext uri="{FF2B5EF4-FFF2-40B4-BE49-F238E27FC236}">
                <a16:creationId xmlns:a16="http://schemas.microsoft.com/office/drawing/2014/main" id="{EF8B671E-2D7A-45B8-869A-3A5326ED38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0651" y="844415"/>
            <a:ext cx="1428750" cy="50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209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Rückblick Workshop 1.</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die wichtigsten Aspekte per Screen-Shots, Fotos o.ä. vom zweiten Workshop eingetragen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p:txBody>
          <a:bodyPr/>
          <a:lstStyle/>
          <a:p>
            <a:r>
              <a:rPr lang="de-DE" dirty="0"/>
              <a:t>Was wurde gemacht …</a:t>
            </a:r>
          </a:p>
        </p:txBody>
      </p:sp>
      <p:pic>
        <p:nvPicPr>
          <p:cNvPr id="6" name="Grafik 5" descr="Ein Bild, das Astronomie, Kreativität, Stern enthält.&#10;&#10;Beschreibung automatisch generiert.">
            <a:extLst>
              <a:ext uri="{FF2B5EF4-FFF2-40B4-BE49-F238E27FC236}">
                <a16:creationId xmlns:a16="http://schemas.microsoft.com/office/drawing/2014/main" id="{3FE79CFD-46BA-5C84-EF20-BF46A3336D92}"/>
              </a:ext>
            </a:extLst>
          </p:cNvPr>
          <p:cNvPicPr>
            <a:picLocks noChangeAspect="1"/>
          </p:cNvPicPr>
          <p:nvPr/>
        </p:nvPicPr>
        <p:blipFill>
          <a:blip r:embed="rId3"/>
          <a:stretch>
            <a:fillRect/>
          </a:stretch>
        </p:blipFill>
        <p:spPr>
          <a:xfrm>
            <a:off x="9867900" y="4467225"/>
            <a:ext cx="1866900" cy="1409700"/>
          </a:xfrm>
          <a:prstGeom prst="rect">
            <a:avLst/>
          </a:prstGeom>
        </p:spPr>
      </p:pic>
    </p:spTree>
    <p:extLst>
      <p:ext uri="{BB962C8B-B14F-4D97-AF65-F5344CB8AC3E}">
        <p14:creationId xmlns:p14="http://schemas.microsoft.com/office/powerpoint/2010/main" val="2853244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8FF61F05-1FA2-455A-9D80-2FD119B00AA7}"/>
              </a:ext>
            </a:extLst>
          </p:cNvPr>
          <p:cNvSpPr txBox="1">
            <a:spLocks/>
          </p:cNvSpPr>
          <p:nvPr/>
        </p:nvSpPr>
        <p:spPr>
          <a:xfrm>
            <a:off x="263519" y="1520826"/>
            <a:ext cx="11664951" cy="4716463"/>
          </a:xfrm>
          <a:prstGeom prst="rect">
            <a:avLst/>
          </a:prstGeom>
          <a:solidFill>
            <a:schemeClr val="bg1">
              <a:lumMod val="75000"/>
            </a:schemeClr>
          </a:solidFill>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de-DE" sz="3200" b="1" dirty="0">
              <a:solidFill>
                <a:schemeClr val="accent4">
                  <a:lumMod val="75000"/>
                </a:schemeClr>
              </a:solidFill>
            </a:endParaRPr>
          </a:p>
          <a:p>
            <a:pPr marL="0" indent="0" algn="ctr">
              <a:buNone/>
            </a:pPr>
            <a:endParaRPr lang="de-DE" sz="3200" b="1" dirty="0">
              <a:solidFill>
                <a:schemeClr val="accent4">
                  <a:lumMod val="75000"/>
                </a:schemeClr>
              </a:solidFill>
            </a:endParaRPr>
          </a:p>
          <a:p>
            <a:pPr marL="0" indent="0" algn="ctr">
              <a:buNone/>
            </a:pPr>
            <a:r>
              <a:rPr lang="de-DE" sz="3200" b="1" dirty="0">
                <a:solidFill>
                  <a:schemeClr val="accent4">
                    <a:lumMod val="75000"/>
                  </a:schemeClr>
                </a:solidFill>
              </a:rPr>
              <a:t>Wie sind sie klargekommen?</a:t>
            </a:r>
          </a:p>
          <a:p>
            <a:pPr marL="0" indent="0" algn="ctr">
              <a:buNone/>
            </a:pPr>
            <a:r>
              <a:rPr lang="de-DE" sz="3200" b="1" dirty="0">
                <a:solidFill>
                  <a:schemeClr val="accent4">
                    <a:lumMod val="75000"/>
                  </a:schemeClr>
                </a:solidFill>
              </a:rPr>
              <a:t>Was hat gut / nicht so gut geklappt?</a:t>
            </a:r>
          </a:p>
          <a:p>
            <a:pPr marL="0" indent="0" algn="ctr">
              <a:buNone/>
            </a:pPr>
            <a:endParaRPr lang="de-DE" sz="3200" b="1" dirty="0">
              <a:solidFill>
                <a:schemeClr val="accent4">
                  <a:lumMod val="75000"/>
                </a:schemeClr>
              </a:solidFill>
            </a:endParaRPr>
          </a:p>
          <a:p>
            <a:pPr marL="0" indent="0" algn="ctr">
              <a:buNone/>
            </a:pPr>
            <a:r>
              <a:rPr lang="de-DE" sz="3200" b="1" dirty="0">
                <a:solidFill>
                  <a:schemeClr val="accent4">
                    <a:lumMod val="75000"/>
                  </a:schemeClr>
                </a:solidFill>
              </a:rPr>
              <a:t>Wie schätzen Sie Ihren aktuellen Stand ein </a:t>
            </a:r>
          </a:p>
          <a:p>
            <a:pPr marL="0" indent="0" algn="ctr">
              <a:buNone/>
            </a:pPr>
            <a:r>
              <a:rPr lang="de-DE" sz="2400" b="1" dirty="0">
                <a:solidFill>
                  <a:schemeClr val="accent4">
                    <a:lumMod val="75000"/>
                  </a:schemeClr>
                </a:solidFill>
              </a:rPr>
              <a:t>(in Bezug auf die Nachhaltigkeit ihrer Rezepturen)</a:t>
            </a:r>
            <a:r>
              <a:rPr lang="de-DE" sz="3200" b="1" dirty="0">
                <a:solidFill>
                  <a:schemeClr val="accent4">
                    <a:lumMod val="75000"/>
                  </a:schemeClr>
                </a:solidFill>
              </a:rPr>
              <a:t>?</a:t>
            </a:r>
          </a:p>
        </p:txBody>
      </p:sp>
      <p:sp>
        <p:nvSpPr>
          <p:cNvPr id="2" name="Titel 1">
            <a:extLst>
              <a:ext uri="{FF2B5EF4-FFF2-40B4-BE49-F238E27FC236}">
                <a16:creationId xmlns:a16="http://schemas.microsoft.com/office/drawing/2014/main" id="{74899BC5-26D6-4052-9D10-43A0AE751588}"/>
              </a:ext>
            </a:extLst>
          </p:cNvPr>
          <p:cNvSpPr>
            <a:spLocks noGrp="1"/>
          </p:cNvSpPr>
          <p:nvPr>
            <p:ph type="title"/>
          </p:nvPr>
        </p:nvSpPr>
        <p:spPr/>
        <p:txBody>
          <a:bodyPr/>
          <a:lstStyle/>
          <a:p>
            <a:r>
              <a:rPr lang="de-DE" dirty="0"/>
              <a:t>Rückblick</a:t>
            </a:r>
          </a:p>
        </p:txBody>
      </p:sp>
      <p:sp>
        <p:nvSpPr>
          <p:cNvPr id="12" name="Textplatzhalter 11">
            <a:extLst>
              <a:ext uri="{FF2B5EF4-FFF2-40B4-BE49-F238E27FC236}">
                <a16:creationId xmlns:a16="http://schemas.microsoft.com/office/drawing/2014/main" id="{75CF8D8D-392D-4913-9192-6B37CA513E21}"/>
              </a:ext>
            </a:extLst>
          </p:cNvPr>
          <p:cNvSpPr>
            <a:spLocks noGrp="1"/>
          </p:cNvSpPr>
          <p:nvPr>
            <p:ph type="body" sz="quarter" idx="13"/>
          </p:nvPr>
        </p:nvSpPr>
        <p:spPr/>
        <p:txBody>
          <a:bodyPr/>
          <a:lstStyle/>
          <a:p>
            <a:r>
              <a:rPr lang="de-DE" dirty="0"/>
              <a:t>Rezepturentwicklung</a:t>
            </a:r>
          </a:p>
        </p:txBody>
      </p:sp>
    </p:spTree>
    <p:extLst>
      <p:ext uri="{BB962C8B-B14F-4D97-AF65-F5344CB8AC3E}">
        <p14:creationId xmlns:p14="http://schemas.microsoft.com/office/powerpoint/2010/main" val="20763460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87E4A2-E065-4700-9A91-F15113DE5E62}"/>
              </a:ext>
            </a:extLst>
          </p:cNvPr>
          <p:cNvSpPr>
            <a:spLocks noGrp="1"/>
          </p:cNvSpPr>
          <p:nvPr>
            <p:ph type="ctrTitle"/>
          </p:nvPr>
        </p:nvSpPr>
        <p:spPr>
          <a:xfrm>
            <a:off x="2731369" y="2165819"/>
            <a:ext cx="6707509" cy="659408"/>
          </a:xfrm>
        </p:spPr>
        <p:txBody>
          <a:bodyPr/>
          <a:lstStyle/>
          <a:p>
            <a:r>
              <a:rPr lang="de-DE" dirty="0"/>
              <a:t>Rückblick</a:t>
            </a:r>
          </a:p>
        </p:txBody>
      </p:sp>
      <p:sp>
        <p:nvSpPr>
          <p:cNvPr id="3" name="Untertitel 2">
            <a:extLst>
              <a:ext uri="{FF2B5EF4-FFF2-40B4-BE49-F238E27FC236}">
                <a16:creationId xmlns:a16="http://schemas.microsoft.com/office/drawing/2014/main" id="{EE5A0DEA-7945-411D-AF26-299211696670}"/>
              </a:ext>
            </a:extLst>
          </p:cNvPr>
          <p:cNvSpPr>
            <a:spLocks noGrp="1"/>
          </p:cNvSpPr>
          <p:nvPr>
            <p:ph type="subTitle" idx="1"/>
          </p:nvPr>
        </p:nvSpPr>
        <p:spPr/>
        <p:txBody>
          <a:bodyPr/>
          <a:lstStyle/>
          <a:p>
            <a:r>
              <a:rPr lang="de-DE" dirty="0"/>
              <a:t>Auswertung ihrer Rezepturen mit dem Nahgast-Rechner</a:t>
            </a:r>
          </a:p>
        </p:txBody>
      </p:sp>
    </p:spTree>
    <p:extLst>
      <p:ext uri="{BB962C8B-B14F-4D97-AF65-F5344CB8AC3E}">
        <p14:creationId xmlns:p14="http://schemas.microsoft.com/office/powerpoint/2010/main" val="3784908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99BC5-26D6-4052-9D10-43A0AE751588}"/>
              </a:ext>
            </a:extLst>
          </p:cNvPr>
          <p:cNvSpPr>
            <a:spLocks noGrp="1"/>
          </p:cNvSpPr>
          <p:nvPr>
            <p:ph type="title"/>
          </p:nvPr>
        </p:nvSpPr>
        <p:spPr/>
        <p:txBody>
          <a:bodyPr/>
          <a:lstStyle/>
          <a:p>
            <a:r>
              <a:rPr lang="de-DE" dirty="0"/>
              <a:t>Ergebnisse</a:t>
            </a:r>
          </a:p>
        </p:txBody>
      </p:sp>
      <p:sp>
        <p:nvSpPr>
          <p:cNvPr id="4" name="Textplatzhalter 3">
            <a:extLst>
              <a:ext uri="{FF2B5EF4-FFF2-40B4-BE49-F238E27FC236}">
                <a16:creationId xmlns:a16="http://schemas.microsoft.com/office/drawing/2014/main" id="{366D4867-B9D7-46B0-B44C-94EE2B544602}"/>
              </a:ext>
            </a:extLst>
          </p:cNvPr>
          <p:cNvSpPr>
            <a:spLocks noGrp="1"/>
          </p:cNvSpPr>
          <p:nvPr>
            <p:ph type="body" sz="quarter" idx="13"/>
          </p:nvPr>
        </p:nvSpPr>
        <p:spPr/>
        <p:txBody>
          <a:bodyPr/>
          <a:lstStyle/>
          <a:p>
            <a:r>
              <a:rPr lang="de-DE" dirty="0"/>
              <a:t>Name der Einrichtung</a:t>
            </a:r>
          </a:p>
        </p:txBody>
      </p:sp>
      <p:graphicFrame>
        <p:nvGraphicFramePr>
          <p:cNvPr id="3" name="Inhaltsplatzhalter 2">
            <a:extLst>
              <a:ext uri="{FF2B5EF4-FFF2-40B4-BE49-F238E27FC236}">
                <a16:creationId xmlns:a16="http://schemas.microsoft.com/office/drawing/2014/main" id="{0C6E081F-76C8-4030-AE95-0B262DD85A9C}"/>
              </a:ext>
            </a:extLst>
          </p:cNvPr>
          <p:cNvGraphicFramePr>
            <a:graphicFrameLocks noGrp="1"/>
          </p:cNvGraphicFramePr>
          <p:nvPr>
            <p:ph idx="1"/>
            <p:extLst/>
          </p:nvPr>
        </p:nvGraphicFramePr>
        <p:xfrm>
          <a:off x="371475" y="1785938"/>
          <a:ext cx="11345908" cy="3195320"/>
        </p:xfrm>
        <a:graphic>
          <a:graphicData uri="http://schemas.openxmlformats.org/drawingml/2006/table">
            <a:tbl>
              <a:tblPr firstRow="1" bandRow="1">
                <a:tableStyleId>{7E9639D4-E3E2-4D34-9284-5A2195B3D0D7}</a:tableStyleId>
              </a:tblPr>
              <a:tblGrid>
                <a:gridCol w="3514725">
                  <a:extLst>
                    <a:ext uri="{9D8B030D-6E8A-4147-A177-3AD203B41FA5}">
                      <a16:colId xmlns:a16="http://schemas.microsoft.com/office/drawing/2014/main" val="4289029428"/>
                    </a:ext>
                  </a:extLst>
                </a:gridCol>
                <a:gridCol w="2478677">
                  <a:extLst>
                    <a:ext uri="{9D8B030D-6E8A-4147-A177-3AD203B41FA5}">
                      <a16:colId xmlns:a16="http://schemas.microsoft.com/office/drawing/2014/main" val="855981153"/>
                    </a:ext>
                  </a:extLst>
                </a:gridCol>
                <a:gridCol w="2478677">
                  <a:extLst>
                    <a:ext uri="{9D8B030D-6E8A-4147-A177-3AD203B41FA5}">
                      <a16:colId xmlns:a16="http://schemas.microsoft.com/office/drawing/2014/main" val="4144089914"/>
                    </a:ext>
                  </a:extLst>
                </a:gridCol>
                <a:gridCol w="2873829">
                  <a:extLst>
                    <a:ext uri="{9D8B030D-6E8A-4147-A177-3AD203B41FA5}">
                      <a16:colId xmlns:a16="http://schemas.microsoft.com/office/drawing/2014/main" val="741075074"/>
                    </a:ext>
                  </a:extLst>
                </a:gridCol>
              </a:tblGrid>
              <a:tr h="370840">
                <a:tc>
                  <a:txBody>
                    <a:bodyPr/>
                    <a:lstStyle/>
                    <a:p>
                      <a:r>
                        <a:rPr lang="de-DE" dirty="0"/>
                        <a:t>Gericht</a:t>
                      </a:r>
                    </a:p>
                  </a:txBody>
                  <a:tcPr/>
                </a:tc>
                <a:tc>
                  <a:txBody>
                    <a:bodyPr/>
                    <a:lstStyle/>
                    <a:p>
                      <a:r>
                        <a:rPr lang="de-DE" dirty="0"/>
                        <a:t>Umwelt</a:t>
                      </a:r>
                    </a:p>
                  </a:txBody>
                  <a:tcPr/>
                </a:tc>
                <a:tc>
                  <a:txBody>
                    <a:bodyPr/>
                    <a:lstStyle/>
                    <a:p>
                      <a:r>
                        <a:rPr lang="de-DE" dirty="0"/>
                        <a:t>Fairness</a:t>
                      </a:r>
                    </a:p>
                  </a:txBody>
                  <a:tcPr/>
                </a:tc>
                <a:tc>
                  <a:txBody>
                    <a:bodyPr/>
                    <a:lstStyle/>
                    <a:p>
                      <a:r>
                        <a:rPr lang="de-DE" dirty="0"/>
                        <a:t>Gesundheit</a:t>
                      </a:r>
                    </a:p>
                  </a:txBody>
                  <a:tcPr/>
                </a:tc>
                <a:extLst>
                  <a:ext uri="{0D108BD9-81ED-4DB2-BD59-A6C34878D82A}">
                    <a16:rowId xmlns:a16="http://schemas.microsoft.com/office/drawing/2014/main" val="4162785599"/>
                  </a:ext>
                </a:extLst>
              </a:tr>
              <a:tr h="370840">
                <a:tc>
                  <a:txBody>
                    <a:bodyPr/>
                    <a:lstStyle/>
                    <a:p>
                      <a:pPr>
                        <a:lnSpc>
                          <a:spcPct val="150000"/>
                        </a:lnSpc>
                      </a:pPr>
                      <a:r>
                        <a:rPr lang="de-DE" dirty="0"/>
                        <a:t>Beispiel </a:t>
                      </a:r>
                    </a:p>
                  </a:txBody>
                  <a:tcPr/>
                </a:tc>
                <a:tc>
                  <a:txBody>
                    <a:bodyPr/>
                    <a:lstStyle/>
                    <a:p>
                      <a:endParaRPr lang="de-DE" dirty="0"/>
                    </a:p>
                  </a:txBody>
                  <a:tcPr>
                    <a:solidFill>
                      <a:srgbClr val="E2611D"/>
                    </a:solidFill>
                  </a:tcPr>
                </a:tc>
                <a:tc>
                  <a:txBody>
                    <a:bodyPr/>
                    <a:lstStyle/>
                    <a:p>
                      <a:endParaRPr lang="de-DE" dirty="0"/>
                    </a:p>
                  </a:txBody>
                  <a:tcPr>
                    <a:solidFill>
                      <a:srgbClr val="D6CB00"/>
                    </a:solidFill>
                  </a:tcPr>
                </a:tc>
                <a:tc>
                  <a:txBody>
                    <a:bodyPr/>
                    <a:lstStyle/>
                    <a:p>
                      <a:endParaRPr lang="de-DE" dirty="0"/>
                    </a:p>
                  </a:txBody>
                  <a:tcPr>
                    <a:solidFill>
                      <a:srgbClr val="8CC516"/>
                    </a:solidFill>
                  </a:tcPr>
                </a:tc>
                <a:extLst>
                  <a:ext uri="{0D108BD9-81ED-4DB2-BD59-A6C34878D82A}">
                    <a16:rowId xmlns:a16="http://schemas.microsoft.com/office/drawing/2014/main" val="3613809067"/>
                  </a:ext>
                </a:extLst>
              </a:tr>
              <a:tr h="370840">
                <a:tc>
                  <a:txBody>
                    <a:bodyPr/>
                    <a:lstStyle/>
                    <a:p>
                      <a:endParaRPr lang="de-DE" dirty="0"/>
                    </a:p>
                    <a:p>
                      <a:endParaRPr lang="de-DE" dirty="0"/>
                    </a:p>
                  </a:txBody>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extLst>
                  <a:ext uri="{0D108BD9-81ED-4DB2-BD59-A6C34878D82A}">
                    <a16:rowId xmlns:a16="http://schemas.microsoft.com/office/drawing/2014/main" val="2431712858"/>
                  </a:ext>
                </a:extLst>
              </a:tr>
              <a:tr h="370840">
                <a:tc>
                  <a:txBody>
                    <a:bodyPr/>
                    <a:lstStyle/>
                    <a:p>
                      <a:endParaRPr lang="de-DE" dirty="0"/>
                    </a:p>
                    <a:p>
                      <a:endParaRPr lang="de-DE" dirty="0"/>
                    </a:p>
                  </a:txBody>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extLst>
                  <a:ext uri="{0D108BD9-81ED-4DB2-BD59-A6C34878D82A}">
                    <a16:rowId xmlns:a16="http://schemas.microsoft.com/office/drawing/2014/main" val="1837375594"/>
                  </a:ext>
                </a:extLst>
              </a:tr>
              <a:tr h="370840">
                <a:tc>
                  <a:txBody>
                    <a:bodyPr/>
                    <a:lstStyle/>
                    <a:p>
                      <a:endParaRPr lang="de-DE" dirty="0"/>
                    </a:p>
                    <a:p>
                      <a:endParaRPr lang="de-DE" dirty="0"/>
                    </a:p>
                  </a:txBody>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extLst>
                  <a:ext uri="{0D108BD9-81ED-4DB2-BD59-A6C34878D82A}">
                    <a16:rowId xmlns:a16="http://schemas.microsoft.com/office/drawing/2014/main" val="848643027"/>
                  </a:ext>
                </a:extLst>
              </a:tr>
              <a:tr h="370840">
                <a:tc>
                  <a:txBody>
                    <a:bodyPr/>
                    <a:lstStyle/>
                    <a:p>
                      <a:pPr>
                        <a:lnSpc>
                          <a:spcPct val="150000"/>
                        </a:lnSpc>
                      </a:pPr>
                      <a:endParaRPr lang="de-DE" dirty="0"/>
                    </a:p>
                  </a:txBody>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extLst>
                  <a:ext uri="{0D108BD9-81ED-4DB2-BD59-A6C34878D82A}">
                    <a16:rowId xmlns:a16="http://schemas.microsoft.com/office/drawing/2014/main" val="25677847"/>
                  </a:ext>
                </a:extLst>
              </a:tr>
            </a:tbl>
          </a:graphicData>
        </a:graphic>
      </p:graphicFrame>
      <p:sp>
        <p:nvSpPr>
          <p:cNvPr id="7" name="Textfeld 6">
            <a:extLst>
              <a:ext uri="{FF2B5EF4-FFF2-40B4-BE49-F238E27FC236}">
                <a16:creationId xmlns:a16="http://schemas.microsoft.com/office/drawing/2014/main" id="{5AF8ECCE-0185-40EE-9FFB-47D6AC053168}"/>
              </a:ext>
            </a:extLst>
          </p:cNvPr>
          <p:cNvSpPr txBox="1"/>
          <p:nvPr/>
        </p:nvSpPr>
        <p:spPr>
          <a:xfrm rot="777014">
            <a:off x="5659581" y="3240243"/>
            <a:ext cx="4003965" cy="710644"/>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lnSpc>
                <a:spcPct val="110000"/>
              </a:lnSpc>
            </a:pPr>
            <a:r>
              <a:rPr lang="de-DE" sz="1900" dirty="0"/>
              <a:t>Diese Felder können farblich je nach Ergebnis eingefärbt werden.</a:t>
            </a:r>
          </a:p>
        </p:txBody>
      </p:sp>
      <p:sp>
        <p:nvSpPr>
          <p:cNvPr id="8" name="Textfeld 7">
            <a:extLst>
              <a:ext uri="{FF2B5EF4-FFF2-40B4-BE49-F238E27FC236}">
                <a16:creationId xmlns:a16="http://schemas.microsoft.com/office/drawing/2014/main" id="{978794D3-92B9-461E-B3D9-A423B257FC6F}"/>
              </a:ext>
            </a:extLst>
          </p:cNvPr>
          <p:cNvSpPr txBox="1"/>
          <p:nvPr/>
        </p:nvSpPr>
        <p:spPr>
          <a:xfrm>
            <a:off x="7973291" y="4862113"/>
            <a:ext cx="4003965" cy="389017"/>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lnSpc>
                <a:spcPct val="110000"/>
              </a:lnSpc>
            </a:pPr>
            <a:r>
              <a:rPr lang="de-DE" sz="1900" dirty="0"/>
              <a:t>Skala des Nahgast-Rechners.</a:t>
            </a:r>
          </a:p>
        </p:txBody>
      </p:sp>
      <p:cxnSp>
        <p:nvCxnSpPr>
          <p:cNvPr id="10" name="Verbinder: gekrümmt 9">
            <a:extLst>
              <a:ext uri="{FF2B5EF4-FFF2-40B4-BE49-F238E27FC236}">
                <a16:creationId xmlns:a16="http://schemas.microsoft.com/office/drawing/2014/main" id="{54C2806A-2EEE-4838-A580-4CF954A9484C}"/>
              </a:ext>
            </a:extLst>
          </p:cNvPr>
          <p:cNvCxnSpPr>
            <a:cxnSpLocks/>
            <a:stCxn id="8" idx="2"/>
          </p:cNvCxnSpPr>
          <p:nvPr/>
        </p:nvCxnSpPr>
        <p:spPr>
          <a:xfrm rot="16200000" flipH="1">
            <a:off x="9739123" y="5487281"/>
            <a:ext cx="657030" cy="184728"/>
          </a:xfrm>
          <a:prstGeom prst="curvedConnector4">
            <a:avLst>
              <a:gd name="adj1" fmla="val 26401"/>
              <a:gd name="adj2" fmla="val 76499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feld 6">
            <a:extLst>
              <a:ext uri="{FF2B5EF4-FFF2-40B4-BE49-F238E27FC236}">
                <a16:creationId xmlns:a16="http://schemas.microsoft.com/office/drawing/2014/main" id="{DEAA0F9A-7051-45AC-9B0B-E438A55F7502}"/>
              </a:ext>
            </a:extLst>
          </p:cNvPr>
          <p:cNvSpPr txBox="1"/>
          <p:nvPr/>
        </p:nvSpPr>
        <p:spPr>
          <a:xfrm>
            <a:off x="3582437" y="5712719"/>
            <a:ext cx="1006910" cy="369332"/>
          </a:xfrm>
          <a:prstGeom prst="rect">
            <a:avLst/>
          </a:prstGeom>
          <a:solidFill>
            <a:srgbClr val="83C22E"/>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7" name="Textfeld 8">
            <a:extLst>
              <a:ext uri="{FF2B5EF4-FFF2-40B4-BE49-F238E27FC236}">
                <a16:creationId xmlns:a16="http://schemas.microsoft.com/office/drawing/2014/main" id="{92078E6F-1800-46FE-99DE-ECC3D64BAA18}"/>
              </a:ext>
            </a:extLst>
          </p:cNvPr>
          <p:cNvSpPr txBox="1"/>
          <p:nvPr/>
        </p:nvSpPr>
        <p:spPr>
          <a:xfrm>
            <a:off x="4569027" y="5712719"/>
            <a:ext cx="986590" cy="369332"/>
          </a:xfrm>
          <a:prstGeom prst="rect">
            <a:avLst/>
          </a:prstGeom>
          <a:solidFill>
            <a:srgbClr val="A5CB26"/>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8" name="Textfeld 9">
            <a:extLst>
              <a:ext uri="{FF2B5EF4-FFF2-40B4-BE49-F238E27FC236}">
                <a16:creationId xmlns:a16="http://schemas.microsoft.com/office/drawing/2014/main" id="{D622AA46-E60E-49EC-917A-C036C4FBCF0F}"/>
              </a:ext>
            </a:extLst>
          </p:cNvPr>
          <p:cNvSpPr txBox="1"/>
          <p:nvPr/>
        </p:nvSpPr>
        <p:spPr>
          <a:xfrm>
            <a:off x="5555617" y="5712719"/>
            <a:ext cx="986590" cy="369332"/>
          </a:xfrm>
          <a:prstGeom prst="rect">
            <a:avLst/>
          </a:prstGeom>
          <a:solidFill>
            <a:srgbClr val="FAB12F"/>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9" name="Textfeld 10">
            <a:extLst>
              <a:ext uri="{FF2B5EF4-FFF2-40B4-BE49-F238E27FC236}">
                <a16:creationId xmlns:a16="http://schemas.microsoft.com/office/drawing/2014/main" id="{1ED1F168-E206-43AE-8DA9-8E38A325670E}"/>
              </a:ext>
            </a:extLst>
          </p:cNvPr>
          <p:cNvSpPr txBox="1"/>
          <p:nvPr/>
        </p:nvSpPr>
        <p:spPr>
          <a:xfrm>
            <a:off x="6542207" y="5712719"/>
            <a:ext cx="986590" cy="369332"/>
          </a:xfrm>
          <a:prstGeom prst="rect">
            <a:avLst/>
          </a:prstGeom>
          <a:solidFill>
            <a:srgbClr val="F97630"/>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20" name="Textfeld 11">
            <a:extLst>
              <a:ext uri="{FF2B5EF4-FFF2-40B4-BE49-F238E27FC236}">
                <a16:creationId xmlns:a16="http://schemas.microsoft.com/office/drawing/2014/main" id="{FC6E0241-791E-430E-B4F0-7EB4B6E5CD95}"/>
              </a:ext>
            </a:extLst>
          </p:cNvPr>
          <p:cNvSpPr txBox="1"/>
          <p:nvPr/>
        </p:nvSpPr>
        <p:spPr>
          <a:xfrm>
            <a:off x="7528797" y="5712719"/>
            <a:ext cx="986590" cy="369332"/>
          </a:xfrm>
          <a:prstGeom prst="rect">
            <a:avLst/>
          </a:prstGeom>
          <a:solidFill>
            <a:srgbClr val="DD3E35"/>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21" name="Textfeld 12">
            <a:extLst>
              <a:ext uri="{FF2B5EF4-FFF2-40B4-BE49-F238E27FC236}">
                <a16:creationId xmlns:a16="http://schemas.microsoft.com/office/drawing/2014/main" id="{A2C7DCA8-B868-4F20-8C84-0BCBCB681A9B}"/>
              </a:ext>
            </a:extLst>
          </p:cNvPr>
          <p:cNvSpPr txBox="1"/>
          <p:nvPr/>
        </p:nvSpPr>
        <p:spPr>
          <a:xfrm>
            <a:off x="8515387" y="5713267"/>
            <a:ext cx="986590" cy="369332"/>
          </a:xfrm>
          <a:prstGeom prst="rect">
            <a:avLst/>
          </a:prstGeom>
          <a:solidFill>
            <a:srgbClr val="B81515"/>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Tree>
    <p:extLst>
      <p:ext uri="{BB962C8B-B14F-4D97-AF65-F5344CB8AC3E}">
        <p14:creationId xmlns:p14="http://schemas.microsoft.com/office/powerpoint/2010/main" val="1648295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99BC5-26D6-4052-9D10-43A0AE751588}"/>
              </a:ext>
            </a:extLst>
          </p:cNvPr>
          <p:cNvSpPr>
            <a:spLocks noGrp="1"/>
          </p:cNvSpPr>
          <p:nvPr>
            <p:ph type="title"/>
          </p:nvPr>
        </p:nvSpPr>
        <p:spPr/>
        <p:txBody>
          <a:bodyPr/>
          <a:lstStyle/>
          <a:p>
            <a:r>
              <a:rPr lang="de-DE" dirty="0"/>
              <a:t>Ergebnisse</a:t>
            </a:r>
          </a:p>
        </p:txBody>
      </p:sp>
      <p:sp>
        <p:nvSpPr>
          <p:cNvPr id="4" name="Textplatzhalter 3">
            <a:extLst>
              <a:ext uri="{FF2B5EF4-FFF2-40B4-BE49-F238E27FC236}">
                <a16:creationId xmlns:a16="http://schemas.microsoft.com/office/drawing/2014/main" id="{366D4867-B9D7-46B0-B44C-94EE2B544602}"/>
              </a:ext>
            </a:extLst>
          </p:cNvPr>
          <p:cNvSpPr>
            <a:spLocks noGrp="1"/>
          </p:cNvSpPr>
          <p:nvPr>
            <p:ph type="body" sz="quarter" idx="13"/>
          </p:nvPr>
        </p:nvSpPr>
        <p:spPr/>
        <p:txBody>
          <a:bodyPr/>
          <a:lstStyle/>
          <a:p>
            <a:r>
              <a:rPr lang="de-DE" dirty="0"/>
              <a:t>Name der Einrichtung</a:t>
            </a:r>
          </a:p>
        </p:txBody>
      </p:sp>
      <p:graphicFrame>
        <p:nvGraphicFramePr>
          <p:cNvPr id="3" name="Inhaltsplatzhalter 2">
            <a:extLst>
              <a:ext uri="{FF2B5EF4-FFF2-40B4-BE49-F238E27FC236}">
                <a16:creationId xmlns:a16="http://schemas.microsoft.com/office/drawing/2014/main" id="{0C6E081F-76C8-4030-AE95-0B262DD85A9C}"/>
              </a:ext>
            </a:extLst>
          </p:cNvPr>
          <p:cNvGraphicFramePr>
            <a:graphicFrameLocks noGrp="1"/>
          </p:cNvGraphicFramePr>
          <p:nvPr>
            <p:ph idx="1"/>
            <p:extLst/>
          </p:nvPr>
        </p:nvGraphicFramePr>
        <p:xfrm>
          <a:off x="371475" y="1785938"/>
          <a:ext cx="11345908" cy="3195320"/>
        </p:xfrm>
        <a:graphic>
          <a:graphicData uri="http://schemas.openxmlformats.org/drawingml/2006/table">
            <a:tbl>
              <a:tblPr firstRow="1" bandRow="1">
                <a:tableStyleId>{7E9639D4-E3E2-4D34-9284-5A2195B3D0D7}</a:tableStyleId>
              </a:tblPr>
              <a:tblGrid>
                <a:gridCol w="3514725">
                  <a:extLst>
                    <a:ext uri="{9D8B030D-6E8A-4147-A177-3AD203B41FA5}">
                      <a16:colId xmlns:a16="http://schemas.microsoft.com/office/drawing/2014/main" val="4289029428"/>
                    </a:ext>
                  </a:extLst>
                </a:gridCol>
                <a:gridCol w="2478677">
                  <a:extLst>
                    <a:ext uri="{9D8B030D-6E8A-4147-A177-3AD203B41FA5}">
                      <a16:colId xmlns:a16="http://schemas.microsoft.com/office/drawing/2014/main" val="855981153"/>
                    </a:ext>
                  </a:extLst>
                </a:gridCol>
                <a:gridCol w="2478677">
                  <a:extLst>
                    <a:ext uri="{9D8B030D-6E8A-4147-A177-3AD203B41FA5}">
                      <a16:colId xmlns:a16="http://schemas.microsoft.com/office/drawing/2014/main" val="4144089914"/>
                    </a:ext>
                  </a:extLst>
                </a:gridCol>
                <a:gridCol w="2873829">
                  <a:extLst>
                    <a:ext uri="{9D8B030D-6E8A-4147-A177-3AD203B41FA5}">
                      <a16:colId xmlns:a16="http://schemas.microsoft.com/office/drawing/2014/main" val="741075074"/>
                    </a:ext>
                  </a:extLst>
                </a:gridCol>
              </a:tblGrid>
              <a:tr h="370840">
                <a:tc>
                  <a:txBody>
                    <a:bodyPr/>
                    <a:lstStyle/>
                    <a:p>
                      <a:r>
                        <a:rPr lang="de-DE" dirty="0"/>
                        <a:t>Gericht</a:t>
                      </a:r>
                    </a:p>
                  </a:txBody>
                  <a:tcPr/>
                </a:tc>
                <a:tc>
                  <a:txBody>
                    <a:bodyPr/>
                    <a:lstStyle/>
                    <a:p>
                      <a:r>
                        <a:rPr lang="de-DE" dirty="0"/>
                        <a:t>Umwelt</a:t>
                      </a:r>
                    </a:p>
                  </a:txBody>
                  <a:tcPr/>
                </a:tc>
                <a:tc>
                  <a:txBody>
                    <a:bodyPr/>
                    <a:lstStyle/>
                    <a:p>
                      <a:r>
                        <a:rPr lang="de-DE" dirty="0"/>
                        <a:t>Gesundheit </a:t>
                      </a:r>
                    </a:p>
                  </a:txBody>
                  <a:tcPr/>
                </a:tc>
                <a:tc>
                  <a:txBody>
                    <a:bodyPr/>
                    <a:lstStyle/>
                    <a:p>
                      <a:r>
                        <a:rPr lang="de-DE" dirty="0"/>
                        <a:t>Fair für Mensch und Tier</a:t>
                      </a:r>
                    </a:p>
                  </a:txBody>
                  <a:tcPr/>
                </a:tc>
                <a:extLst>
                  <a:ext uri="{0D108BD9-81ED-4DB2-BD59-A6C34878D82A}">
                    <a16:rowId xmlns:a16="http://schemas.microsoft.com/office/drawing/2014/main" val="4162785599"/>
                  </a:ext>
                </a:extLst>
              </a:tr>
              <a:tr h="370840">
                <a:tc>
                  <a:txBody>
                    <a:bodyPr/>
                    <a:lstStyle/>
                    <a:p>
                      <a:pPr>
                        <a:lnSpc>
                          <a:spcPct val="150000"/>
                        </a:lnSpc>
                      </a:pPr>
                      <a:endParaRPr lang="de-DE" dirty="0"/>
                    </a:p>
                  </a:txBody>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extLst>
                  <a:ext uri="{0D108BD9-81ED-4DB2-BD59-A6C34878D82A}">
                    <a16:rowId xmlns:a16="http://schemas.microsoft.com/office/drawing/2014/main" val="3613809067"/>
                  </a:ext>
                </a:extLst>
              </a:tr>
              <a:tr h="370840">
                <a:tc>
                  <a:txBody>
                    <a:bodyPr/>
                    <a:lstStyle/>
                    <a:p>
                      <a:endParaRPr lang="de-DE" dirty="0"/>
                    </a:p>
                    <a:p>
                      <a:endParaRPr lang="de-DE" dirty="0"/>
                    </a:p>
                  </a:txBody>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extLst>
                  <a:ext uri="{0D108BD9-81ED-4DB2-BD59-A6C34878D82A}">
                    <a16:rowId xmlns:a16="http://schemas.microsoft.com/office/drawing/2014/main" val="2431712858"/>
                  </a:ext>
                </a:extLst>
              </a:tr>
              <a:tr h="370840">
                <a:tc>
                  <a:txBody>
                    <a:bodyPr/>
                    <a:lstStyle/>
                    <a:p>
                      <a:endParaRPr lang="de-DE" dirty="0"/>
                    </a:p>
                    <a:p>
                      <a:endParaRPr lang="de-DE" dirty="0"/>
                    </a:p>
                  </a:txBody>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extLst>
                  <a:ext uri="{0D108BD9-81ED-4DB2-BD59-A6C34878D82A}">
                    <a16:rowId xmlns:a16="http://schemas.microsoft.com/office/drawing/2014/main" val="1837375594"/>
                  </a:ext>
                </a:extLst>
              </a:tr>
              <a:tr h="370840">
                <a:tc>
                  <a:txBody>
                    <a:bodyPr/>
                    <a:lstStyle/>
                    <a:p>
                      <a:endParaRPr lang="de-DE" dirty="0"/>
                    </a:p>
                    <a:p>
                      <a:endParaRPr lang="de-DE" dirty="0"/>
                    </a:p>
                  </a:txBody>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extLst>
                  <a:ext uri="{0D108BD9-81ED-4DB2-BD59-A6C34878D82A}">
                    <a16:rowId xmlns:a16="http://schemas.microsoft.com/office/drawing/2014/main" val="848643027"/>
                  </a:ext>
                </a:extLst>
              </a:tr>
              <a:tr h="370840">
                <a:tc>
                  <a:txBody>
                    <a:bodyPr/>
                    <a:lstStyle/>
                    <a:p>
                      <a:pPr>
                        <a:lnSpc>
                          <a:spcPct val="150000"/>
                        </a:lnSpc>
                      </a:pPr>
                      <a:endParaRPr lang="de-DE" dirty="0"/>
                    </a:p>
                  </a:txBody>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tc>
                  <a:txBody>
                    <a:bodyPr/>
                    <a:lstStyle/>
                    <a:p>
                      <a:endParaRPr lang="de-DE" dirty="0"/>
                    </a:p>
                  </a:txBody>
                  <a:tcPr>
                    <a:solidFill>
                      <a:schemeClr val="bg1">
                        <a:lumMod val="75000"/>
                      </a:schemeClr>
                    </a:solidFill>
                  </a:tcPr>
                </a:tc>
                <a:extLst>
                  <a:ext uri="{0D108BD9-81ED-4DB2-BD59-A6C34878D82A}">
                    <a16:rowId xmlns:a16="http://schemas.microsoft.com/office/drawing/2014/main" val="25677847"/>
                  </a:ext>
                </a:extLst>
              </a:tr>
            </a:tbl>
          </a:graphicData>
        </a:graphic>
      </p:graphicFrame>
      <p:sp>
        <p:nvSpPr>
          <p:cNvPr id="8" name="Textfeld 6">
            <a:extLst>
              <a:ext uri="{FF2B5EF4-FFF2-40B4-BE49-F238E27FC236}">
                <a16:creationId xmlns:a16="http://schemas.microsoft.com/office/drawing/2014/main" id="{CF490575-62AE-F68E-341C-1439CC878738}"/>
              </a:ext>
            </a:extLst>
          </p:cNvPr>
          <p:cNvSpPr txBox="1"/>
          <p:nvPr/>
        </p:nvSpPr>
        <p:spPr>
          <a:xfrm>
            <a:off x="3582437" y="5712719"/>
            <a:ext cx="1006910" cy="369332"/>
          </a:xfrm>
          <a:prstGeom prst="rect">
            <a:avLst/>
          </a:prstGeom>
          <a:solidFill>
            <a:srgbClr val="83C22E"/>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0" name="Textfeld 8">
            <a:extLst>
              <a:ext uri="{FF2B5EF4-FFF2-40B4-BE49-F238E27FC236}">
                <a16:creationId xmlns:a16="http://schemas.microsoft.com/office/drawing/2014/main" id="{DBBD12DB-560E-A111-2662-C07BDE303AE6}"/>
              </a:ext>
            </a:extLst>
          </p:cNvPr>
          <p:cNvSpPr txBox="1"/>
          <p:nvPr/>
        </p:nvSpPr>
        <p:spPr>
          <a:xfrm>
            <a:off x="4569027" y="5712719"/>
            <a:ext cx="986590" cy="369332"/>
          </a:xfrm>
          <a:prstGeom prst="rect">
            <a:avLst/>
          </a:prstGeom>
          <a:solidFill>
            <a:srgbClr val="A5CB26"/>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2" name="Textfeld 9">
            <a:extLst>
              <a:ext uri="{FF2B5EF4-FFF2-40B4-BE49-F238E27FC236}">
                <a16:creationId xmlns:a16="http://schemas.microsoft.com/office/drawing/2014/main" id="{668DD75A-5EDC-79EB-7EF1-8377556859A6}"/>
              </a:ext>
            </a:extLst>
          </p:cNvPr>
          <p:cNvSpPr txBox="1"/>
          <p:nvPr/>
        </p:nvSpPr>
        <p:spPr>
          <a:xfrm>
            <a:off x="5555617" y="5712719"/>
            <a:ext cx="986590" cy="369332"/>
          </a:xfrm>
          <a:prstGeom prst="rect">
            <a:avLst/>
          </a:prstGeom>
          <a:solidFill>
            <a:srgbClr val="FAB12F"/>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4" name="Textfeld 10">
            <a:extLst>
              <a:ext uri="{FF2B5EF4-FFF2-40B4-BE49-F238E27FC236}">
                <a16:creationId xmlns:a16="http://schemas.microsoft.com/office/drawing/2014/main" id="{DE24CEBF-746A-5055-4D7E-357B701F76B8}"/>
              </a:ext>
            </a:extLst>
          </p:cNvPr>
          <p:cNvSpPr txBox="1"/>
          <p:nvPr/>
        </p:nvSpPr>
        <p:spPr>
          <a:xfrm>
            <a:off x="6542207" y="5712719"/>
            <a:ext cx="986590" cy="369332"/>
          </a:xfrm>
          <a:prstGeom prst="rect">
            <a:avLst/>
          </a:prstGeom>
          <a:solidFill>
            <a:srgbClr val="F97630"/>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6" name="Textfeld 11">
            <a:extLst>
              <a:ext uri="{FF2B5EF4-FFF2-40B4-BE49-F238E27FC236}">
                <a16:creationId xmlns:a16="http://schemas.microsoft.com/office/drawing/2014/main" id="{1A72EFE5-38AE-AA48-84FC-F01F1AC7E21B}"/>
              </a:ext>
            </a:extLst>
          </p:cNvPr>
          <p:cNvSpPr txBox="1"/>
          <p:nvPr/>
        </p:nvSpPr>
        <p:spPr>
          <a:xfrm>
            <a:off x="7528797" y="5712719"/>
            <a:ext cx="986590" cy="369332"/>
          </a:xfrm>
          <a:prstGeom prst="rect">
            <a:avLst/>
          </a:prstGeom>
          <a:solidFill>
            <a:srgbClr val="DD3E35"/>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8" name="Textfeld 12">
            <a:extLst>
              <a:ext uri="{FF2B5EF4-FFF2-40B4-BE49-F238E27FC236}">
                <a16:creationId xmlns:a16="http://schemas.microsoft.com/office/drawing/2014/main" id="{C580E9F9-F3EF-BCBA-183A-1C388D751163}"/>
              </a:ext>
            </a:extLst>
          </p:cNvPr>
          <p:cNvSpPr txBox="1"/>
          <p:nvPr/>
        </p:nvSpPr>
        <p:spPr>
          <a:xfrm>
            <a:off x="8515387" y="5713267"/>
            <a:ext cx="986590" cy="369332"/>
          </a:xfrm>
          <a:prstGeom prst="rect">
            <a:avLst/>
          </a:prstGeom>
          <a:solidFill>
            <a:srgbClr val="B81515"/>
          </a:solidFill>
          <a:ln>
            <a:solidFill>
              <a:schemeClr val="bg2"/>
            </a:solid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Tree>
    <p:extLst>
      <p:ext uri="{BB962C8B-B14F-4D97-AF65-F5344CB8AC3E}">
        <p14:creationId xmlns:p14="http://schemas.microsoft.com/office/powerpoint/2010/main" val="2149444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Hebelwirkung einzelner </a:t>
            </a:r>
            <a:br>
              <a:rPr lang="de-DE" dirty="0"/>
            </a:br>
            <a:r>
              <a:rPr lang="de-DE" dirty="0"/>
              <a:t>Lebensmittel-Gruppen</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2000" dirty="0">
                <a:latin typeface="Arial"/>
                <a:cs typeface="Arial"/>
              </a:rPr>
              <a:t>Nach der Vorstellung der Ergebnisse leitet der/die Dozent*in zu einem Spiel über, welches die Hebelwirkungen von einzelnen Lebensmittelgruppen behandelt. </a:t>
            </a:r>
          </a:p>
          <a:p>
            <a:pPr marL="0" indent="0">
              <a:buNone/>
            </a:pPr>
            <a:r>
              <a:rPr lang="de-DE" sz="2000" dirty="0">
                <a:latin typeface="Arial"/>
                <a:cs typeface="Arial"/>
              </a:rPr>
              <a:t>Dafür kann entweder das Spiel „Schwarzer Peter </a:t>
            </a:r>
            <a:r>
              <a:rPr lang="de-DE" sz="2000" dirty="0" err="1">
                <a:latin typeface="Arial"/>
                <a:cs typeface="Arial"/>
              </a:rPr>
              <a:t>Nachhaltigkeits</a:t>
            </a:r>
            <a:r>
              <a:rPr lang="de-DE" sz="2000" dirty="0">
                <a:latin typeface="Arial"/>
                <a:cs typeface="Arial"/>
              </a:rPr>
              <a:t> – Edition“ genutzt werden, welches auf </a:t>
            </a:r>
            <a:r>
              <a:rPr lang="de-DE" sz="2000" dirty="0" err="1">
                <a:latin typeface="Arial"/>
                <a:cs typeface="Arial"/>
              </a:rPr>
              <a:t>orca.nrw</a:t>
            </a:r>
            <a:r>
              <a:rPr lang="de-DE" sz="2000" dirty="0">
                <a:latin typeface="Arial"/>
                <a:cs typeface="Arial"/>
              </a:rPr>
              <a:t> frei zur Verfügung steht oder ein Legespiel eingebaut werden. Die passenden Icons finden Sie unter den begleitenden Materialien.</a:t>
            </a: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Im Anschluss können die Teilnehmenden dazu in den Austausch gelangen, einzelne Ergebnisse Ihrer Bewertungen einordnen und Fragen stellen. </a:t>
            </a:r>
          </a:p>
          <a:p>
            <a:pPr marL="0" indent="0">
              <a:buNone/>
            </a:pPr>
            <a:endParaRPr lang="de-DE" dirty="0"/>
          </a:p>
          <a:p>
            <a:pPr marL="0" indent="0">
              <a:buNone/>
            </a:pPr>
            <a:r>
              <a:rPr lang="de-DE" b="1" dirty="0"/>
              <a:t>Material:</a:t>
            </a:r>
            <a:r>
              <a:rPr lang="de-DE" dirty="0"/>
              <a:t> Präsentation, Schwarzer Peter </a:t>
            </a:r>
            <a:r>
              <a:rPr lang="de-DE" dirty="0" err="1"/>
              <a:t>Nachhaltigkeits</a:t>
            </a:r>
            <a:r>
              <a:rPr lang="de-DE" dirty="0"/>
              <a:t> – Edition ODER Icons für das Legespiel </a:t>
            </a:r>
          </a:p>
        </p:txBody>
      </p:sp>
    </p:spTree>
    <p:extLst>
      <p:ext uri="{BB962C8B-B14F-4D97-AF65-F5344CB8AC3E}">
        <p14:creationId xmlns:p14="http://schemas.microsoft.com/office/powerpoint/2010/main" val="2931958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6FFF65AD-7AF3-70CC-D4AB-58159D32EB8E}"/>
              </a:ext>
            </a:extLst>
          </p:cNvPr>
          <p:cNvSpPr>
            <a:spLocks noGrp="1"/>
          </p:cNvSpPr>
          <p:nvPr>
            <p:ph type="ctrTitle"/>
          </p:nvPr>
        </p:nvSpPr>
        <p:spPr>
          <a:xfrm>
            <a:off x="2739927" y="2048887"/>
            <a:ext cx="6712145" cy="2006745"/>
          </a:xfrm>
        </p:spPr>
        <p:txBody>
          <a:bodyPr/>
          <a:lstStyle/>
          <a:p>
            <a:r>
              <a:rPr lang="de-DE" sz="4800" b="1" dirty="0"/>
              <a:t>Hebelwirkung einzelner </a:t>
            </a:r>
            <a:br>
              <a:rPr lang="de-DE" sz="4800" b="1" dirty="0"/>
            </a:br>
            <a:r>
              <a:rPr lang="de-DE" sz="4800" b="1" dirty="0"/>
              <a:t>Lebensmittel-Gruppen</a:t>
            </a:r>
          </a:p>
        </p:txBody>
      </p:sp>
    </p:spTree>
    <p:extLst>
      <p:ext uri="{BB962C8B-B14F-4D97-AF65-F5344CB8AC3E}">
        <p14:creationId xmlns:p14="http://schemas.microsoft.com/office/powerpoint/2010/main" val="2224437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97C9AF-4D53-41CB-95AE-8DC0C5B968D5}"/>
              </a:ext>
            </a:extLst>
          </p:cNvPr>
          <p:cNvSpPr>
            <a:spLocks noGrp="1"/>
          </p:cNvSpPr>
          <p:nvPr>
            <p:ph type="title"/>
          </p:nvPr>
        </p:nvSpPr>
        <p:spPr/>
        <p:txBody>
          <a:bodyPr/>
          <a:lstStyle/>
          <a:p>
            <a:r>
              <a:rPr lang="de-DE" dirty="0"/>
              <a:t>Nachhaltige Ernährung</a:t>
            </a:r>
          </a:p>
        </p:txBody>
      </p:sp>
      <p:sp>
        <p:nvSpPr>
          <p:cNvPr id="3" name="Inhaltsplatzhalter 2">
            <a:extLst>
              <a:ext uri="{FF2B5EF4-FFF2-40B4-BE49-F238E27FC236}">
                <a16:creationId xmlns:a16="http://schemas.microsoft.com/office/drawing/2014/main" id="{4FE5B873-4854-4571-B1C8-C899022DA849}"/>
              </a:ext>
            </a:extLst>
          </p:cNvPr>
          <p:cNvSpPr>
            <a:spLocks noGrp="1"/>
          </p:cNvSpPr>
          <p:nvPr>
            <p:ph idx="1"/>
          </p:nvPr>
        </p:nvSpPr>
        <p:spPr>
          <a:xfrm>
            <a:off x="371481" y="1785938"/>
            <a:ext cx="11337299" cy="4019550"/>
          </a:xfrm>
        </p:spPr>
        <p:txBody>
          <a:bodyPr/>
          <a:lstStyle/>
          <a:p>
            <a:pPr marL="0" indent="0">
              <a:buNone/>
            </a:pPr>
            <a:r>
              <a:rPr lang="de-DE" b="1" dirty="0"/>
              <a:t>„Schwarzer Peter </a:t>
            </a:r>
            <a:r>
              <a:rPr lang="de-DE" b="1" dirty="0" err="1"/>
              <a:t>Nachhaltigkeits</a:t>
            </a:r>
            <a:r>
              <a:rPr lang="de-DE" b="1" dirty="0"/>
              <a:t> – Edition“</a:t>
            </a:r>
          </a:p>
          <a:p>
            <a:pPr marL="0" indent="0">
              <a:buNone/>
            </a:pPr>
            <a:endParaRPr lang="de-DE" b="1" dirty="0"/>
          </a:p>
          <a:p>
            <a:pPr marL="0" indent="0">
              <a:buNone/>
            </a:pPr>
            <a:endParaRPr lang="de-DE"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b="1" dirty="0"/>
          </a:p>
          <a:p>
            <a:pPr marL="0" indent="0">
              <a:buNone/>
            </a:pPr>
            <a:endParaRPr lang="de-DE" dirty="0"/>
          </a:p>
          <a:p>
            <a:pPr marL="0" indent="0">
              <a:buNone/>
            </a:pPr>
            <a:endParaRPr lang="de-DE" dirty="0"/>
          </a:p>
          <a:p>
            <a:pPr marL="0" indent="0">
              <a:buNone/>
            </a:pPr>
            <a:r>
              <a:rPr lang="de-DE" sz="1800" dirty="0"/>
              <a:t>Hier finden Sie das Spiel: </a:t>
            </a:r>
            <a:r>
              <a:rPr lang="de-DE" sz="1800" dirty="0">
                <a:hlinkClick r:id="rId2"/>
              </a:rPr>
              <a:t>https://www.orca.nrw/content/dd64d6a8-a902-4df6-9c8c-3e5fb9b63ecf</a:t>
            </a:r>
            <a:r>
              <a:rPr lang="de-DE" sz="1800" dirty="0"/>
              <a:t> </a:t>
            </a:r>
          </a:p>
          <a:p>
            <a:pPr marL="0" indent="0">
              <a:buNone/>
            </a:pPr>
            <a:r>
              <a:rPr lang="de-DE" sz="1800" dirty="0"/>
              <a:t>Es ist frei zugänglich und kann durch die CC0 Lizenz ohne Probleme genutzt, verändert und erweitert werden.</a:t>
            </a:r>
          </a:p>
          <a:p>
            <a:pPr marL="0" indent="0">
              <a:buNone/>
            </a:pPr>
            <a:r>
              <a:rPr lang="de-DE" sz="1800" dirty="0"/>
              <a:t>In der Datei ist erklärt, wie das Spiel ausgedruckt oder bestellt werden kann. </a:t>
            </a:r>
          </a:p>
        </p:txBody>
      </p:sp>
      <p:sp>
        <p:nvSpPr>
          <p:cNvPr id="4" name="Textplatzhalter 3">
            <a:extLst>
              <a:ext uri="{FF2B5EF4-FFF2-40B4-BE49-F238E27FC236}">
                <a16:creationId xmlns:a16="http://schemas.microsoft.com/office/drawing/2014/main" id="{DF02C7F7-33E0-4F84-9E93-E96300EF6600}"/>
              </a:ext>
            </a:extLst>
          </p:cNvPr>
          <p:cNvSpPr>
            <a:spLocks noGrp="1"/>
          </p:cNvSpPr>
          <p:nvPr>
            <p:ph type="body" sz="quarter" idx="13"/>
          </p:nvPr>
        </p:nvSpPr>
        <p:spPr/>
        <p:txBody>
          <a:bodyPr/>
          <a:lstStyle/>
          <a:p>
            <a:r>
              <a:rPr lang="de-DE" dirty="0"/>
              <a:t>Jetzt sind Sie dran!</a:t>
            </a:r>
          </a:p>
        </p:txBody>
      </p:sp>
      <p:pic>
        <p:nvPicPr>
          <p:cNvPr id="6" name="Grafik 5">
            <a:extLst>
              <a:ext uri="{FF2B5EF4-FFF2-40B4-BE49-F238E27FC236}">
                <a16:creationId xmlns:a16="http://schemas.microsoft.com/office/drawing/2014/main" id="{52016636-0261-4751-9672-EF06527E62CE}"/>
              </a:ext>
            </a:extLst>
          </p:cNvPr>
          <p:cNvPicPr>
            <a:picLocks noChangeAspect="1"/>
          </p:cNvPicPr>
          <p:nvPr/>
        </p:nvPicPr>
        <p:blipFill>
          <a:blip r:embed="rId3"/>
          <a:stretch>
            <a:fillRect/>
          </a:stretch>
        </p:blipFill>
        <p:spPr>
          <a:xfrm rot="467560">
            <a:off x="2412939" y="2547938"/>
            <a:ext cx="6429422" cy="2162191"/>
          </a:xfrm>
          <a:prstGeom prst="rect">
            <a:avLst/>
          </a:prstGeom>
          <a:ln>
            <a:solidFill>
              <a:schemeClr val="bg2">
                <a:lumMod val="50000"/>
              </a:schemeClr>
            </a:solidFill>
          </a:ln>
        </p:spPr>
      </p:pic>
      <p:sp>
        <p:nvSpPr>
          <p:cNvPr id="7" name="Rechteck 6">
            <a:extLst>
              <a:ext uri="{FF2B5EF4-FFF2-40B4-BE49-F238E27FC236}">
                <a16:creationId xmlns:a16="http://schemas.microsoft.com/office/drawing/2014/main" id="{D87961CD-5240-4530-8514-3B2E0AD4CAD3}"/>
              </a:ext>
            </a:extLst>
          </p:cNvPr>
          <p:cNvSpPr/>
          <p:nvPr/>
        </p:nvSpPr>
        <p:spPr>
          <a:xfrm rot="492686">
            <a:off x="6181113" y="2502374"/>
            <a:ext cx="2839239" cy="276999"/>
          </a:xfrm>
          <a:prstGeom prst="rect">
            <a:avLst/>
          </a:prstGeom>
        </p:spPr>
        <p:txBody>
          <a:bodyPr wrap="none">
            <a:spAutoFit/>
          </a:bodyPr>
          <a:lstStyle/>
          <a:p>
            <a:r>
              <a:rPr lang="de-DE" sz="1200" dirty="0">
                <a:solidFill>
                  <a:srgbClr val="FF0000"/>
                </a:solidFill>
              </a:rPr>
              <a:t>Screenshot ist nicht unter freier Lizenz.</a:t>
            </a:r>
            <a:endParaRPr lang="de-DE" sz="1200" dirty="0"/>
          </a:p>
        </p:txBody>
      </p:sp>
    </p:spTree>
    <p:extLst>
      <p:ext uri="{BB962C8B-B14F-4D97-AF65-F5344CB8AC3E}">
        <p14:creationId xmlns:p14="http://schemas.microsoft.com/office/powerpoint/2010/main" val="3977741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31E7062-0A37-AB46-A1EA-1313ADF32D2B}"/>
              </a:ext>
            </a:extLst>
          </p:cNvPr>
          <p:cNvSpPr>
            <a:spLocks noGrp="1"/>
          </p:cNvSpPr>
          <p:nvPr>
            <p:ph type="title"/>
          </p:nvPr>
        </p:nvSpPr>
        <p:spPr/>
        <p:txBody>
          <a:bodyPr/>
          <a:lstStyle/>
          <a:p>
            <a:r>
              <a:rPr lang="de-DE" dirty="0"/>
              <a:t>Nachhaltige Ernährung</a:t>
            </a:r>
          </a:p>
        </p:txBody>
      </p:sp>
      <p:sp>
        <p:nvSpPr>
          <p:cNvPr id="2" name="Textplatzhalter 1">
            <a:extLst>
              <a:ext uri="{FF2B5EF4-FFF2-40B4-BE49-F238E27FC236}">
                <a16:creationId xmlns:a16="http://schemas.microsoft.com/office/drawing/2014/main" id="{9A8A7120-B3F5-574F-8EB7-3E3781108B26}"/>
              </a:ext>
            </a:extLst>
          </p:cNvPr>
          <p:cNvSpPr>
            <a:spLocks noGrp="1"/>
          </p:cNvSpPr>
          <p:nvPr>
            <p:ph idx="1"/>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828000" rIns="360000" bIns="360000" numCol="1" anchor="t" anchorCtr="0" compatLnSpc="1">
            <a:prstTxWarp prst="textNoShape">
              <a:avLst/>
            </a:prstTxWarp>
          </a:bodyPr>
          <a:lstStyle/>
          <a:p>
            <a:pPr marL="342900" indent="-342900" algn="l">
              <a:lnSpc>
                <a:spcPct val="125000"/>
              </a:lnSpc>
              <a:spcBef>
                <a:spcPts val="1800"/>
              </a:spcBef>
              <a:spcAft>
                <a:spcPts val="0"/>
              </a:spcAft>
              <a:buFont typeface="Arial" panose="020B0604020202020204" pitchFamily="34" charset="0"/>
              <a:buChar char="•"/>
            </a:pPr>
            <a:endParaRPr lang="de-DE" sz="2000" b="0" dirty="0">
              <a:sym typeface="Wingdings" pitchFamily="2" charset="2"/>
            </a:endParaRPr>
          </a:p>
          <a:p>
            <a:pPr algn="l">
              <a:lnSpc>
                <a:spcPct val="125000"/>
              </a:lnSpc>
              <a:spcBef>
                <a:spcPts val="1800"/>
              </a:spcBef>
              <a:spcAft>
                <a:spcPts val="0"/>
              </a:spcAft>
            </a:pPr>
            <a:endParaRPr lang="de-DE" sz="2000" b="0" dirty="0">
              <a:sym typeface="Wingdings" pitchFamily="2" charset="2"/>
            </a:endParaRPr>
          </a:p>
        </p:txBody>
      </p:sp>
      <p:sp>
        <p:nvSpPr>
          <p:cNvPr id="4" name="Textplatzhalter 3">
            <a:extLst>
              <a:ext uri="{FF2B5EF4-FFF2-40B4-BE49-F238E27FC236}">
                <a16:creationId xmlns:a16="http://schemas.microsoft.com/office/drawing/2014/main" id="{AB78633B-D1DC-5549-A82E-7B92D9B7727F}"/>
              </a:ext>
            </a:extLst>
          </p:cNvPr>
          <p:cNvSpPr>
            <a:spLocks noGrp="1"/>
          </p:cNvSpPr>
          <p:nvPr>
            <p:ph type="body" sz="quarter" idx="13"/>
          </p:nvPr>
        </p:nvSpPr>
        <p:spPr/>
        <p:txBody>
          <a:bodyPr/>
          <a:lstStyle/>
          <a:p>
            <a:r>
              <a:rPr lang="de-DE" dirty="0"/>
              <a:t>Jetzt sind Sie dran!</a:t>
            </a:r>
          </a:p>
        </p:txBody>
      </p:sp>
      <p:sp>
        <p:nvSpPr>
          <p:cNvPr id="6" name="Textplatzhalter 1">
            <a:extLst>
              <a:ext uri="{FF2B5EF4-FFF2-40B4-BE49-F238E27FC236}">
                <a16:creationId xmlns:a16="http://schemas.microsoft.com/office/drawing/2014/main" id="{45C1C946-9FF2-044C-9BB7-AF44D6F827BB}"/>
              </a:ext>
            </a:extLst>
          </p:cNvPr>
          <p:cNvSpPr txBox="1">
            <a:spLocks/>
          </p:cNvSpPr>
          <p:nvPr/>
        </p:nvSpPr>
        <p:spPr bwMode="auto">
          <a:xfrm>
            <a:off x="366944" y="1200499"/>
            <a:ext cx="11664951" cy="471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828000" rIns="360000" bIns="360000" numCol="1" anchor="t" anchorCtr="0" compatLnSpc="1">
            <a:prstTxWarp prst="textNoShape">
              <a:avLst/>
            </a:prstTxWarp>
          </a:bodyPr>
          <a:lstStyle>
            <a:lvl1pPr marL="0" indent="0" algn="ctr" rtl="0" eaLnBrk="0" fontAlgn="base" hangingPunct="0">
              <a:lnSpc>
                <a:spcPct val="90000"/>
              </a:lnSpc>
              <a:spcBef>
                <a:spcPct val="0"/>
              </a:spcBef>
              <a:spcAft>
                <a:spcPct val="0"/>
              </a:spcAft>
              <a:buFont typeface="Arial" charset="0"/>
              <a:buNone/>
              <a:defRPr sz="3600" b="1"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spcBef>
                <a:spcPts val="1800"/>
              </a:spcBef>
              <a:spcAft>
                <a:spcPts val="0"/>
              </a:spcAft>
            </a:pPr>
            <a:endParaRPr lang="de-DE" sz="2400" b="0" dirty="0">
              <a:sym typeface="Wingdings" pitchFamily="2" charset="2"/>
            </a:endParaRPr>
          </a:p>
          <a:p>
            <a:pPr>
              <a:lnSpc>
                <a:spcPct val="125000"/>
              </a:lnSpc>
              <a:spcBef>
                <a:spcPts val="1800"/>
              </a:spcBef>
              <a:spcAft>
                <a:spcPts val="0"/>
              </a:spcAft>
            </a:pPr>
            <a:r>
              <a:rPr lang="de-DE" sz="2400" b="0" dirty="0">
                <a:sym typeface="Wingdings" pitchFamily="2" charset="2"/>
              </a:rPr>
              <a:t>Bringen Sie die Lebensmittel in die richtige Reihenfolge:</a:t>
            </a:r>
          </a:p>
          <a:p>
            <a:pPr>
              <a:lnSpc>
                <a:spcPct val="125000"/>
              </a:lnSpc>
              <a:spcBef>
                <a:spcPts val="1800"/>
              </a:spcBef>
              <a:spcAft>
                <a:spcPts val="0"/>
              </a:spcAft>
            </a:pPr>
            <a:r>
              <a:rPr lang="de-DE" sz="2400" b="0" dirty="0">
                <a:sym typeface="Wingdings" pitchFamily="2" charset="2"/>
              </a:rPr>
              <a:t>Pinnen Sie die Zutaten mit den höchsten Treibhausgasemissionen oben an, die Zutaten mit den geringsten unten!</a:t>
            </a:r>
            <a:endParaRPr lang="de-DE" sz="2000" b="0" dirty="0">
              <a:sym typeface="Wingdings" pitchFamily="2" charset="2"/>
            </a:endParaRPr>
          </a:p>
        </p:txBody>
      </p:sp>
      <p:pic>
        <p:nvPicPr>
          <p:cNvPr id="15" name="Grafik 14">
            <a:extLst>
              <a:ext uri="{FF2B5EF4-FFF2-40B4-BE49-F238E27FC236}">
                <a16:creationId xmlns:a16="http://schemas.microsoft.com/office/drawing/2014/main" id="{454BFEBE-2A68-4C80-A869-93794A2E58B8}"/>
              </a:ext>
            </a:extLst>
          </p:cNvPr>
          <p:cNvPicPr>
            <a:picLocks noChangeAspect="1"/>
          </p:cNvPicPr>
          <p:nvPr/>
        </p:nvPicPr>
        <p:blipFill>
          <a:blip r:embed="rId3">
            <a:lum bright="70000" contrast="-70000"/>
          </a:blip>
          <a:stretch>
            <a:fillRect/>
          </a:stretch>
        </p:blipFill>
        <p:spPr>
          <a:xfrm>
            <a:off x="3686227" y="4699955"/>
            <a:ext cx="844694" cy="647984"/>
          </a:xfrm>
          <a:prstGeom prst="rect">
            <a:avLst/>
          </a:prstGeom>
        </p:spPr>
      </p:pic>
      <p:pic>
        <p:nvPicPr>
          <p:cNvPr id="17" name="Grafik 16">
            <a:extLst>
              <a:ext uri="{FF2B5EF4-FFF2-40B4-BE49-F238E27FC236}">
                <a16:creationId xmlns:a16="http://schemas.microsoft.com/office/drawing/2014/main" id="{AC6E7388-3EA7-404E-A07A-98949FBEAB33}"/>
              </a:ext>
            </a:extLst>
          </p:cNvPr>
          <p:cNvPicPr>
            <a:picLocks noChangeAspect="1"/>
          </p:cNvPicPr>
          <p:nvPr/>
        </p:nvPicPr>
        <p:blipFill>
          <a:blip r:embed="rId4">
            <a:lum bright="70000" contrast="-70000"/>
          </a:blip>
          <a:stretch>
            <a:fillRect/>
          </a:stretch>
        </p:blipFill>
        <p:spPr>
          <a:xfrm>
            <a:off x="7306225" y="4806638"/>
            <a:ext cx="1056173" cy="541301"/>
          </a:xfrm>
          <a:prstGeom prst="rect">
            <a:avLst/>
          </a:prstGeom>
        </p:spPr>
      </p:pic>
      <p:pic>
        <p:nvPicPr>
          <p:cNvPr id="19" name="Grafik 18">
            <a:extLst>
              <a:ext uri="{FF2B5EF4-FFF2-40B4-BE49-F238E27FC236}">
                <a16:creationId xmlns:a16="http://schemas.microsoft.com/office/drawing/2014/main" id="{F76BCEF4-7ED0-4AB1-B871-74154397200C}"/>
              </a:ext>
            </a:extLst>
          </p:cNvPr>
          <p:cNvPicPr>
            <a:picLocks noChangeAspect="1"/>
          </p:cNvPicPr>
          <p:nvPr/>
        </p:nvPicPr>
        <p:blipFill>
          <a:blip r:embed="rId5">
            <a:lum bright="70000" contrast="-70000"/>
          </a:blip>
          <a:stretch>
            <a:fillRect/>
          </a:stretch>
        </p:blipFill>
        <p:spPr>
          <a:xfrm>
            <a:off x="9474926" y="4572360"/>
            <a:ext cx="452888" cy="774465"/>
          </a:xfrm>
          <a:prstGeom prst="rect">
            <a:avLst/>
          </a:prstGeom>
        </p:spPr>
      </p:pic>
      <p:pic>
        <p:nvPicPr>
          <p:cNvPr id="21" name="Grafik 20">
            <a:extLst>
              <a:ext uri="{FF2B5EF4-FFF2-40B4-BE49-F238E27FC236}">
                <a16:creationId xmlns:a16="http://schemas.microsoft.com/office/drawing/2014/main" id="{1ED9AA86-2348-4DCE-B1B7-FBE652F403C0}"/>
              </a:ext>
            </a:extLst>
          </p:cNvPr>
          <p:cNvPicPr>
            <a:picLocks noChangeAspect="1"/>
          </p:cNvPicPr>
          <p:nvPr/>
        </p:nvPicPr>
        <p:blipFill>
          <a:blip r:embed="rId6">
            <a:lum bright="70000" contrast="-70000"/>
          </a:blip>
          <a:stretch>
            <a:fillRect/>
          </a:stretch>
        </p:blipFill>
        <p:spPr>
          <a:xfrm flipH="1">
            <a:off x="2105627" y="4699955"/>
            <a:ext cx="696605" cy="714621"/>
          </a:xfrm>
          <a:prstGeom prst="rect">
            <a:avLst/>
          </a:prstGeom>
        </p:spPr>
      </p:pic>
      <p:pic>
        <p:nvPicPr>
          <p:cNvPr id="23" name="Grafik 22">
            <a:extLst>
              <a:ext uri="{FF2B5EF4-FFF2-40B4-BE49-F238E27FC236}">
                <a16:creationId xmlns:a16="http://schemas.microsoft.com/office/drawing/2014/main" id="{69B10FDD-1899-498A-A559-A776A9BCFCF2}"/>
              </a:ext>
            </a:extLst>
          </p:cNvPr>
          <p:cNvPicPr>
            <a:picLocks noChangeAspect="1"/>
          </p:cNvPicPr>
          <p:nvPr/>
        </p:nvPicPr>
        <p:blipFill>
          <a:blip r:embed="rId7">
            <a:lum bright="70000" contrast="-70000"/>
          </a:blip>
          <a:stretch>
            <a:fillRect/>
          </a:stretch>
        </p:blipFill>
        <p:spPr>
          <a:xfrm>
            <a:off x="5496226" y="4586999"/>
            <a:ext cx="844694" cy="849484"/>
          </a:xfrm>
          <a:prstGeom prst="rect">
            <a:avLst/>
          </a:prstGeom>
        </p:spPr>
      </p:pic>
    </p:spTree>
    <p:extLst>
      <p:ext uri="{BB962C8B-B14F-4D97-AF65-F5344CB8AC3E}">
        <p14:creationId xmlns:p14="http://schemas.microsoft.com/office/powerpoint/2010/main" val="38830355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80" name="Google Shape;480;g200f0485737_2_175"/>
          <p:cNvSpPr txBox="1">
            <a:spLocks noGrp="1"/>
          </p:cNvSpPr>
          <p:nvPr>
            <p:ph type="body" idx="1"/>
          </p:nvPr>
        </p:nvSpPr>
        <p:spPr>
          <a:xfrm>
            <a:off x="318333" y="85864"/>
            <a:ext cx="10710684" cy="1472711"/>
          </a:xfrm>
          <a:prstGeom prst="rect">
            <a:avLst/>
          </a:prstGeom>
          <a:noFill/>
          <a:ln>
            <a:noFill/>
          </a:ln>
        </p:spPr>
        <p:txBody>
          <a:bodyPr spcFirstLastPara="1" wrap="square" lIns="0" tIns="0" rIns="0" bIns="0" anchor="t" anchorCtr="0">
            <a:spAutoFit/>
          </a:bodyPr>
          <a:lstStyle/>
          <a:p>
            <a:pPr marL="0" lvl="0" indent="0" algn="ctr">
              <a:buClr>
                <a:schemeClr val="lt1"/>
              </a:buClr>
              <a:buSzPts val="2700"/>
              <a:buNone/>
            </a:pPr>
            <a:r>
              <a:rPr lang="de-DE" sz="2900" b="1" dirty="0">
                <a:latin typeface="+mj-lt"/>
              </a:rPr>
              <a:t>Einordnung verschiedener Lebensmittel nach Treibhausgasemissionen</a:t>
            </a:r>
            <a:endParaRPr sz="2900" b="1" dirty="0">
              <a:latin typeface="+mj-lt"/>
            </a:endParaRPr>
          </a:p>
          <a:p>
            <a:pPr marL="0" lvl="0" indent="0" algn="ctr" rtl="0">
              <a:lnSpc>
                <a:spcPct val="110000"/>
              </a:lnSpc>
              <a:spcBef>
                <a:spcPts val="0"/>
              </a:spcBef>
              <a:spcAft>
                <a:spcPts val="0"/>
              </a:spcAft>
              <a:buClr>
                <a:schemeClr val="lt1"/>
              </a:buClr>
              <a:buSzPts val="2700"/>
              <a:buFont typeface="Arial"/>
              <a:buNone/>
            </a:pPr>
            <a:endParaRPr sz="2900" b="1" dirty="0">
              <a:latin typeface="+mj-lt"/>
            </a:endParaRPr>
          </a:p>
        </p:txBody>
      </p:sp>
      <p:sp>
        <p:nvSpPr>
          <p:cNvPr id="482" name="Google Shape;482;g200f0485737_2_175"/>
          <p:cNvSpPr/>
          <p:nvPr/>
        </p:nvSpPr>
        <p:spPr>
          <a:xfrm>
            <a:off x="-16625" y="932800"/>
            <a:ext cx="1792350" cy="5388425"/>
          </a:xfrm>
          <a:prstGeom prst="flowChartProcess">
            <a:avLst/>
          </a:prstGeom>
          <a:solidFill>
            <a:srgbClr val="CC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 name="Google Shape;483;g200f0485737_2_175"/>
          <p:cNvSpPr/>
          <p:nvPr/>
        </p:nvSpPr>
        <p:spPr>
          <a:xfrm>
            <a:off x="1775725" y="1404275"/>
            <a:ext cx="2028000" cy="4616875"/>
          </a:xfrm>
          <a:prstGeom prst="flowChartProcess">
            <a:avLst/>
          </a:prstGeom>
          <a:solidFill>
            <a:srgbClr val="FF00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4" name="Google Shape;484;g200f0485737_2_175"/>
          <p:cNvSpPr/>
          <p:nvPr/>
        </p:nvSpPr>
        <p:spPr>
          <a:xfrm>
            <a:off x="3795350" y="1732900"/>
            <a:ext cx="2028000" cy="3945350"/>
          </a:xfrm>
          <a:prstGeom prst="flowChartProcess">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g200f0485737_2_175"/>
          <p:cNvSpPr/>
          <p:nvPr/>
        </p:nvSpPr>
        <p:spPr>
          <a:xfrm>
            <a:off x="5820575" y="1879350"/>
            <a:ext cx="2028000" cy="3652475"/>
          </a:xfrm>
          <a:prstGeom prst="flowChartProcess">
            <a:avLst/>
          </a:prstGeom>
          <a:solidFill>
            <a:srgbClr val="FF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g200f0485737_2_175"/>
          <p:cNvSpPr/>
          <p:nvPr/>
        </p:nvSpPr>
        <p:spPr>
          <a:xfrm>
            <a:off x="7864105" y="2044575"/>
            <a:ext cx="2028000" cy="3164850"/>
          </a:xfrm>
          <a:prstGeom prst="flowChartProcess">
            <a:avLst/>
          </a:prstGeom>
          <a:solidFill>
            <a:srgbClr val="38761D"/>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7" name="Google Shape;487;g200f0485737_2_175"/>
          <p:cNvSpPr/>
          <p:nvPr/>
        </p:nvSpPr>
        <p:spPr>
          <a:xfrm>
            <a:off x="9892105" y="2337413"/>
            <a:ext cx="2003000" cy="2736325"/>
          </a:xfrm>
          <a:prstGeom prst="flowChartProcess">
            <a:avLst/>
          </a:prstGeom>
          <a:solidFill>
            <a:srgbClr val="00F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 name="Grafik 3">
            <a:extLst>
              <a:ext uri="{FF2B5EF4-FFF2-40B4-BE49-F238E27FC236}">
                <a16:creationId xmlns:a16="http://schemas.microsoft.com/office/drawing/2014/main" id="{8C8D0101-F341-4C51-9C64-80879432F410}"/>
              </a:ext>
            </a:extLst>
          </p:cNvPr>
          <p:cNvPicPr>
            <a:picLocks noChangeAspect="1"/>
          </p:cNvPicPr>
          <p:nvPr/>
        </p:nvPicPr>
        <p:blipFill>
          <a:blip r:embed="rId3"/>
          <a:stretch>
            <a:fillRect/>
          </a:stretch>
        </p:blipFill>
        <p:spPr>
          <a:xfrm>
            <a:off x="9729590" y="1660690"/>
            <a:ext cx="1624001" cy="2177232"/>
          </a:xfrm>
          <a:prstGeom prst="rect">
            <a:avLst/>
          </a:prstGeom>
        </p:spPr>
      </p:pic>
      <p:pic>
        <p:nvPicPr>
          <p:cNvPr id="6" name="Grafik 5">
            <a:extLst>
              <a:ext uri="{FF2B5EF4-FFF2-40B4-BE49-F238E27FC236}">
                <a16:creationId xmlns:a16="http://schemas.microsoft.com/office/drawing/2014/main" id="{C361CE2C-6684-43F1-935C-4FAAD284613C}"/>
              </a:ext>
            </a:extLst>
          </p:cNvPr>
          <p:cNvPicPr>
            <a:picLocks noChangeAspect="1"/>
          </p:cNvPicPr>
          <p:nvPr/>
        </p:nvPicPr>
        <p:blipFill>
          <a:blip r:embed="rId4"/>
          <a:stretch>
            <a:fillRect/>
          </a:stretch>
        </p:blipFill>
        <p:spPr>
          <a:xfrm>
            <a:off x="159516" y="1172851"/>
            <a:ext cx="1609238" cy="1179498"/>
          </a:xfrm>
          <a:prstGeom prst="rect">
            <a:avLst/>
          </a:prstGeom>
        </p:spPr>
      </p:pic>
      <p:pic>
        <p:nvPicPr>
          <p:cNvPr id="8" name="Grafik 7">
            <a:extLst>
              <a:ext uri="{FF2B5EF4-FFF2-40B4-BE49-F238E27FC236}">
                <a16:creationId xmlns:a16="http://schemas.microsoft.com/office/drawing/2014/main" id="{96A7C58D-C5DF-4F09-9F1D-AAFB51CA395B}"/>
              </a:ext>
            </a:extLst>
          </p:cNvPr>
          <p:cNvPicPr>
            <a:picLocks noChangeAspect="1"/>
          </p:cNvPicPr>
          <p:nvPr/>
        </p:nvPicPr>
        <p:blipFill>
          <a:blip r:embed="rId5"/>
          <a:stretch>
            <a:fillRect/>
          </a:stretch>
        </p:blipFill>
        <p:spPr>
          <a:xfrm>
            <a:off x="647903" y="2522022"/>
            <a:ext cx="1768226" cy="1813956"/>
          </a:xfrm>
          <a:prstGeom prst="rect">
            <a:avLst/>
          </a:prstGeom>
        </p:spPr>
      </p:pic>
      <p:pic>
        <p:nvPicPr>
          <p:cNvPr id="10" name="Grafik 9">
            <a:extLst>
              <a:ext uri="{FF2B5EF4-FFF2-40B4-BE49-F238E27FC236}">
                <a16:creationId xmlns:a16="http://schemas.microsoft.com/office/drawing/2014/main" id="{6CB03DE7-7DCA-4AC0-9CCF-0BE53A6FFF39}"/>
              </a:ext>
            </a:extLst>
          </p:cNvPr>
          <p:cNvPicPr>
            <a:picLocks noChangeAspect="1"/>
          </p:cNvPicPr>
          <p:nvPr/>
        </p:nvPicPr>
        <p:blipFill rotWithShape="1">
          <a:blip r:embed="rId6"/>
          <a:srcRect t="36617"/>
          <a:stretch/>
        </p:blipFill>
        <p:spPr>
          <a:xfrm>
            <a:off x="296895" y="4411285"/>
            <a:ext cx="2971602" cy="1318615"/>
          </a:xfrm>
          <a:prstGeom prst="rect">
            <a:avLst/>
          </a:prstGeom>
        </p:spPr>
      </p:pic>
      <p:pic>
        <p:nvPicPr>
          <p:cNvPr id="12" name="Grafik 11">
            <a:extLst>
              <a:ext uri="{FF2B5EF4-FFF2-40B4-BE49-F238E27FC236}">
                <a16:creationId xmlns:a16="http://schemas.microsoft.com/office/drawing/2014/main" id="{51A2C2F3-AD0A-4801-8A49-3544B227EE41}"/>
              </a:ext>
            </a:extLst>
          </p:cNvPr>
          <p:cNvPicPr>
            <a:picLocks noChangeAspect="1"/>
          </p:cNvPicPr>
          <p:nvPr/>
        </p:nvPicPr>
        <p:blipFill>
          <a:blip r:embed="rId7"/>
          <a:stretch>
            <a:fillRect/>
          </a:stretch>
        </p:blipFill>
        <p:spPr>
          <a:xfrm>
            <a:off x="2900349" y="3976248"/>
            <a:ext cx="1480835" cy="1670004"/>
          </a:xfrm>
          <a:prstGeom prst="rect">
            <a:avLst/>
          </a:prstGeom>
        </p:spPr>
      </p:pic>
      <p:pic>
        <p:nvPicPr>
          <p:cNvPr id="20" name="Grafik 19">
            <a:extLst>
              <a:ext uri="{FF2B5EF4-FFF2-40B4-BE49-F238E27FC236}">
                <a16:creationId xmlns:a16="http://schemas.microsoft.com/office/drawing/2014/main" id="{98C72D0B-6BA3-4C1D-A3C9-34461F125DCF}"/>
              </a:ext>
            </a:extLst>
          </p:cNvPr>
          <p:cNvPicPr>
            <a:picLocks noChangeAspect="1"/>
          </p:cNvPicPr>
          <p:nvPr/>
        </p:nvPicPr>
        <p:blipFill>
          <a:blip r:embed="rId8"/>
          <a:stretch>
            <a:fillRect/>
          </a:stretch>
        </p:blipFill>
        <p:spPr>
          <a:xfrm>
            <a:off x="4501382" y="1252346"/>
            <a:ext cx="2228024" cy="1816209"/>
          </a:xfrm>
          <a:prstGeom prst="rect">
            <a:avLst/>
          </a:prstGeom>
        </p:spPr>
      </p:pic>
      <p:pic>
        <p:nvPicPr>
          <p:cNvPr id="14" name="Grafik 13">
            <a:extLst>
              <a:ext uri="{FF2B5EF4-FFF2-40B4-BE49-F238E27FC236}">
                <a16:creationId xmlns:a16="http://schemas.microsoft.com/office/drawing/2014/main" id="{C430E7D6-E119-4667-9419-96159C70ABA3}"/>
              </a:ext>
            </a:extLst>
          </p:cNvPr>
          <p:cNvPicPr>
            <a:picLocks noChangeAspect="1"/>
          </p:cNvPicPr>
          <p:nvPr/>
        </p:nvPicPr>
        <p:blipFill>
          <a:blip r:embed="rId9"/>
          <a:stretch>
            <a:fillRect/>
          </a:stretch>
        </p:blipFill>
        <p:spPr>
          <a:xfrm>
            <a:off x="3424627" y="2084880"/>
            <a:ext cx="1974000" cy="2325017"/>
          </a:xfrm>
          <a:prstGeom prst="rect">
            <a:avLst/>
          </a:prstGeom>
        </p:spPr>
      </p:pic>
      <p:pic>
        <p:nvPicPr>
          <p:cNvPr id="16" name="Grafik 15">
            <a:extLst>
              <a:ext uri="{FF2B5EF4-FFF2-40B4-BE49-F238E27FC236}">
                <a16:creationId xmlns:a16="http://schemas.microsoft.com/office/drawing/2014/main" id="{2EFBBE1C-B3C8-4EF3-A6EA-A79FDB390DCB}"/>
              </a:ext>
            </a:extLst>
          </p:cNvPr>
          <p:cNvPicPr>
            <a:picLocks noChangeAspect="1"/>
          </p:cNvPicPr>
          <p:nvPr/>
        </p:nvPicPr>
        <p:blipFill>
          <a:blip r:embed="rId10"/>
          <a:stretch>
            <a:fillRect/>
          </a:stretch>
        </p:blipFill>
        <p:spPr>
          <a:xfrm>
            <a:off x="5208375" y="3695012"/>
            <a:ext cx="1045144" cy="1713434"/>
          </a:xfrm>
          <a:prstGeom prst="rect">
            <a:avLst/>
          </a:prstGeom>
        </p:spPr>
      </p:pic>
      <p:pic>
        <p:nvPicPr>
          <p:cNvPr id="18" name="Grafik 17">
            <a:extLst>
              <a:ext uri="{FF2B5EF4-FFF2-40B4-BE49-F238E27FC236}">
                <a16:creationId xmlns:a16="http://schemas.microsoft.com/office/drawing/2014/main" id="{6D2BC720-2578-46AC-8A28-DC9DB00FF116}"/>
              </a:ext>
            </a:extLst>
          </p:cNvPr>
          <p:cNvPicPr>
            <a:picLocks noChangeAspect="1"/>
          </p:cNvPicPr>
          <p:nvPr/>
        </p:nvPicPr>
        <p:blipFill>
          <a:blip r:embed="rId11"/>
          <a:stretch>
            <a:fillRect/>
          </a:stretch>
        </p:blipFill>
        <p:spPr>
          <a:xfrm>
            <a:off x="5885191" y="2083234"/>
            <a:ext cx="2124389" cy="1810721"/>
          </a:xfrm>
          <a:prstGeom prst="rect">
            <a:avLst/>
          </a:prstGeom>
        </p:spPr>
      </p:pic>
      <p:pic>
        <p:nvPicPr>
          <p:cNvPr id="26" name="Grafik 25">
            <a:extLst>
              <a:ext uri="{FF2B5EF4-FFF2-40B4-BE49-F238E27FC236}">
                <a16:creationId xmlns:a16="http://schemas.microsoft.com/office/drawing/2014/main" id="{A2E75ED4-4CE7-4165-8049-221CE6FC84BE}"/>
              </a:ext>
            </a:extLst>
          </p:cNvPr>
          <p:cNvPicPr>
            <a:picLocks noChangeAspect="1"/>
          </p:cNvPicPr>
          <p:nvPr/>
        </p:nvPicPr>
        <p:blipFill>
          <a:blip r:embed="rId12"/>
          <a:stretch>
            <a:fillRect/>
          </a:stretch>
        </p:blipFill>
        <p:spPr>
          <a:xfrm rot="17508438">
            <a:off x="8030544" y="3611113"/>
            <a:ext cx="2527834" cy="784067"/>
          </a:xfrm>
          <a:prstGeom prst="rect">
            <a:avLst/>
          </a:prstGeom>
        </p:spPr>
      </p:pic>
      <p:pic>
        <p:nvPicPr>
          <p:cNvPr id="22" name="Grafik 21">
            <a:extLst>
              <a:ext uri="{FF2B5EF4-FFF2-40B4-BE49-F238E27FC236}">
                <a16:creationId xmlns:a16="http://schemas.microsoft.com/office/drawing/2014/main" id="{13270F53-B1E2-4FD4-9EBE-6B22298EEB21}"/>
              </a:ext>
            </a:extLst>
          </p:cNvPr>
          <p:cNvPicPr>
            <a:picLocks noChangeAspect="1"/>
          </p:cNvPicPr>
          <p:nvPr/>
        </p:nvPicPr>
        <p:blipFill>
          <a:blip r:embed="rId13"/>
          <a:stretch>
            <a:fillRect/>
          </a:stretch>
        </p:blipFill>
        <p:spPr>
          <a:xfrm>
            <a:off x="6853418" y="3499930"/>
            <a:ext cx="2075537" cy="1592483"/>
          </a:xfrm>
          <a:prstGeom prst="rect">
            <a:avLst/>
          </a:prstGeom>
        </p:spPr>
      </p:pic>
      <p:pic>
        <p:nvPicPr>
          <p:cNvPr id="24" name="Grafik 23">
            <a:extLst>
              <a:ext uri="{FF2B5EF4-FFF2-40B4-BE49-F238E27FC236}">
                <a16:creationId xmlns:a16="http://schemas.microsoft.com/office/drawing/2014/main" id="{400566BD-C105-4D02-99F7-FC60568C1670}"/>
              </a:ext>
            </a:extLst>
          </p:cNvPr>
          <p:cNvPicPr>
            <a:picLocks noChangeAspect="1"/>
          </p:cNvPicPr>
          <p:nvPr/>
        </p:nvPicPr>
        <p:blipFill>
          <a:blip r:embed="rId14"/>
          <a:stretch>
            <a:fillRect/>
          </a:stretch>
        </p:blipFill>
        <p:spPr>
          <a:xfrm rot="7179327" flipH="1">
            <a:off x="7886576" y="2226652"/>
            <a:ext cx="1472531" cy="1081520"/>
          </a:xfrm>
          <a:prstGeom prst="rect">
            <a:avLst/>
          </a:prstGeom>
        </p:spPr>
      </p:pic>
      <p:pic>
        <p:nvPicPr>
          <p:cNvPr id="47" name="Grafik 46">
            <a:extLst>
              <a:ext uri="{FF2B5EF4-FFF2-40B4-BE49-F238E27FC236}">
                <a16:creationId xmlns:a16="http://schemas.microsoft.com/office/drawing/2014/main" id="{B451358C-6FA6-47C7-B617-88E89990B35C}"/>
              </a:ext>
            </a:extLst>
          </p:cNvPr>
          <p:cNvPicPr>
            <a:picLocks noChangeAspect="1"/>
          </p:cNvPicPr>
          <p:nvPr/>
        </p:nvPicPr>
        <p:blipFill>
          <a:blip r:embed="rId10"/>
          <a:stretch>
            <a:fillRect/>
          </a:stretch>
        </p:blipFill>
        <p:spPr>
          <a:xfrm>
            <a:off x="10725302" y="3439454"/>
            <a:ext cx="1045144" cy="1713434"/>
          </a:xfrm>
          <a:prstGeom prst="rect">
            <a:avLst/>
          </a:prstGeom>
        </p:spPr>
      </p:pic>
      <p:sp>
        <p:nvSpPr>
          <p:cNvPr id="29" name="Rechteck: abgerundete Ecken 28">
            <a:extLst>
              <a:ext uri="{FF2B5EF4-FFF2-40B4-BE49-F238E27FC236}">
                <a16:creationId xmlns:a16="http://schemas.microsoft.com/office/drawing/2014/main" id="{916EDAC1-F882-4F9A-B2BD-90F36BA37D45}"/>
              </a:ext>
            </a:extLst>
          </p:cNvPr>
          <p:cNvSpPr/>
          <p:nvPr/>
        </p:nvSpPr>
        <p:spPr>
          <a:xfrm>
            <a:off x="11210003" y="4143399"/>
            <a:ext cx="484909" cy="694090"/>
          </a:xfrm>
          <a:prstGeom prst="roundRect">
            <a:avLst/>
          </a:prstGeom>
          <a:solidFill>
            <a:srgbClr val="F6FAB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28" name="Grafik 27">
            <a:extLst>
              <a:ext uri="{FF2B5EF4-FFF2-40B4-BE49-F238E27FC236}">
                <a16:creationId xmlns:a16="http://schemas.microsoft.com/office/drawing/2014/main" id="{33627D87-5A94-45BA-BB67-CA5E4E4BCE3C}"/>
              </a:ext>
            </a:extLst>
          </p:cNvPr>
          <p:cNvPicPr>
            <a:picLocks noChangeAspect="1"/>
          </p:cNvPicPr>
          <p:nvPr/>
        </p:nvPicPr>
        <p:blipFill>
          <a:blip r:embed="rId15">
            <a:duotone>
              <a:schemeClr val="accent6">
                <a:shade val="45000"/>
                <a:satMod val="135000"/>
              </a:schemeClr>
              <a:prstClr val="white"/>
            </a:duotone>
          </a:blip>
          <a:stretch>
            <a:fillRect/>
          </a:stretch>
        </p:blipFill>
        <p:spPr>
          <a:xfrm>
            <a:off x="11247874" y="4301398"/>
            <a:ext cx="444820" cy="654216"/>
          </a:xfrm>
          <a:prstGeom prst="rect">
            <a:avLst/>
          </a:prstGeom>
        </p:spPr>
      </p:pic>
      <p:sp>
        <p:nvSpPr>
          <p:cNvPr id="2" name="Rechteck 1">
            <a:extLst>
              <a:ext uri="{FF2B5EF4-FFF2-40B4-BE49-F238E27FC236}">
                <a16:creationId xmlns:a16="http://schemas.microsoft.com/office/drawing/2014/main" id="{2539D624-3993-43F6-8595-6B3A7EC9E9DD}"/>
              </a:ext>
            </a:extLst>
          </p:cNvPr>
          <p:cNvSpPr/>
          <p:nvPr/>
        </p:nvSpPr>
        <p:spPr>
          <a:xfrm>
            <a:off x="9602830" y="6541304"/>
            <a:ext cx="2589170" cy="230832"/>
          </a:xfrm>
          <a:prstGeom prst="rect">
            <a:avLst/>
          </a:prstGeom>
        </p:spPr>
        <p:txBody>
          <a:bodyPr wrap="none">
            <a:spAutoFit/>
          </a:bodyPr>
          <a:lstStyle/>
          <a:p>
            <a:r>
              <a:rPr lang="de-DE" sz="900" dirty="0">
                <a:solidFill>
                  <a:schemeClr val="bg1">
                    <a:lumMod val="65000"/>
                  </a:schemeClr>
                </a:solidFill>
              </a:rPr>
              <a:t>Zusammengestellt mir Icons von </a:t>
            </a:r>
            <a:r>
              <a:rPr lang="de-DE" sz="900" dirty="0" err="1">
                <a:solidFill>
                  <a:schemeClr val="bg1">
                    <a:lumMod val="65000"/>
                  </a:schemeClr>
                </a:solidFill>
                <a:hlinkClick r:id="rId16">
                  <a:extLst>
                    <a:ext uri="{A12FA001-AC4F-418D-AE19-62706E023703}">
                      <ahyp:hlinkClr xmlns:ahyp="http://schemas.microsoft.com/office/drawing/2018/hyperlinkcolor" val="tx"/>
                    </a:ext>
                  </a:extLst>
                </a:hlinkClick>
              </a:rPr>
              <a:t>CocoMaterial</a:t>
            </a:r>
            <a:r>
              <a:rPr lang="de-DE" sz="900" dirty="0">
                <a:solidFill>
                  <a:schemeClr val="bg1">
                    <a:lumMod val="65000"/>
                  </a:schemeClr>
                </a:solidFill>
                <a:hlinkClick r:id="rId16">
                  <a:extLst>
                    <a:ext uri="{A12FA001-AC4F-418D-AE19-62706E023703}">
                      <ahyp:hlinkClr xmlns:ahyp="http://schemas.microsoft.com/office/drawing/2018/hyperlinkcolor" val="tx"/>
                    </a:ext>
                  </a:extLst>
                </a:hlinkClick>
              </a:rPr>
              <a:t>.</a:t>
            </a:r>
            <a:endParaRPr lang="de-DE" sz="900" dirty="0">
              <a:solidFill>
                <a:schemeClr val="bg1">
                  <a:lumMod val="65000"/>
                </a:schemeClr>
              </a:solidFill>
            </a:endParaRPr>
          </a:p>
        </p:txBody>
      </p:sp>
    </p:spTree>
    <p:extLst>
      <p:ext uri="{BB962C8B-B14F-4D97-AF65-F5344CB8AC3E}">
        <p14:creationId xmlns:p14="http://schemas.microsoft.com/office/powerpoint/2010/main" val="2321946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BE1149-C425-C537-2F2F-AFA96D1E979F}"/>
              </a:ext>
            </a:extLst>
          </p:cNvPr>
          <p:cNvSpPr txBox="1">
            <a:spLocks/>
          </p:cNvSpPr>
          <p:nvPr/>
        </p:nvSpPr>
        <p:spPr bwMode="auto">
          <a:xfrm>
            <a:off x="371481" y="374658"/>
            <a:ext cx="8824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lvl1pPr algn="l" rtl="0" eaLnBrk="0" fontAlgn="base" hangingPunct="0">
              <a:spcBef>
                <a:spcPct val="0"/>
              </a:spcBef>
              <a:spcAft>
                <a:spcPct val="0"/>
              </a:spcAft>
              <a:defRPr sz="3600" b="1" kern="1200">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panose="020B0604020202020204" pitchFamily="34" charset="0"/>
              </a:defRPr>
            </a:lvl2pPr>
            <a:lvl3pPr algn="l" rtl="0" eaLnBrk="0" fontAlgn="base" hangingPunct="0">
              <a:spcBef>
                <a:spcPct val="0"/>
              </a:spcBef>
              <a:spcAft>
                <a:spcPct val="0"/>
              </a:spcAft>
              <a:defRPr sz="3600" b="1">
                <a:solidFill>
                  <a:schemeClr val="tx1"/>
                </a:solidFill>
                <a:latin typeface="Arial" panose="020B0604020202020204" pitchFamily="34" charset="0"/>
              </a:defRPr>
            </a:lvl3pPr>
            <a:lvl4pPr algn="l" rtl="0" eaLnBrk="0" fontAlgn="base" hangingPunct="0">
              <a:spcBef>
                <a:spcPct val="0"/>
              </a:spcBef>
              <a:spcAft>
                <a:spcPct val="0"/>
              </a:spcAft>
              <a:defRPr sz="3600" b="1">
                <a:solidFill>
                  <a:schemeClr val="tx1"/>
                </a:solidFill>
                <a:latin typeface="Arial" panose="020B0604020202020204" pitchFamily="34" charset="0"/>
              </a:defRPr>
            </a:lvl4pPr>
            <a:lvl5pPr algn="l" rtl="0" eaLnBrk="0" fontAlgn="base" hangingPunct="0">
              <a:spcBef>
                <a:spcPct val="0"/>
              </a:spcBef>
              <a:spcAft>
                <a:spcPct val="0"/>
              </a:spcAft>
              <a:defRPr sz="3600" b="1">
                <a:solidFill>
                  <a:schemeClr val="tx1"/>
                </a:solidFill>
                <a:latin typeface="Arial" panose="020B0604020202020204" pitchFamily="34" charset="0"/>
              </a:defRPr>
            </a:lvl5pPr>
            <a:lvl6pPr marL="457167" algn="l" rtl="0" fontAlgn="base">
              <a:spcBef>
                <a:spcPct val="0"/>
              </a:spcBef>
              <a:spcAft>
                <a:spcPct val="0"/>
              </a:spcAft>
              <a:defRPr sz="3600" b="1">
                <a:solidFill>
                  <a:schemeClr val="tx1"/>
                </a:solidFill>
                <a:latin typeface="Arial" panose="020B0604020202020204" pitchFamily="34" charset="0"/>
              </a:defRPr>
            </a:lvl6pPr>
            <a:lvl7pPr marL="914332" algn="l" rtl="0" fontAlgn="base">
              <a:spcBef>
                <a:spcPct val="0"/>
              </a:spcBef>
              <a:spcAft>
                <a:spcPct val="0"/>
              </a:spcAft>
              <a:defRPr sz="3600" b="1">
                <a:solidFill>
                  <a:schemeClr val="tx1"/>
                </a:solidFill>
                <a:latin typeface="Arial" panose="020B0604020202020204" pitchFamily="34" charset="0"/>
              </a:defRPr>
            </a:lvl7pPr>
            <a:lvl8pPr marL="1371498" algn="l" rtl="0" fontAlgn="base">
              <a:spcBef>
                <a:spcPct val="0"/>
              </a:spcBef>
              <a:spcAft>
                <a:spcPct val="0"/>
              </a:spcAft>
              <a:defRPr sz="3600" b="1">
                <a:solidFill>
                  <a:schemeClr val="tx1"/>
                </a:solidFill>
                <a:latin typeface="Arial" panose="020B0604020202020204" pitchFamily="34" charset="0"/>
              </a:defRPr>
            </a:lvl8pPr>
            <a:lvl9pPr marL="1828664" algn="l" rtl="0" fontAlgn="base">
              <a:spcBef>
                <a:spcPct val="0"/>
              </a:spcBef>
              <a:spcAft>
                <a:spcPct val="0"/>
              </a:spcAft>
              <a:defRPr sz="3600" b="1">
                <a:solidFill>
                  <a:schemeClr val="tx1"/>
                </a:solidFill>
                <a:latin typeface="Arial" panose="020B0604020202020204" pitchFamily="34" charset="0"/>
              </a:defRPr>
            </a:lvl9pPr>
          </a:lstStyle>
          <a:p>
            <a:pPr>
              <a:spcAft>
                <a:spcPts val="600"/>
              </a:spcAft>
            </a:pPr>
            <a:r>
              <a:rPr lang="de-DE" spc="-24" dirty="0">
                <a:latin typeface="Arial" panose="020B0604020202020204" pitchFamily="34" charset="0"/>
                <a:cs typeface="Arial" panose="020B0604020202020204" pitchFamily="34" charset="0"/>
              </a:rPr>
              <a:t>Änderungshistorie</a:t>
            </a:r>
            <a:endParaRPr lang="de-DE" b="1" kern="12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5130865-CC90-3967-1EA0-E8E3AB841D4B}"/>
              </a:ext>
            </a:extLst>
          </p:cNvPr>
          <p:cNvSpPr txBox="1">
            <a:spLocks/>
          </p:cNvSpPr>
          <p:nvPr/>
        </p:nvSpPr>
        <p:spPr>
          <a:xfrm>
            <a:off x="371481" y="1785938"/>
            <a:ext cx="8824913"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00"/>
              </a:spcBef>
              <a:buNone/>
            </a:pPr>
            <a:endParaRPr lang="de-DE" sz="2000" dirty="0">
              <a:latin typeface="Arial" panose="020B0604020202020204" pitchFamily="34" charset="0"/>
              <a:cs typeface="Arial" panose="020B0604020202020204" pitchFamily="34" charset="0"/>
            </a:endParaRPr>
          </a:p>
        </p:txBody>
      </p:sp>
      <p:graphicFrame>
        <p:nvGraphicFramePr>
          <p:cNvPr id="8" name="Tabelle 7">
            <a:extLst>
              <a:ext uri="{FF2B5EF4-FFF2-40B4-BE49-F238E27FC236}">
                <a16:creationId xmlns:a16="http://schemas.microsoft.com/office/drawing/2014/main" id="{F190E8F0-97D6-4CFD-9BAC-36F284FF95F0}"/>
              </a:ext>
            </a:extLst>
          </p:cNvPr>
          <p:cNvGraphicFramePr>
            <a:graphicFrameLocks noGrp="1"/>
          </p:cNvGraphicFramePr>
          <p:nvPr>
            <p:extLst/>
          </p:nvPr>
        </p:nvGraphicFramePr>
        <p:xfrm>
          <a:off x="371357" y="1277472"/>
          <a:ext cx="10837113" cy="4961965"/>
        </p:xfrm>
        <a:graphic>
          <a:graphicData uri="http://schemas.openxmlformats.org/drawingml/2006/table">
            <a:tbl>
              <a:tblPr firstRow="1" bandRow="1"/>
              <a:tblGrid>
                <a:gridCol w="991813">
                  <a:extLst>
                    <a:ext uri="{9D8B030D-6E8A-4147-A177-3AD203B41FA5}">
                      <a16:colId xmlns:a16="http://schemas.microsoft.com/office/drawing/2014/main" val="1205430349"/>
                    </a:ext>
                  </a:extLst>
                </a:gridCol>
                <a:gridCol w="1359486">
                  <a:extLst>
                    <a:ext uri="{9D8B030D-6E8A-4147-A177-3AD203B41FA5}">
                      <a16:colId xmlns:a16="http://schemas.microsoft.com/office/drawing/2014/main" val="1829774173"/>
                    </a:ext>
                  </a:extLst>
                </a:gridCol>
                <a:gridCol w="8485814">
                  <a:extLst>
                    <a:ext uri="{9D8B030D-6E8A-4147-A177-3AD203B41FA5}">
                      <a16:colId xmlns:a16="http://schemas.microsoft.com/office/drawing/2014/main" val="2381613484"/>
                    </a:ext>
                  </a:extLst>
                </a:gridCol>
              </a:tblGrid>
              <a:tr h="354625">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Version</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Datum</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nSpc>
                          <a:spcPct val="107000"/>
                        </a:lnSpc>
                        <a:spcAft>
                          <a:spcPts val="0"/>
                        </a:spcAft>
                      </a:pPr>
                      <a:r>
                        <a:rPr lang="de-DE" sz="1400" b="1" dirty="0">
                          <a:solidFill>
                            <a:srgbClr val="000000"/>
                          </a:solidFill>
                          <a:effectLst/>
                          <a:latin typeface="Arial" panose="020B0604020202020204" pitchFamily="34" charset="0"/>
                          <a:ea typeface="Arial" panose="020B0604020202020204" pitchFamily="34" charset="0"/>
                          <a:cs typeface="Arial" panose="020B0604020202020204" pitchFamily="34" charset="0"/>
                        </a:rPr>
                        <a:t>Änderungen</a:t>
                      </a:r>
                      <a:endParaRPr lang="de-DE" sz="1400" dirty="0">
                        <a:effectLst/>
                        <a:latin typeface="Calibri" panose="020F0502020204030204" pitchFamily="34" charset="0"/>
                        <a:ea typeface="Calibri" panose="020F0502020204030204" pitchFamily="34" charset="0"/>
                        <a:cs typeface="Arial" panose="020B0604020202020204" pitchFamily="34" charset="0"/>
                      </a:endParaRP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91429997"/>
                  </a:ext>
                </a:extLst>
              </a:tr>
              <a:tr h="767890">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52421974"/>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1437787"/>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1804503"/>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7625673"/>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44514"/>
                  </a:ext>
                </a:extLst>
              </a:tr>
              <a:tr h="767890">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800"/>
                        </a:spcAft>
                      </a:pPr>
                      <a:r>
                        <a:rPr lang="de-DE" sz="1100" dirty="0">
                          <a:effectLst/>
                          <a:latin typeface="Calibri" panose="020F0502020204030204" pitchFamily="34" charset="0"/>
                          <a:ea typeface="Calibri" panose="020F0502020204030204" pitchFamily="34" charset="0"/>
                          <a:cs typeface="Arial" panose="020B0604020202020204" pitchFamily="34" charset="0"/>
                        </a:rPr>
                        <a:t> </a:t>
                      </a:r>
                    </a:p>
                  </a:txBody>
                  <a:tcPr marL="90912" marR="90912" marT="45456" marB="45456">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9028595"/>
                  </a:ext>
                </a:extLst>
              </a:tr>
            </a:tbl>
          </a:graphicData>
        </a:graphic>
      </p:graphicFrame>
    </p:spTree>
    <p:extLst>
      <p:ext uri="{BB962C8B-B14F-4D97-AF65-F5344CB8AC3E}">
        <p14:creationId xmlns:p14="http://schemas.microsoft.com/office/powerpoint/2010/main" val="6842779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Strategien</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1800" dirty="0">
                <a:latin typeface="Arial" panose="020B0604020202020204" pitchFamily="34" charset="0"/>
                <a:cs typeface="Arial" panose="020B0604020202020204" pitchFamily="34" charset="0"/>
              </a:rPr>
              <a:t>Von den Erkenntnissen aus dem ersten Workshop, der Ergebnisse der Bewertungen und dem Spiel sollen die Teilnehmenden nun Strategien entwickeln, um Ihre Rezepturen optimieren zu können.</a:t>
            </a:r>
          </a:p>
          <a:p>
            <a:pPr marL="0" indent="0">
              <a:buNone/>
            </a:pPr>
            <a:r>
              <a:rPr lang="de-DE" sz="1800" dirty="0">
                <a:latin typeface="Arial" panose="020B0604020202020204" pitchFamily="34" charset="0"/>
                <a:cs typeface="Arial" panose="020B0604020202020204" pitchFamily="34" charset="0"/>
              </a:rPr>
              <a:t>Dazu werden die Teilnehmenden in Kleingruppen aufgeteilt. Jede Gruppe soll sich mit einem spezifischen Aspekt befassen, welches sie optimieren möchte. Dies kann unterschiedlich eingeteilt werden. Zum Beispiel in die drei Kategorien Umwelt, Gesundheit, Sozial und Fair oder in Tierische Produkte, Pflanzliche Produkte und Beschaffung. Entscheiden Sie gemeinsam mit den Teilnehmenden zu welchen Aspekten diese überlegen wollen.</a:t>
            </a:r>
          </a:p>
          <a:p>
            <a:pPr marL="0" indent="0">
              <a:buNone/>
            </a:pPr>
            <a:endParaRPr lang="de-DE" sz="1800" dirty="0">
              <a:latin typeface="Arial" panose="020B0604020202020204" pitchFamily="34" charset="0"/>
              <a:cs typeface="Arial" panose="020B0604020202020204" pitchFamily="34" charset="0"/>
            </a:endParaRPr>
          </a:p>
          <a:p>
            <a:pPr marL="0" indent="0">
              <a:buNone/>
            </a:pPr>
            <a:r>
              <a:rPr lang="de-DE" sz="1800" dirty="0">
                <a:latin typeface="Arial" panose="020B0604020202020204" pitchFamily="34" charset="0"/>
                <a:cs typeface="Arial" panose="020B0604020202020204" pitchFamily="34" charset="0"/>
              </a:rPr>
              <a:t>Je nach Zeitkontingent können die Ergebnisse vor oder nach der Pause im Plenum vorgestellt werden. Es bietet sich an die Antworten zu clustern und Gemeinsamkeiten trotz verschiedener Betrachtungsweisen herauszuarbeiten. Außerdem sollte die Möglichkeit bestehen Nachfragen zu stellen und zu ergänzen.</a:t>
            </a:r>
            <a:endParaRPr lang="de-DE" sz="1800" dirty="0"/>
          </a:p>
          <a:p>
            <a:pPr marL="0" indent="0">
              <a:buNone/>
            </a:pPr>
            <a:endParaRPr lang="de-DE" sz="1800" b="1" dirty="0"/>
          </a:p>
          <a:p>
            <a:pPr marL="0" indent="0">
              <a:buNone/>
            </a:pPr>
            <a:endParaRPr lang="de-DE" sz="1800" b="1" dirty="0"/>
          </a:p>
          <a:p>
            <a:pPr marL="0" indent="0">
              <a:buNone/>
            </a:pPr>
            <a:r>
              <a:rPr lang="de-DE" sz="1800" b="1" dirty="0"/>
              <a:t>Material:</a:t>
            </a:r>
            <a:r>
              <a:rPr lang="de-DE" sz="1800" dirty="0"/>
              <a:t> Moderationskarten, Stifte, Pinnwand/Tafel, Stecknadeln/Magnete</a:t>
            </a:r>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3889678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41EB712-6C5A-4144-8407-04069A8CEAAA}"/>
              </a:ext>
            </a:extLst>
          </p:cNvPr>
          <p:cNvSpPr>
            <a:spLocks noGrp="1"/>
          </p:cNvSpPr>
          <p:nvPr>
            <p:ph type="body" sz="quarter" idx="15"/>
          </p:nvPr>
        </p:nvSpPr>
        <p:spPr>
          <a:solidFill>
            <a:schemeClr val="bg1">
              <a:lumMod val="75000"/>
            </a:schemeClr>
          </a:solidFill>
        </p:spPr>
        <p:txBody>
          <a:bodyPr/>
          <a:lstStyle/>
          <a:p>
            <a:pPr>
              <a:lnSpc>
                <a:spcPct val="100000"/>
              </a:lnSpc>
            </a:pPr>
            <a:endParaRPr lang="de-DE" dirty="0">
              <a:solidFill>
                <a:schemeClr val="accent4">
                  <a:lumMod val="75000"/>
                </a:schemeClr>
              </a:solidFill>
            </a:endParaRPr>
          </a:p>
          <a:p>
            <a:pPr>
              <a:lnSpc>
                <a:spcPct val="100000"/>
              </a:lnSpc>
            </a:pPr>
            <a:r>
              <a:rPr lang="de-DE" dirty="0">
                <a:solidFill>
                  <a:schemeClr val="accent4">
                    <a:lumMod val="75000"/>
                  </a:schemeClr>
                </a:solidFill>
              </a:rPr>
              <a:t>Welche Strategien kennen Sie, Rezepte nachhaltiger zu gestalten?</a:t>
            </a:r>
          </a:p>
        </p:txBody>
      </p:sp>
      <p:sp>
        <p:nvSpPr>
          <p:cNvPr id="6" name="Titel 5">
            <a:extLst>
              <a:ext uri="{FF2B5EF4-FFF2-40B4-BE49-F238E27FC236}">
                <a16:creationId xmlns:a16="http://schemas.microsoft.com/office/drawing/2014/main" id="{1FEFD133-6D6B-4E5F-880D-85A4773545A8}"/>
              </a:ext>
            </a:extLst>
          </p:cNvPr>
          <p:cNvSpPr>
            <a:spLocks noGrp="1"/>
          </p:cNvSpPr>
          <p:nvPr>
            <p:ph type="title"/>
          </p:nvPr>
        </p:nvSpPr>
        <p:spPr/>
        <p:txBody>
          <a:bodyPr/>
          <a:lstStyle/>
          <a:p>
            <a:r>
              <a:rPr lang="de-DE"/>
              <a:t>Strategien</a:t>
            </a:r>
          </a:p>
        </p:txBody>
      </p:sp>
      <p:sp>
        <p:nvSpPr>
          <p:cNvPr id="7" name="Textplatzhalter 6">
            <a:extLst>
              <a:ext uri="{FF2B5EF4-FFF2-40B4-BE49-F238E27FC236}">
                <a16:creationId xmlns:a16="http://schemas.microsoft.com/office/drawing/2014/main" id="{90F14CE5-D54D-42D4-BF19-DBBA88F16C57}"/>
              </a:ext>
            </a:extLst>
          </p:cNvPr>
          <p:cNvSpPr>
            <a:spLocks noGrp="1"/>
          </p:cNvSpPr>
          <p:nvPr>
            <p:ph type="body" sz="quarter" idx="13"/>
          </p:nvPr>
        </p:nvSpPr>
        <p:spPr/>
        <p:txBody>
          <a:bodyPr/>
          <a:lstStyle/>
          <a:p>
            <a:r>
              <a:rPr lang="de-DE"/>
              <a:t>Rezepturentwicklung</a:t>
            </a:r>
          </a:p>
        </p:txBody>
      </p:sp>
    </p:spTree>
    <p:extLst>
      <p:ext uri="{BB962C8B-B14F-4D97-AF65-F5344CB8AC3E}">
        <p14:creationId xmlns:p14="http://schemas.microsoft.com/office/powerpoint/2010/main" val="1147726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8884B6-C0B7-6542-0681-69A252E5ACB2}"/>
              </a:ext>
            </a:extLst>
          </p:cNvPr>
          <p:cNvSpPr>
            <a:spLocks noGrp="1"/>
          </p:cNvSpPr>
          <p:nvPr>
            <p:ph type="title"/>
          </p:nvPr>
        </p:nvSpPr>
        <p:spPr/>
        <p:txBody>
          <a:bodyPr/>
          <a:lstStyle/>
          <a:p>
            <a:r>
              <a:rPr lang="de-DE" dirty="0"/>
              <a:t>Ergebnisse</a:t>
            </a:r>
          </a:p>
        </p:txBody>
      </p:sp>
      <p:sp>
        <p:nvSpPr>
          <p:cNvPr id="3" name="Inhaltsplatzhalter 2">
            <a:extLst>
              <a:ext uri="{FF2B5EF4-FFF2-40B4-BE49-F238E27FC236}">
                <a16:creationId xmlns:a16="http://schemas.microsoft.com/office/drawing/2014/main" id="{220A3ACF-F9CF-A678-397F-739644B03A31}"/>
              </a:ext>
            </a:extLst>
          </p:cNvPr>
          <p:cNvSpPr>
            <a:spLocks noGrp="1"/>
          </p:cNvSpPr>
          <p:nvPr>
            <p:ph idx="1"/>
          </p:nvPr>
        </p:nvSpPr>
        <p:spPr>
          <a:xfrm>
            <a:off x="371481" y="1785938"/>
            <a:ext cx="11359602" cy="4019550"/>
          </a:xfrm>
          <a:ln>
            <a:solidFill>
              <a:schemeClr val="bg1">
                <a:lumMod val="75000"/>
              </a:schemeClr>
            </a:solidFill>
            <a:prstDash val="dash"/>
          </a:ln>
        </p:spPr>
        <p:txBody>
          <a:bodyPr/>
          <a:lstStyle/>
          <a:p>
            <a:pPr marL="0" indent="0">
              <a:buNone/>
            </a:pPr>
            <a:r>
              <a:rPr lang="de-DE" i="1" dirty="0">
                <a:solidFill>
                  <a:schemeClr val="bg1">
                    <a:lumMod val="75000"/>
                  </a:schemeClr>
                </a:solidFill>
              </a:rPr>
              <a:t>Hier können die Ergebnisse eingestellt werden.</a:t>
            </a:r>
          </a:p>
        </p:txBody>
      </p:sp>
      <p:sp>
        <p:nvSpPr>
          <p:cNvPr id="4" name="Textplatzhalter 3">
            <a:extLst>
              <a:ext uri="{FF2B5EF4-FFF2-40B4-BE49-F238E27FC236}">
                <a16:creationId xmlns:a16="http://schemas.microsoft.com/office/drawing/2014/main" id="{7272E888-956E-27C1-01CF-0F0F0EC85CC5}"/>
              </a:ext>
            </a:extLst>
          </p:cNvPr>
          <p:cNvSpPr>
            <a:spLocks noGrp="1"/>
          </p:cNvSpPr>
          <p:nvPr>
            <p:ph type="body" sz="quarter" idx="13"/>
          </p:nvPr>
        </p:nvSpPr>
        <p:spPr>
          <a:xfrm>
            <a:off x="371357" y="872232"/>
            <a:ext cx="8820993" cy="504540"/>
          </a:xfrm>
        </p:spPr>
        <p:txBody>
          <a:bodyPr/>
          <a:lstStyle/>
          <a:p>
            <a:r>
              <a:rPr lang="de-DE" dirty="0"/>
              <a:t>Strategien</a:t>
            </a:r>
          </a:p>
        </p:txBody>
      </p:sp>
      <p:pic>
        <p:nvPicPr>
          <p:cNvPr id="6" name="Grafik 5" descr="Ein Bild, das Astronomie, Kreativität, Stern enthält.&#10;&#10;Beschreibung automatisch generiert.">
            <a:extLst>
              <a:ext uri="{FF2B5EF4-FFF2-40B4-BE49-F238E27FC236}">
                <a16:creationId xmlns:a16="http://schemas.microsoft.com/office/drawing/2014/main" id="{00700BF2-0342-4CA0-0937-CBFAD18D4B59}"/>
              </a:ext>
            </a:extLst>
          </p:cNvPr>
          <p:cNvPicPr>
            <a:picLocks noChangeAspect="1"/>
          </p:cNvPicPr>
          <p:nvPr/>
        </p:nvPicPr>
        <p:blipFill>
          <a:blip r:embed="rId3"/>
          <a:stretch>
            <a:fillRect/>
          </a:stretch>
        </p:blipFill>
        <p:spPr>
          <a:xfrm>
            <a:off x="9861550" y="4544483"/>
            <a:ext cx="1866900" cy="1409700"/>
          </a:xfrm>
          <a:prstGeom prst="rect">
            <a:avLst/>
          </a:prstGeom>
        </p:spPr>
      </p:pic>
    </p:spTree>
    <p:extLst>
      <p:ext uri="{BB962C8B-B14F-4D97-AF65-F5344CB8AC3E}">
        <p14:creationId xmlns:p14="http://schemas.microsoft.com/office/powerpoint/2010/main" val="687553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D2AE2AFE-59E4-40D2-A47D-C7AEAC7E48D2}"/>
              </a:ext>
            </a:extLst>
          </p:cNvPr>
          <p:cNvSpPr>
            <a:spLocks noGrp="1"/>
          </p:cNvSpPr>
          <p:nvPr>
            <p:ph type="pic" sz="quarter" idx="11"/>
          </p:nvPr>
        </p:nvSpPr>
        <p:spPr/>
      </p:sp>
      <p:sp>
        <p:nvSpPr>
          <p:cNvPr id="9" name="Rechteck 8">
            <a:extLst>
              <a:ext uri="{FF2B5EF4-FFF2-40B4-BE49-F238E27FC236}">
                <a16:creationId xmlns:a16="http://schemas.microsoft.com/office/drawing/2014/main" id="{262340BE-0FC1-47B6-AD76-392250845F91}"/>
              </a:ext>
            </a:extLst>
          </p:cNvPr>
          <p:cNvSpPr/>
          <p:nvPr/>
        </p:nvSpPr>
        <p:spPr>
          <a:xfrm>
            <a:off x="0" y="1052736"/>
            <a:ext cx="12192000" cy="5832000"/>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dirty="0">
              <a:solidFill>
                <a:schemeClr val="tx1"/>
              </a:solidFill>
            </a:endParaRPr>
          </a:p>
        </p:txBody>
      </p:sp>
      <p:sp>
        <p:nvSpPr>
          <p:cNvPr id="6" name="Titel 5">
            <a:extLst>
              <a:ext uri="{FF2B5EF4-FFF2-40B4-BE49-F238E27FC236}">
                <a16:creationId xmlns:a16="http://schemas.microsoft.com/office/drawing/2014/main" id="{6FFF65AD-7AF3-70CC-D4AB-58159D32EB8E}"/>
              </a:ext>
            </a:extLst>
          </p:cNvPr>
          <p:cNvSpPr>
            <a:spLocks noGrp="1"/>
          </p:cNvSpPr>
          <p:nvPr>
            <p:ph type="ctrTitle"/>
          </p:nvPr>
        </p:nvSpPr>
        <p:spPr>
          <a:xfrm>
            <a:off x="2824162" y="2096852"/>
            <a:ext cx="9367837" cy="1980220"/>
          </a:xfrm>
        </p:spPr>
        <p:txBody>
          <a:bodyPr/>
          <a:lstStyle/>
          <a:p>
            <a:r>
              <a:rPr lang="de-DE" sz="8800" b="1" dirty="0"/>
              <a:t>PAUSE</a:t>
            </a:r>
          </a:p>
        </p:txBody>
      </p:sp>
    </p:spTree>
    <p:extLst>
      <p:ext uri="{BB962C8B-B14F-4D97-AF65-F5344CB8AC3E}">
        <p14:creationId xmlns:p14="http://schemas.microsoft.com/office/powerpoint/2010/main" val="1531413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Strategien</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1800" dirty="0">
                <a:latin typeface="Arial" panose="020B0604020202020204" pitchFamily="34" charset="0"/>
                <a:cs typeface="Arial" panose="020B0604020202020204" pitchFamily="34" charset="0"/>
              </a:rPr>
              <a:t>Im nachfolgenden finden Sie einige Folien zu möglichen Strategien um Rezepturen nachhaltiger zu gestalten. Schauen Sie welche Strategien die Teilnehmenden bereits genannt haben und welche noch nicht. Darauf aufbauend können Sie Strategien nochmal näher beleuchten und noch nicht genannte Strategien erwähnen.</a:t>
            </a:r>
          </a:p>
          <a:p>
            <a:pPr marL="0" indent="0">
              <a:buNone/>
            </a:pPr>
            <a:endParaRPr lang="de-DE" sz="1800" dirty="0">
              <a:latin typeface="Arial" panose="020B0604020202020204" pitchFamily="34" charset="0"/>
              <a:cs typeface="Arial" panose="020B0604020202020204" pitchFamily="34" charset="0"/>
            </a:endParaRPr>
          </a:p>
          <a:p>
            <a:pPr marL="0" indent="0">
              <a:buNone/>
            </a:pPr>
            <a:r>
              <a:rPr lang="de-DE" sz="1800" dirty="0"/>
              <a:t>Die Aspekte Bio und Fair empfehlen wir auf alle Fälle zu betrachten, um für diese Themen nochmal zusätzlich zu sensibilisieren. </a:t>
            </a:r>
          </a:p>
          <a:p>
            <a:pPr marL="0" indent="0">
              <a:buNone/>
            </a:pPr>
            <a:endParaRPr lang="de-DE" sz="1800" b="1" dirty="0"/>
          </a:p>
          <a:p>
            <a:pPr marL="0" indent="0">
              <a:buNone/>
            </a:pPr>
            <a:endParaRPr lang="de-DE" sz="1800" b="1" dirty="0"/>
          </a:p>
          <a:p>
            <a:pPr marL="0" indent="0">
              <a:buNone/>
            </a:pPr>
            <a:r>
              <a:rPr lang="de-DE" sz="1800" b="1" dirty="0"/>
              <a:t>Material:</a:t>
            </a:r>
            <a:r>
              <a:rPr lang="de-DE" sz="1800" dirty="0"/>
              <a:t> Präsentation</a:t>
            </a:r>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41426881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8AC763-C7DC-4FE8-B74C-6E8D8EDF11B5}"/>
              </a:ext>
            </a:extLst>
          </p:cNvPr>
          <p:cNvSpPr>
            <a:spLocks noGrp="1"/>
          </p:cNvSpPr>
          <p:nvPr>
            <p:ph type="title"/>
          </p:nvPr>
        </p:nvSpPr>
        <p:spPr/>
        <p:txBody>
          <a:bodyPr/>
          <a:lstStyle/>
          <a:p>
            <a:r>
              <a:rPr lang="de-DE"/>
              <a:t>Strategien</a:t>
            </a:r>
          </a:p>
        </p:txBody>
      </p:sp>
      <p:sp>
        <p:nvSpPr>
          <p:cNvPr id="4" name="Textplatzhalter 3">
            <a:extLst>
              <a:ext uri="{FF2B5EF4-FFF2-40B4-BE49-F238E27FC236}">
                <a16:creationId xmlns:a16="http://schemas.microsoft.com/office/drawing/2014/main" id="{4D78C105-4A5E-455E-BD37-17719E38DBB6}"/>
              </a:ext>
            </a:extLst>
          </p:cNvPr>
          <p:cNvSpPr>
            <a:spLocks noGrp="1"/>
          </p:cNvSpPr>
          <p:nvPr>
            <p:ph type="body" sz="quarter" idx="13"/>
          </p:nvPr>
        </p:nvSpPr>
        <p:spPr/>
        <p:txBody>
          <a:bodyPr/>
          <a:lstStyle/>
          <a:p>
            <a:r>
              <a:rPr lang="de-DE"/>
              <a:t>Rezepturen nachhaltiger gestalten</a:t>
            </a:r>
          </a:p>
        </p:txBody>
      </p:sp>
      <p:sp>
        <p:nvSpPr>
          <p:cNvPr id="6" name="Ellipse 5">
            <a:extLst>
              <a:ext uri="{FF2B5EF4-FFF2-40B4-BE49-F238E27FC236}">
                <a16:creationId xmlns:a16="http://schemas.microsoft.com/office/drawing/2014/main" id="{5BF73CC4-8C15-42C4-BA4C-F67EB7CA2E45}"/>
              </a:ext>
            </a:extLst>
          </p:cNvPr>
          <p:cNvSpPr/>
          <p:nvPr/>
        </p:nvSpPr>
        <p:spPr>
          <a:xfrm>
            <a:off x="1243866" y="2909033"/>
            <a:ext cx="4555697" cy="14400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Lebensmittel in vorhandenen Rezepturen ersetzen</a:t>
            </a:r>
          </a:p>
        </p:txBody>
      </p:sp>
      <p:sp>
        <p:nvSpPr>
          <p:cNvPr id="8" name="Ellipse 7">
            <a:extLst>
              <a:ext uri="{FF2B5EF4-FFF2-40B4-BE49-F238E27FC236}">
                <a16:creationId xmlns:a16="http://schemas.microsoft.com/office/drawing/2014/main" id="{DF802BE1-9CEF-40D1-83E2-94B0803B4771}"/>
              </a:ext>
            </a:extLst>
          </p:cNvPr>
          <p:cNvSpPr/>
          <p:nvPr/>
        </p:nvSpPr>
        <p:spPr>
          <a:xfrm>
            <a:off x="6648880" y="2909033"/>
            <a:ext cx="4555697" cy="14400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Rezepturen neu erstellen</a:t>
            </a:r>
          </a:p>
        </p:txBody>
      </p:sp>
      <p:sp>
        <p:nvSpPr>
          <p:cNvPr id="3" name="Textfeld 2">
            <a:extLst>
              <a:ext uri="{FF2B5EF4-FFF2-40B4-BE49-F238E27FC236}">
                <a16:creationId xmlns:a16="http://schemas.microsoft.com/office/drawing/2014/main" id="{B9906138-B193-4825-8BBA-A55ED9C996ED}"/>
              </a:ext>
            </a:extLst>
          </p:cNvPr>
          <p:cNvSpPr txBox="1"/>
          <p:nvPr/>
        </p:nvSpPr>
        <p:spPr>
          <a:xfrm>
            <a:off x="5976397" y="3434525"/>
            <a:ext cx="495649" cy="389017"/>
          </a:xfrm>
          <a:prstGeom prst="rect">
            <a:avLst/>
          </a:prstGeom>
          <a:noFill/>
        </p:spPr>
        <p:txBody>
          <a:bodyPr wrap="none" rtlCol="0">
            <a:spAutoFit/>
          </a:bodyPr>
          <a:lstStyle/>
          <a:p>
            <a:pPr>
              <a:lnSpc>
                <a:spcPct val="110000"/>
              </a:lnSpc>
            </a:pPr>
            <a:r>
              <a:rPr lang="de-DE" sz="1900"/>
              <a:t>vs.</a:t>
            </a:r>
          </a:p>
        </p:txBody>
      </p:sp>
      <p:sp>
        <p:nvSpPr>
          <p:cNvPr id="9" name="Textfeld 8">
            <a:extLst>
              <a:ext uri="{FF2B5EF4-FFF2-40B4-BE49-F238E27FC236}">
                <a16:creationId xmlns:a16="http://schemas.microsoft.com/office/drawing/2014/main" id="{01FE3400-DDEA-4214-A62F-85713B734597}"/>
              </a:ext>
            </a:extLst>
          </p:cNvPr>
          <p:cNvSpPr txBox="1"/>
          <p:nvPr/>
        </p:nvSpPr>
        <p:spPr>
          <a:xfrm>
            <a:off x="10617239" y="5986911"/>
            <a:ext cx="1296087"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36971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Grafik 29" descr="Zuhause">
            <a:extLst>
              <a:ext uri="{FF2B5EF4-FFF2-40B4-BE49-F238E27FC236}">
                <a16:creationId xmlns:a16="http://schemas.microsoft.com/office/drawing/2014/main" id="{1C34E3DC-AC20-44F0-9D7B-61BC93C13E0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1529" y="5313145"/>
            <a:ext cx="530695" cy="530695"/>
          </a:xfrm>
          <a:prstGeom prst="rect">
            <a:avLst/>
          </a:prstGeom>
        </p:spPr>
      </p:pic>
      <p:sp>
        <p:nvSpPr>
          <p:cNvPr id="2" name="Titel 1">
            <a:extLst>
              <a:ext uri="{FF2B5EF4-FFF2-40B4-BE49-F238E27FC236}">
                <a16:creationId xmlns:a16="http://schemas.microsoft.com/office/drawing/2014/main" id="{FEB8F0E0-C55E-469E-9B70-776B0C6D0137}"/>
              </a:ext>
            </a:extLst>
          </p:cNvPr>
          <p:cNvSpPr>
            <a:spLocks noGrp="1"/>
          </p:cNvSpPr>
          <p:nvPr>
            <p:ph type="title"/>
          </p:nvPr>
        </p:nvSpPr>
        <p:spPr/>
        <p:txBody>
          <a:bodyPr/>
          <a:lstStyle/>
          <a:p>
            <a:r>
              <a:rPr lang="de-DE"/>
              <a:t>Strategien</a:t>
            </a:r>
          </a:p>
        </p:txBody>
      </p:sp>
      <p:sp>
        <p:nvSpPr>
          <p:cNvPr id="3" name="Inhaltsplatzhalter 2">
            <a:extLst>
              <a:ext uri="{FF2B5EF4-FFF2-40B4-BE49-F238E27FC236}">
                <a16:creationId xmlns:a16="http://schemas.microsoft.com/office/drawing/2014/main" id="{115D5E5D-6027-4A79-9955-FD3CC70205CE}"/>
              </a:ext>
            </a:extLst>
          </p:cNvPr>
          <p:cNvSpPr>
            <a:spLocks noGrp="1"/>
          </p:cNvSpPr>
          <p:nvPr>
            <p:ph idx="1"/>
          </p:nvPr>
        </p:nvSpPr>
        <p:spPr>
          <a:xfrm>
            <a:off x="387836" y="2575055"/>
            <a:ext cx="11416328" cy="3410713"/>
          </a:xfrm>
        </p:spPr>
        <p:txBody>
          <a:bodyPr/>
          <a:lstStyle/>
          <a:p>
            <a:pPr marL="354965" indent="-354965"/>
            <a:r>
              <a:rPr lang="de-DE" sz="1800" dirty="0"/>
              <a:t>Nahezu alle Obst- und Gemüsearten sind zur Erntezeit im heimischen Freilandanbau besonders reichlich im Handel verfügbar</a:t>
            </a:r>
            <a:endParaRPr lang="de-DE" dirty="0"/>
          </a:p>
          <a:p>
            <a:pPr marL="354965" indent="-354965"/>
            <a:endParaRPr lang="de-DE" sz="1800" dirty="0">
              <a:cs typeface="Arial"/>
            </a:endParaRPr>
          </a:p>
          <a:p>
            <a:pPr marL="354965" indent="-354965"/>
            <a:r>
              <a:rPr lang="de-DE" sz="1800" dirty="0"/>
              <a:t>möglichst viel regionale Saisonware – Nutzung eines Saisonkalenders der Region</a:t>
            </a:r>
            <a:endParaRPr lang="de-DE" sz="1800" dirty="0">
              <a:cs typeface="Arial"/>
            </a:endParaRPr>
          </a:p>
          <a:p>
            <a:pPr marL="983615" lvl="1" indent="-354965"/>
            <a:r>
              <a:rPr lang="de-DE" sz="1800" dirty="0"/>
              <a:t>Speiseplan jahreszeitlich ausrichten und/oder </a:t>
            </a:r>
          </a:p>
          <a:p>
            <a:pPr marL="628015" lvl="1" indent="0">
              <a:buNone/>
            </a:pPr>
            <a:r>
              <a:rPr lang="de-DE" sz="1800" dirty="0"/>
              <a:t>	 Rezepturen oder Komponenten saisonal </a:t>
            </a:r>
            <a:endParaRPr lang="de-DE" sz="1800" dirty="0">
              <a:cs typeface="Arial"/>
            </a:endParaRPr>
          </a:p>
          <a:p>
            <a:pPr marL="628015" lvl="1" indent="0">
              <a:buNone/>
            </a:pPr>
            <a:r>
              <a:rPr lang="de-DE" sz="1800" dirty="0"/>
              <a:t>     anpassen</a:t>
            </a:r>
            <a:endParaRPr lang="de-DE" sz="1800" dirty="0">
              <a:cs typeface="Arial"/>
            </a:endParaRPr>
          </a:p>
          <a:p>
            <a:pPr marL="983615" lvl="1" indent="-354965"/>
            <a:r>
              <a:rPr lang="de-DE" sz="1800" dirty="0"/>
              <a:t>Rezepturen können von vornherein in </a:t>
            </a:r>
            <a:endParaRPr lang="de-DE" sz="1800" dirty="0">
              <a:cs typeface="Arial"/>
            </a:endParaRPr>
          </a:p>
          <a:p>
            <a:pPr marL="628015" lvl="1" indent="0">
              <a:buNone/>
            </a:pPr>
            <a:r>
              <a:rPr lang="de-DE" sz="1800" dirty="0"/>
              <a:t>      jahreszeitlichen Varianten angelegt und flexibel </a:t>
            </a:r>
            <a:endParaRPr lang="de-DE" sz="1800" dirty="0">
              <a:cs typeface="Arial"/>
            </a:endParaRPr>
          </a:p>
          <a:p>
            <a:pPr marL="628015" lvl="1" indent="0">
              <a:buNone/>
            </a:pPr>
            <a:r>
              <a:rPr lang="de-DE" sz="1800" dirty="0"/>
              <a:t>     an das saisonale Angebot regionaler Lieferanten </a:t>
            </a:r>
            <a:endParaRPr lang="de-DE" sz="1800" dirty="0">
              <a:cs typeface="Arial"/>
            </a:endParaRPr>
          </a:p>
          <a:p>
            <a:pPr marL="628015" lvl="1" indent="0">
              <a:buNone/>
            </a:pPr>
            <a:r>
              <a:rPr lang="de-DE" sz="1800" dirty="0"/>
              <a:t>     angepasst werden</a:t>
            </a:r>
            <a:endParaRPr lang="de-DE" sz="1800" dirty="0">
              <a:cs typeface="Arial"/>
            </a:endParaRPr>
          </a:p>
          <a:p>
            <a:pPr marL="354965" indent="-354965"/>
            <a:endParaRPr lang="de-DE" sz="1800" dirty="0">
              <a:cs typeface="Arial"/>
            </a:endParaRPr>
          </a:p>
        </p:txBody>
      </p:sp>
      <p:sp>
        <p:nvSpPr>
          <p:cNvPr id="4" name="Textplatzhalter 3">
            <a:extLst>
              <a:ext uri="{FF2B5EF4-FFF2-40B4-BE49-F238E27FC236}">
                <a16:creationId xmlns:a16="http://schemas.microsoft.com/office/drawing/2014/main" id="{3512A295-152E-4582-86FE-77E890D9901B}"/>
              </a:ext>
            </a:extLst>
          </p:cNvPr>
          <p:cNvSpPr>
            <a:spLocks noGrp="1"/>
          </p:cNvSpPr>
          <p:nvPr>
            <p:ph type="body" sz="quarter" idx="13"/>
          </p:nvPr>
        </p:nvSpPr>
        <p:spPr/>
        <p:txBody>
          <a:bodyPr/>
          <a:lstStyle/>
          <a:p>
            <a:r>
              <a:rPr lang="de-DE"/>
              <a:t>Rezepturen optimieren</a:t>
            </a:r>
          </a:p>
        </p:txBody>
      </p:sp>
      <p:sp>
        <p:nvSpPr>
          <p:cNvPr id="9" name="Ellipse 8">
            <a:extLst>
              <a:ext uri="{FF2B5EF4-FFF2-40B4-BE49-F238E27FC236}">
                <a16:creationId xmlns:a16="http://schemas.microsoft.com/office/drawing/2014/main" id="{D2D6A8A6-B097-49F5-A270-AD8E69BC3DEB}"/>
              </a:ext>
            </a:extLst>
          </p:cNvPr>
          <p:cNvSpPr/>
          <p:nvPr/>
        </p:nvSpPr>
        <p:spPr>
          <a:xfrm>
            <a:off x="3818151" y="1574760"/>
            <a:ext cx="4555697" cy="728777"/>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Saisonal und Regional</a:t>
            </a:r>
          </a:p>
        </p:txBody>
      </p:sp>
      <p:sp>
        <p:nvSpPr>
          <p:cNvPr id="10" name="Textfeld 9">
            <a:extLst>
              <a:ext uri="{FF2B5EF4-FFF2-40B4-BE49-F238E27FC236}">
                <a16:creationId xmlns:a16="http://schemas.microsoft.com/office/drawing/2014/main" id="{295F144C-0181-464C-8C37-2CD4945E0A52}"/>
              </a:ext>
            </a:extLst>
          </p:cNvPr>
          <p:cNvSpPr txBox="1"/>
          <p:nvPr/>
        </p:nvSpPr>
        <p:spPr>
          <a:xfrm>
            <a:off x="297582" y="6034216"/>
            <a:ext cx="1472435"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S 28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elle 5">
            <a:extLst>
              <a:ext uri="{FF2B5EF4-FFF2-40B4-BE49-F238E27FC236}">
                <a16:creationId xmlns:a16="http://schemas.microsoft.com/office/drawing/2014/main" id="{BE5051F7-4DCD-43F6-9F73-CAEFF45CE35B}"/>
              </a:ext>
            </a:extLst>
          </p:cNvPr>
          <p:cNvGraphicFramePr>
            <a:graphicFrameLocks noGrp="1"/>
          </p:cNvGraphicFramePr>
          <p:nvPr>
            <p:extLst/>
          </p:nvPr>
        </p:nvGraphicFramePr>
        <p:xfrm>
          <a:off x="6400014" y="3934020"/>
          <a:ext cx="5483992" cy="2282435"/>
        </p:xfrm>
        <a:graphic>
          <a:graphicData uri="http://schemas.openxmlformats.org/drawingml/2006/table">
            <a:tbl>
              <a:tblPr firstRow="1" bandRow="1">
                <a:tableStyleId>{5940675A-B579-460E-94D1-54222C63F5DA}</a:tableStyleId>
              </a:tblPr>
              <a:tblGrid>
                <a:gridCol w="1655545">
                  <a:extLst>
                    <a:ext uri="{9D8B030D-6E8A-4147-A177-3AD203B41FA5}">
                      <a16:colId xmlns:a16="http://schemas.microsoft.com/office/drawing/2014/main" val="3045368583"/>
                    </a:ext>
                  </a:extLst>
                </a:gridCol>
                <a:gridCol w="3828447">
                  <a:extLst>
                    <a:ext uri="{9D8B030D-6E8A-4147-A177-3AD203B41FA5}">
                      <a16:colId xmlns:a16="http://schemas.microsoft.com/office/drawing/2014/main" val="2335655425"/>
                    </a:ext>
                  </a:extLst>
                </a:gridCol>
              </a:tblGrid>
              <a:tr h="494949">
                <a:tc>
                  <a:txBody>
                    <a:bodyPr/>
                    <a:lstStyle/>
                    <a:p>
                      <a:r>
                        <a:rPr lang="de-DE" sz="1200" dirty="0"/>
                        <a:t>Sehr geringe Klimabelastung</a:t>
                      </a:r>
                    </a:p>
                  </a:txBody>
                  <a:tcPr anchor="ctr"/>
                </a:tc>
                <a:tc>
                  <a:txBody>
                    <a:bodyPr/>
                    <a:lstStyle/>
                    <a:p>
                      <a:r>
                        <a:rPr lang="de-DE" sz="1200" dirty="0"/>
                        <a:t>              Freilandprodukte</a:t>
                      </a:r>
                    </a:p>
                  </a:txBody>
                  <a:tcPr anchor="ctr"/>
                </a:tc>
                <a:extLst>
                  <a:ext uri="{0D108BD9-81ED-4DB2-BD59-A6C34878D82A}">
                    <a16:rowId xmlns:a16="http://schemas.microsoft.com/office/drawing/2014/main" val="1230664927"/>
                  </a:ext>
                </a:extLst>
              </a:tr>
              <a:tr h="1461692">
                <a:tc>
                  <a:txBody>
                    <a:bodyPr/>
                    <a:lstStyle/>
                    <a:p>
                      <a:r>
                        <a:rPr lang="de-DE" sz="1200" dirty="0"/>
                        <a:t>Geringe/mittlere Klimabelastung</a:t>
                      </a:r>
                    </a:p>
                  </a:txBody>
                  <a:tcPr anchor="ctr"/>
                </a:tc>
                <a:tc>
                  <a:txBody>
                    <a:bodyPr/>
                    <a:lstStyle/>
                    <a:p>
                      <a:r>
                        <a:rPr lang="de-DE" sz="1200" dirty="0"/>
                        <a:t>              „geschützter Anbau“ (Abdeckung mit </a:t>
                      </a:r>
                    </a:p>
                    <a:p>
                      <a:r>
                        <a:rPr lang="de-DE" sz="1200" dirty="0"/>
                        <a:t>              Folie/Vlies, ungeheizt)</a:t>
                      </a:r>
                    </a:p>
                    <a:p>
                      <a:endParaRPr lang="de-DE" sz="1200" dirty="0"/>
                    </a:p>
                    <a:p>
                      <a:r>
                        <a:rPr lang="de-DE" sz="1200" dirty="0"/>
                        <a:t>              Lagerware</a:t>
                      </a:r>
                    </a:p>
                    <a:p>
                      <a:endParaRPr lang="de-DE" sz="1200" dirty="0"/>
                    </a:p>
                    <a:p>
                      <a:r>
                        <a:rPr lang="de-DE" sz="1200" dirty="0"/>
                        <a:t>              Ungeheizte oder schwach geheizte  </a:t>
                      </a:r>
                    </a:p>
                    <a:p>
                      <a:r>
                        <a:rPr lang="de-DE" sz="1200" dirty="0"/>
                        <a:t>              Gewächshäuser</a:t>
                      </a:r>
                    </a:p>
                  </a:txBody>
                  <a:tcPr/>
                </a:tc>
                <a:extLst>
                  <a:ext uri="{0D108BD9-81ED-4DB2-BD59-A6C34878D82A}">
                    <a16:rowId xmlns:a16="http://schemas.microsoft.com/office/drawing/2014/main" val="1438984303"/>
                  </a:ext>
                </a:extLst>
              </a:tr>
              <a:tr h="325794">
                <a:tc>
                  <a:txBody>
                    <a:bodyPr/>
                    <a:lstStyle/>
                    <a:p>
                      <a:r>
                        <a:rPr lang="de-DE" sz="1200" dirty="0"/>
                        <a:t>Hohe Klimabelastung</a:t>
                      </a:r>
                    </a:p>
                  </a:txBody>
                  <a:tcPr anchor="ctr"/>
                </a:tc>
                <a:tc>
                  <a:txBody>
                    <a:bodyPr/>
                    <a:lstStyle/>
                    <a:p>
                      <a:r>
                        <a:rPr lang="de-DE" sz="1200" dirty="0"/>
                        <a:t>              Geheizte Gewächshäuser</a:t>
                      </a:r>
                    </a:p>
                  </a:txBody>
                  <a:tcPr anchor="ctr"/>
                </a:tc>
                <a:extLst>
                  <a:ext uri="{0D108BD9-81ED-4DB2-BD59-A6C34878D82A}">
                    <a16:rowId xmlns:a16="http://schemas.microsoft.com/office/drawing/2014/main" val="3559682135"/>
                  </a:ext>
                </a:extLst>
              </a:tr>
            </a:tbl>
          </a:graphicData>
        </a:graphic>
      </p:graphicFrame>
      <p:pic>
        <p:nvPicPr>
          <p:cNvPr id="11" name="Grafik 10">
            <a:extLst>
              <a:ext uri="{FF2B5EF4-FFF2-40B4-BE49-F238E27FC236}">
                <a16:creationId xmlns:a16="http://schemas.microsoft.com/office/drawing/2014/main" id="{2C2639EE-978A-4651-B77E-B6E7D467426D}"/>
              </a:ext>
            </a:extLst>
          </p:cNvPr>
          <p:cNvPicPr>
            <a:picLocks noChangeAspect="1"/>
          </p:cNvPicPr>
          <p:nvPr/>
        </p:nvPicPr>
        <p:blipFill>
          <a:blip r:embed="rId5"/>
          <a:stretch>
            <a:fillRect/>
          </a:stretch>
        </p:blipFill>
        <p:spPr>
          <a:xfrm>
            <a:off x="8373848" y="5920341"/>
            <a:ext cx="115634" cy="275718"/>
          </a:xfrm>
          <a:prstGeom prst="rect">
            <a:avLst/>
          </a:prstGeom>
        </p:spPr>
      </p:pic>
      <p:pic>
        <p:nvPicPr>
          <p:cNvPr id="13" name="Grafik 12">
            <a:extLst>
              <a:ext uri="{FF2B5EF4-FFF2-40B4-BE49-F238E27FC236}">
                <a16:creationId xmlns:a16="http://schemas.microsoft.com/office/drawing/2014/main" id="{D8294E64-E527-4195-A4EB-6256F0508975}"/>
              </a:ext>
            </a:extLst>
          </p:cNvPr>
          <p:cNvPicPr>
            <a:picLocks noChangeAspect="1"/>
          </p:cNvPicPr>
          <p:nvPr/>
        </p:nvPicPr>
        <p:blipFill>
          <a:blip r:embed="rId6"/>
          <a:stretch>
            <a:fillRect/>
          </a:stretch>
        </p:blipFill>
        <p:spPr>
          <a:xfrm>
            <a:off x="8207051" y="4007114"/>
            <a:ext cx="371826" cy="365955"/>
          </a:xfrm>
          <a:prstGeom prst="rect">
            <a:avLst/>
          </a:prstGeom>
        </p:spPr>
      </p:pic>
      <p:sp>
        <p:nvSpPr>
          <p:cNvPr id="16" name="Rechteck 15">
            <a:extLst>
              <a:ext uri="{FF2B5EF4-FFF2-40B4-BE49-F238E27FC236}">
                <a16:creationId xmlns:a16="http://schemas.microsoft.com/office/drawing/2014/main" id="{4A5AFB39-CF3E-4E6E-B158-AE9157708241}"/>
              </a:ext>
            </a:extLst>
          </p:cNvPr>
          <p:cNvSpPr/>
          <p:nvPr/>
        </p:nvSpPr>
        <p:spPr>
          <a:xfrm>
            <a:off x="8316833" y="5577604"/>
            <a:ext cx="200086" cy="19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18" name="Grafik 17">
            <a:extLst>
              <a:ext uri="{FF2B5EF4-FFF2-40B4-BE49-F238E27FC236}">
                <a16:creationId xmlns:a16="http://schemas.microsoft.com/office/drawing/2014/main" id="{579D37EB-B49D-424E-9567-EB7BF62BAA9E}"/>
              </a:ext>
            </a:extLst>
          </p:cNvPr>
          <p:cNvPicPr>
            <a:picLocks noChangeAspect="1"/>
          </p:cNvPicPr>
          <p:nvPr/>
        </p:nvPicPr>
        <p:blipFill>
          <a:blip r:embed="rId7"/>
          <a:stretch>
            <a:fillRect/>
          </a:stretch>
        </p:blipFill>
        <p:spPr>
          <a:xfrm flipH="1">
            <a:off x="8358170" y="5535672"/>
            <a:ext cx="131312" cy="258703"/>
          </a:xfrm>
          <a:prstGeom prst="rect">
            <a:avLst/>
          </a:prstGeom>
        </p:spPr>
      </p:pic>
      <p:pic>
        <p:nvPicPr>
          <p:cNvPr id="23" name="Grafik 22" descr="Silo">
            <a:extLst>
              <a:ext uri="{FF2B5EF4-FFF2-40B4-BE49-F238E27FC236}">
                <a16:creationId xmlns:a16="http://schemas.microsoft.com/office/drawing/2014/main" id="{CADBE5AD-FA72-4A95-B185-A88D3C6637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98437" y="4896187"/>
            <a:ext cx="430664" cy="430664"/>
          </a:xfrm>
          <a:prstGeom prst="rect">
            <a:avLst/>
          </a:prstGeom>
        </p:spPr>
      </p:pic>
      <p:sp>
        <p:nvSpPr>
          <p:cNvPr id="26" name="Rechteck 25">
            <a:extLst>
              <a:ext uri="{FF2B5EF4-FFF2-40B4-BE49-F238E27FC236}">
                <a16:creationId xmlns:a16="http://schemas.microsoft.com/office/drawing/2014/main" id="{A5A74494-56F4-4F0B-BAA9-8285BFE0F584}"/>
              </a:ext>
            </a:extLst>
          </p:cNvPr>
          <p:cNvSpPr/>
          <p:nvPr/>
        </p:nvSpPr>
        <p:spPr>
          <a:xfrm>
            <a:off x="8141073" y="4812456"/>
            <a:ext cx="232775" cy="10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5" name="Flussdiagramm: Verzögerung 24">
            <a:extLst>
              <a:ext uri="{FF2B5EF4-FFF2-40B4-BE49-F238E27FC236}">
                <a16:creationId xmlns:a16="http://schemas.microsoft.com/office/drawing/2014/main" id="{6783B435-CAF8-4223-9BD4-5F9CCCBEDCDA}"/>
              </a:ext>
            </a:extLst>
          </p:cNvPr>
          <p:cNvSpPr/>
          <p:nvPr/>
        </p:nvSpPr>
        <p:spPr>
          <a:xfrm rot="16200000">
            <a:off x="8257776" y="4516633"/>
            <a:ext cx="318202" cy="296314"/>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27" name="Grafik 26">
            <a:extLst>
              <a:ext uri="{FF2B5EF4-FFF2-40B4-BE49-F238E27FC236}">
                <a16:creationId xmlns:a16="http://schemas.microsoft.com/office/drawing/2014/main" id="{C3AF26D9-35CB-467C-B27F-15180A6F07BC}"/>
              </a:ext>
            </a:extLst>
          </p:cNvPr>
          <p:cNvPicPr>
            <a:picLocks noChangeAspect="1"/>
          </p:cNvPicPr>
          <p:nvPr/>
        </p:nvPicPr>
        <p:blipFill>
          <a:blip r:embed="rId7"/>
          <a:stretch>
            <a:fillRect/>
          </a:stretch>
        </p:blipFill>
        <p:spPr>
          <a:xfrm flipH="1">
            <a:off x="8358170" y="4553671"/>
            <a:ext cx="131312" cy="258703"/>
          </a:xfrm>
          <a:prstGeom prst="rect">
            <a:avLst/>
          </a:prstGeom>
        </p:spPr>
      </p:pic>
      <p:sp>
        <p:nvSpPr>
          <p:cNvPr id="28" name="Rechteck 27">
            <a:extLst>
              <a:ext uri="{FF2B5EF4-FFF2-40B4-BE49-F238E27FC236}">
                <a16:creationId xmlns:a16="http://schemas.microsoft.com/office/drawing/2014/main" id="{AB57A09F-8E49-4C4F-A389-6E4746E3D980}"/>
              </a:ext>
            </a:extLst>
          </p:cNvPr>
          <p:cNvSpPr/>
          <p:nvPr/>
        </p:nvSpPr>
        <p:spPr>
          <a:xfrm>
            <a:off x="8165548" y="4800030"/>
            <a:ext cx="508797"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cxnSp>
        <p:nvCxnSpPr>
          <p:cNvPr id="32" name="Gerader Verbinder 31">
            <a:extLst>
              <a:ext uri="{FF2B5EF4-FFF2-40B4-BE49-F238E27FC236}">
                <a16:creationId xmlns:a16="http://schemas.microsoft.com/office/drawing/2014/main" id="{DD5F8037-397C-4FF0-99BB-A43F07D62585}"/>
              </a:ext>
            </a:extLst>
          </p:cNvPr>
          <p:cNvCxnSpPr>
            <a:stCxn id="30" idx="2"/>
            <a:endCxn id="30" idx="2"/>
          </p:cNvCxnSpPr>
          <p:nvPr/>
        </p:nvCxnSpPr>
        <p:spPr>
          <a:xfrm>
            <a:off x="8416877" y="5843840"/>
            <a:ext cx="0" cy="0"/>
          </a:xfrm>
          <a:prstGeom prst="line">
            <a:avLst/>
          </a:prstGeom>
          <a:ln/>
        </p:spPr>
        <p:style>
          <a:lnRef idx="1">
            <a:schemeClr val="dk1"/>
          </a:lnRef>
          <a:fillRef idx="0">
            <a:schemeClr val="dk1"/>
          </a:fillRef>
          <a:effectRef idx="0">
            <a:schemeClr val="dk1"/>
          </a:effectRef>
          <a:fontRef idx="minor">
            <a:schemeClr val="tx1"/>
          </a:fontRef>
        </p:style>
      </p:cxnSp>
      <p:cxnSp>
        <p:nvCxnSpPr>
          <p:cNvPr id="34" name="Gerader Verbinder 33">
            <a:extLst>
              <a:ext uri="{FF2B5EF4-FFF2-40B4-BE49-F238E27FC236}">
                <a16:creationId xmlns:a16="http://schemas.microsoft.com/office/drawing/2014/main" id="{8304F566-BC6A-46E6-957E-A197B1A309C6}"/>
              </a:ext>
            </a:extLst>
          </p:cNvPr>
          <p:cNvCxnSpPr>
            <a:cxnSpLocks/>
          </p:cNvCxnSpPr>
          <p:nvPr/>
        </p:nvCxnSpPr>
        <p:spPr>
          <a:xfrm flipH="1">
            <a:off x="8350827" y="5776768"/>
            <a:ext cx="12316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Rechteck 40">
            <a:extLst>
              <a:ext uri="{FF2B5EF4-FFF2-40B4-BE49-F238E27FC236}">
                <a16:creationId xmlns:a16="http://schemas.microsoft.com/office/drawing/2014/main" id="{3200BBF2-EF0A-43B6-9613-E07C6819BF0E}"/>
              </a:ext>
            </a:extLst>
          </p:cNvPr>
          <p:cNvSpPr/>
          <p:nvPr/>
        </p:nvSpPr>
        <p:spPr>
          <a:xfrm>
            <a:off x="7775388" y="6244117"/>
            <a:ext cx="4207436" cy="230832"/>
          </a:xfrm>
          <a:prstGeom prst="rect">
            <a:avLst/>
          </a:prstGeom>
        </p:spPr>
        <p:txBody>
          <a:bodyPr wrap="square">
            <a:spAutoFit/>
          </a:bodyPr>
          <a:lstStyle/>
          <a:p>
            <a:r>
              <a:rPr lang="de-DE" sz="900" dirty="0">
                <a:solidFill>
                  <a:schemeClr val="bg1">
                    <a:lumMod val="65000"/>
                  </a:schemeClr>
                </a:solidFill>
              </a:rPr>
              <a:t>eigene Darstellung nach Verbraucherzentralen Nordrhein-Westfalen et al. 2022</a:t>
            </a:r>
          </a:p>
        </p:txBody>
      </p:sp>
    </p:spTree>
    <p:extLst>
      <p:ext uri="{BB962C8B-B14F-4D97-AF65-F5344CB8AC3E}">
        <p14:creationId xmlns:p14="http://schemas.microsoft.com/office/powerpoint/2010/main" val="36926805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8AC763-C7DC-4FE8-B74C-6E8D8EDF11B5}"/>
              </a:ext>
            </a:extLst>
          </p:cNvPr>
          <p:cNvSpPr>
            <a:spLocks noGrp="1"/>
          </p:cNvSpPr>
          <p:nvPr>
            <p:ph type="title"/>
          </p:nvPr>
        </p:nvSpPr>
        <p:spPr/>
        <p:txBody>
          <a:bodyPr/>
          <a:lstStyle/>
          <a:p>
            <a:r>
              <a:rPr lang="de-DE"/>
              <a:t>Strategien</a:t>
            </a:r>
          </a:p>
        </p:txBody>
      </p:sp>
      <p:sp>
        <p:nvSpPr>
          <p:cNvPr id="4" name="Textplatzhalter 3">
            <a:extLst>
              <a:ext uri="{FF2B5EF4-FFF2-40B4-BE49-F238E27FC236}">
                <a16:creationId xmlns:a16="http://schemas.microsoft.com/office/drawing/2014/main" id="{4D78C105-4A5E-455E-BD37-17719E38DBB6}"/>
              </a:ext>
            </a:extLst>
          </p:cNvPr>
          <p:cNvSpPr>
            <a:spLocks noGrp="1"/>
          </p:cNvSpPr>
          <p:nvPr>
            <p:ph type="body" sz="quarter" idx="13"/>
          </p:nvPr>
        </p:nvSpPr>
        <p:spPr/>
        <p:txBody>
          <a:bodyPr/>
          <a:lstStyle/>
          <a:p>
            <a:r>
              <a:rPr lang="de-DE"/>
              <a:t>Rezepturen optimieren</a:t>
            </a:r>
          </a:p>
        </p:txBody>
      </p:sp>
      <p:sp>
        <p:nvSpPr>
          <p:cNvPr id="6" name="Ellipse 5">
            <a:extLst>
              <a:ext uri="{FF2B5EF4-FFF2-40B4-BE49-F238E27FC236}">
                <a16:creationId xmlns:a16="http://schemas.microsoft.com/office/drawing/2014/main" id="{5BF73CC4-8C15-42C4-BA4C-F67EB7CA2E45}"/>
              </a:ext>
            </a:extLst>
          </p:cNvPr>
          <p:cNvSpPr/>
          <p:nvPr/>
        </p:nvSpPr>
        <p:spPr>
          <a:xfrm>
            <a:off x="915922" y="2189033"/>
            <a:ext cx="4572000" cy="14400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Obst- und Gemüseanteil erhöhen</a:t>
            </a:r>
          </a:p>
        </p:txBody>
      </p:sp>
      <p:sp>
        <p:nvSpPr>
          <p:cNvPr id="7" name="Textfeld 6">
            <a:extLst>
              <a:ext uri="{FF2B5EF4-FFF2-40B4-BE49-F238E27FC236}">
                <a16:creationId xmlns:a16="http://schemas.microsoft.com/office/drawing/2014/main" id="{57885430-9766-458C-97CE-F7C231ADC60A}"/>
              </a:ext>
            </a:extLst>
          </p:cNvPr>
          <p:cNvSpPr txBox="1"/>
          <p:nvPr/>
        </p:nvSpPr>
        <p:spPr>
          <a:xfrm>
            <a:off x="3128975" y="3943721"/>
            <a:ext cx="5934048" cy="1032270"/>
          </a:xfrm>
          <a:prstGeom prst="rect">
            <a:avLst/>
          </a:prstGeom>
          <a:noFill/>
        </p:spPr>
        <p:txBody>
          <a:bodyPr wrap="square" rtlCol="0">
            <a:spAutoFit/>
          </a:bodyPr>
          <a:lstStyle/>
          <a:p>
            <a:pPr algn="ctr">
              <a:lnSpc>
                <a:spcPct val="110000"/>
              </a:lnSpc>
            </a:pPr>
            <a:r>
              <a:rPr lang="de-DE" sz="1900"/>
              <a:t>Zu Beginn der Umstellung können Speisen halb aus pflanzlichen und halb aus tierischen Produkten bestehen.</a:t>
            </a:r>
          </a:p>
        </p:txBody>
      </p:sp>
      <p:sp>
        <p:nvSpPr>
          <p:cNvPr id="8" name="Ellipse 7">
            <a:extLst>
              <a:ext uri="{FF2B5EF4-FFF2-40B4-BE49-F238E27FC236}">
                <a16:creationId xmlns:a16="http://schemas.microsoft.com/office/drawing/2014/main" id="{E1B7D28E-FB68-4B57-BB6D-0C4753121188}"/>
              </a:ext>
            </a:extLst>
          </p:cNvPr>
          <p:cNvSpPr/>
          <p:nvPr/>
        </p:nvSpPr>
        <p:spPr>
          <a:xfrm>
            <a:off x="6704080" y="2189033"/>
            <a:ext cx="4572000" cy="14400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de-DE" sz="2000" dirty="0">
                <a:solidFill>
                  <a:schemeClr val="tx1"/>
                </a:solidFill>
              </a:rPr>
              <a:t>vegetarisch und vegan</a:t>
            </a:r>
          </a:p>
        </p:txBody>
      </p:sp>
      <p:cxnSp>
        <p:nvCxnSpPr>
          <p:cNvPr id="9" name="Gerade Verbindung mit Pfeil 8">
            <a:extLst>
              <a:ext uri="{FF2B5EF4-FFF2-40B4-BE49-F238E27FC236}">
                <a16:creationId xmlns:a16="http://schemas.microsoft.com/office/drawing/2014/main" id="{85DE1E38-89FB-4802-82E6-88D17DCD2D37}"/>
              </a:ext>
            </a:extLst>
          </p:cNvPr>
          <p:cNvCxnSpPr>
            <a:cxnSpLocks/>
            <a:stCxn id="6" idx="6"/>
            <a:endCxn id="8" idx="2"/>
          </p:cNvCxnSpPr>
          <p:nvPr/>
        </p:nvCxnSpPr>
        <p:spPr>
          <a:xfrm>
            <a:off x="5487922" y="2909033"/>
            <a:ext cx="1216158"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F03B5F6F-7FAA-49FE-828F-6ECBFF019EFF}"/>
              </a:ext>
            </a:extLst>
          </p:cNvPr>
          <p:cNvSpPr txBox="1"/>
          <p:nvPr/>
        </p:nvSpPr>
        <p:spPr>
          <a:xfrm>
            <a:off x="10378441" y="5986911"/>
            <a:ext cx="1534886"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S. 27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71371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8F1E04-C8E4-4A9D-81B1-FA6B24082B3E}"/>
              </a:ext>
            </a:extLst>
          </p:cNvPr>
          <p:cNvSpPr>
            <a:spLocks noGrp="1"/>
          </p:cNvSpPr>
          <p:nvPr>
            <p:ph type="title"/>
          </p:nvPr>
        </p:nvSpPr>
        <p:spPr/>
        <p:txBody>
          <a:bodyPr/>
          <a:lstStyle/>
          <a:p>
            <a:r>
              <a:rPr lang="de-DE"/>
              <a:t>Strategien</a:t>
            </a:r>
          </a:p>
        </p:txBody>
      </p:sp>
      <p:sp>
        <p:nvSpPr>
          <p:cNvPr id="4" name="Textplatzhalter 3">
            <a:extLst>
              <a:ext uri="{FF2B5EF4-FFF2-40B4-BE49-F238E27FC236}">
                <a16:creationId xmlns:a16="http://schemas.microsoft.com/office/drawing/2014/main" id="{B072FF78-034A-4994-9369-CC58189DEFF7}"/>
              </a:ext>
            </a:extLst>
          </p:cNvPr>
          <p:cNvSpPr>
            <a:spLocks noGrp="1"/>
          </p:cNvSpPr>
          <p:nvPr>
            <p:ph type="body" sz="quarter" idx="13"/>
          </p:nvPr>
        </p:nvSpPr>
        <p:spPr>
          <a:xfrm>
            <a:off x="371357" y="872232"/>
            <a:ext cx="8820993" cy="504540"/>
          </a:xfrm>
        </p:spPr>
        <p:txBody>
          <a:bodyPr/>
          <a:lstStyle/>
          <a:p>
            <a:r>
              <a:rPr lang="de-DE"/>
              <a:t>Tierische Produkte - Rezepturen optimieren</a:t>
            </a:r>
          </a:p>
        </p:txBody>
      </p:sp>
      <p:sp>
        <p:nvSpPr>
          <p:cNvPr id="6" name="Google Shape;591;g1dca1ca2c72_0_99">
            <a:extLst>
              <a:ext uri="{FF2B5EF4-FFF2-40B4-BE49-F238E27FC236}">
                <a16:creationId xmlns:a16="http://schemas.microsoft.com/office/drawing/2014/main" id="{46E9029E-5086-409A-A205-F46A25A5021E}"/>
              </a:ext>
            </a:extLst>
          </p:cNvPr>
          <p:cNvSpPr txBox="1">
            <a:spLocks/>
          </p:cNvSpPr>
          <p:nvPr/>
        </p:nvSpPr>
        <p:spPr bwMode="auto">
          <a:xfrm>
            <a:off x="784225" y="1501860"/>
            <a:ext cx="9435000" cy="53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spcFirstLastPara="1" vert="horz" wrap="square" lIns="0" tIns="0" rIns="0" bIns="0" numCol="1" anchor="t" anchorCtr="0" compatLnSpc="1">
            <a:prstTxWarp prst="textNoShape">
              <a:avLst/>
            </a:prstTxWarp>
            <a:no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lnSpc>
                <a:spcPct val="200000"/>
              </a:lnSpc>
              <a:spcBef>
                <a:spcPts val="1000"/>
              </a:spcBef>
              <a:spcAft>
                <a:spcPts val="0"/>
              </a:spcAft>
              <a:buSzPts val="1440"/>
              <a:buFont typeface="Arial" charset="0"/>
              <a:buNone/>
            </a:pPr>
            <a:r>
              <a:rPr lang="de-DE" sz="2100" b="1" dirty="0">
                <a:solidFill>
                  <a:schemeClr val="accent5">
                    <a:lumMod val="75000"/>
                  </a:schemeClr>
                </a:solidFill>
              </a:rPr>
              <a:t>Bevorzugung pflanzlicher Lebensmittel</a:t>
            </a:r>
            <a:endParaRPr lang="de-DE" dirty="0">
              <a:solidFill>
                <a:schemeClr val="accent5">
                  <a:lumMod val="75000"/>
                </a:schemeClr>
              </a:solidFill>
            </a:endParaRPr>
          </a:p>
          <a:p>
            <a:pPr marL="457200" indent="0">
              <a:lnSpc>
                <a:spcPct val="200000"/>
              </a:lnSpc>
              <a:spcBef>
                <a:spcPts val="1000"/>
              </a:spcBef>
              <a:spcAft>
                <a:spcPts val="0"/>
              </a:spcAft>
              <a:buSzPts val="1440"/>
              <a:buFont typeface="Arial" charset="0"/>
              <a:buNone/>
            </a:pPr>
            <a:endParaRPr lang="de-DE" dirty="0"/>
          </a:p>
        </p:txBody>
      </p:sp>
      <p:sp>
        <p:nvSpPr>
          <p:cNvPr id="8" name="Google Shape;595;g1dca1ca2c72_0_99">
            <a:extLst>
              <a:ext uri="{FF2B5EF4-FFF2-40B4-BE49-F238E27FC236}">
                <a16:creationId xmlns:a16="http://schemas.microsoft.com/office/drawing/2014/main" id="{EDC6A0F9-6E4C-48B6-8788-889CD188BFBF}"/>
              </a:ext>
            </a:extLst>
          </p:cNvPr>
          <p:cNvSpPr txBox="1">
            <a:spLocks/>
          </p:cNvSpPr>
          <p:nvPr/>
        </p:nvSpPr>
        <p:spPr>
          <a:xfrm>
            <a:off x="1091188" y="2038560"/>
            <a:ext cx="2661600" cy="2955000"/>
          </a:xfrm>
          <a:prstGeom prst="rect">
            <a:avLst/>
          </a:prstGeom>
          <a:noFill/>
          <a:ln>
            <a:noFill/>
          </a:ln>
        </p:spPr>
        <p:txBody>
          <a:bodyPr spcFirstLastPara="1" wrap="square" lIns="0" tIns="288000" rIns="0" bIns="216000" anchor="t" anchorCtr="0">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SzPts val="1440"/>
              <a:buFont typeface="Arial" charset="0"/>
              <a:buNone/>
            </a:pPr>
            <a:r>
              <a:rPr lang="de-DE" b="1">
                <a:solidFill>
                  <a:schemeClr val="dk1"/>
                </a:solidFill>
              </a:rPr>
              <a:t>Zutaten austauschen</a:t>
            </a:r>
          </a:p>
          <a:p>
            <a:pPr marL="0" indent="0" algn="ctr">
              <a:spcBef>
                <a:spcPts val="0"/>
              </a:spcBef>
              <a:spcAft>
                <a:spcPts val="0"/>
              </a:spcAft>
              <a:buSzPts val="1440"/>
              <a:buFont typeface="Arial" charset="0"/>
              <a:buNone/>
            </a:pPr>
            <a:r>
              <a:rPr lang="de-DE">
                <a:solidFill>
                  <a:schemeClr val="dk1"/>
                </a:solidFill>
              </a:rPr>
              <a:t>eher klimaschädliche durch vergleichbare klimafreundliche Zutaten ersetzen</a:t>
            </a:r>
          </a:p>
          <a:p>
            <a:pPr marL="0" indent="0" algn="ctr">
              <a:spcBef>
                <a:spcPts val="0"/>
              </a:spcBef>
              <a:spcAft>
                <a:spcPts val="0"/>
              </a:spcAft>
              <a:buSzPts val="1440"/>
              <a:buFont typeface="Arial" charset="0"/>
              <a:buNone/>
            </a:pPr>
            <a:r>
              <a:rPr lang="de-DE" sz="1700">
                <a:solidFill>
                  <a:schemeClr val="dk1"/>
                </a:solidFill>
              </a:rPr>
              <a:t>(z.B. Hackfleisch durch Linsen, Butter durch pflanzliche Fette)</a:t>
            </a:r>
          </a:p>
        </p:txBody>
      </p:sp>
      <p:sp>
        <p:nvSpPr>
          <p:cNvPr id="9" name="Google Shape;596;g1dca1ca2c72_0_99">
            <a:extLst>
              <a:ext uri="{FF2B5EF4-FFF2-40B4-BE49-F238E27FC236}">
                <a16:creationId xmlns:a16="http://schemas.microsoft.com/office/drawing/2014/main" id="{EBDA34D6-D039-4401-8F29-A7DE1C00700F}"/>
              </a:ext>
            </a:extLst>
          </p:cNvPr>
          <p:cNvSpPr txBox="1">
            <a:spLocks/>
          </p:cNvSpPr>
          <p:nvPr/>
        </p:nvSpPr>
        <p:spPr>
          <a:xfrm>
            <a:off x="4324951" y="2038548"/>
            <a:ext cx="2943300" cy="2624886"/>
          </a:xfrm>
          <a:prstGeom prst="rect">
            <a:avLst/>
          </a:prstGeom>
          <a:noFill/>
          <a:ln>
            <a:noFill/>
          </a:ln>
        </p:spPr>
        <p:txBody>
          <a:bodyPr spcFirstLastPara="1" wrap="square" lIns="0" tIns="288000" rIns="0" bIns="216000" anchor="t" anchorCtr="0">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SzPts val="1440"/>
              <a:buFont typeface="Arial" charset="0"/>
              <a:buNone/>
            </a:pPr>
            <a:r>
              <a:rPr lang="de-DE" b="1">
                <a:solidFill>
                  <a:schemeClr val="dk1"/>
                </a:solidFill>
              </a:rPr>
              <a:t>Zutaten reduzieren</a:t>
            </a:r>
          </a:p>
          <a:p>
            <a:pPr marL="0" indent="0" algn="ctr">
              <a:spcBef>
                <a:spcPts val="0"/>
              </a:spcBef>
              <a:spcAft>
                <a:spcPts val="0"/>
              </a:spcAft>
              <a:buSzPts val="1440"/>
              <a:buFont typeface="Arial" charset="0"/>
              <a:buNone/>
            </a:pPr>
            <a:r>
              <a:rPr lang="de-DE">
                <a:solidFill>
                  <a:schemeClr val="dk1"/>
                </a:solidFill>
              </a:rPr>
              <a:t>eher klimaschädliche Komponenten verringern</a:t>
            </a:r>
          </a:p>
          <a:p>
            <a:pPr marL="0" indent="0" algn="ctr">
              <a:spcBef>
                <a:spcPts val="0"/>
              </a:spcBef>
              <a:spcAft>
                <a:spcPts val="0"/>
              </a:spcAft>
              <a:buClr>
                <a:schemeClr val="dk1"/>
              </a:buClr>
              <a:buSzPts val="1100"/>
              <a:buFont typeface="Arial"/>
              <a:buNone/>
            </a:pPr>
            <a:r>
              <a:rPr lang="de-DE" sz="1700">
                <a:solidFill>
                  <a:schemeClr val="dk1"/>
                </a:solidFill>
              </a:rPr>
              <a:t>(z.B. Fleischportion reduzieren und Gemüseanteil erhöhen, statt 250 g Kotelett, zwei kleinere a 100 g)</a:t>
            </a:r>
          </a:p>
        </p:txBody>
      </p:sp>
      <p:sp>
        <p:nvSpPr>
          <p:cNvPr id="10" name="Google Shape;597;g1dca1ca2c72_0_99">
            <a:extLst>
              <a:ext uri="{FF2B5EF4-FFF2-40B4-BE49-F238E27FC236}">
                <a16:creationId xmlns:a16="http://schemas.microsoft.com/office/drawing/2014/main" id="{3FAE071E-8294-4C1D-A26B-6811B2328A1C}"/>
              </a:ext>
            </a:extLst>
          </p:cNvPr>
          <p:cNvSpPr txBox="1">
            <a:spLocks/>
          </p:cNvSpPr>
          <p:nvPr/>
        </p:nvSpPr>
        <p:spPr>
          <a:xfrm>
            <a:off x="7985852" y="2020860"/>
            <a:ext cx="3171900" cy="2438681"/>
          </a:xfrm>
          <a:prstGeom prst="rect">
            <a:avLst/>
          </a:prstGeom>
          <a:noFill/>
          <a:ln>
            <a:noFill/>
          </a:ln>
        </p:spPr>
        <p:txBody>
          <a:bodyPr spcFirstLastPara="1" wrap="square" lIns="0" tIns="288000" rIns="0" bIns="216000" anchor="t" anchorCtr="0">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SzPts val="1440"/>
              <a:buFont typeface="Arial" charset="0"/>
              <a:buNone/>
            </a:pPr>
            <a:r>
              <a:rPr lang="de-DE" b="1">
                <a:solidFill>
                  <a:schemeClr val="dk1"/>
                </a:solidFill>
              </a:rPr>
              <a:t>Zusammensetzung ändern </a:t>
            </a:r>
          </a:p>
          <a:p>
            <a:pPr marL="0" indent="0" algn="ctr">
              <a:spcBef>
                <a:spcPts val="0"/>
              </a:spcBef>
              <a:spcAft>
                <a:spcPts val="0"/>
              </a:spcAft>
              <a:buSzPts val="1440"/>
              <a:buFont typeface="Arial" charset="0"/>
              <a:buNone/>
            </a:pPr>
            <a:r>
              <a:rPr lang="de-DE">
                <a:solidFill>
                  <a:schemeClr val="dk1"/>
                </a:solidFill>
              </a:rPr>
              <a:t>Minimale Mengen Fleisch als geschmacksgebende Komponente </a:t>
            </a:r>
          </a:p>
          <a:p>
            <a:pPr marL="0" indent="0" algn="ctr">
              <a:spcBef>
                <a:spcPts val="0"/>
              </a:spcBef>
              <a:spcAft>
                <a:spcPts val="0"/>
              </a:spcAft>
              <a:buSzPts val="1440"/>
              <a:buFont typeface="Arial" charset="0"/>
              <a:buNone/>
            </a:pPr>
            <a:r>
              <a:rPr lang="de-DE">
                <a:solidFill>
                  <a:schemeClr val="dk1"/>
                </a:solidFill>
              </a:rPr>
              <a:t>(z.B. Speckwürfel statt kompletter Fleischbeilage)</a:t>
            </a:r>
          </a:p>
        </p:txBody>
      </p:sp>
      <p:cxnSp>
        <p:nvCxnSpPr>
          <p:cNvPr id="13" name="Google Shape;600;g1dca1ca2c72_0_99">
            <a:extLst>
              <a:ext uri="{FF2B5EF4-FFF2-40B4-BE49-F238E27FC236}">
                <a16:creationId xmlns:a16="http://schemas.microsoft.com/office/drawing/2014/main" id="{5CE136F2-D7D9-4FC2-B0F0-02B15CA33845}"/>
              </a:ext>
            </a:extLst>
          </p:cNvPr>
          <p:cNvCxnSpPr>
            <a:cxnSpLocks/>
          </p:cNvCxnSpPr>
          <p:nvPr/>
        </p:nvCxnSpPr>
        <p:spPr>
          <a:xfrm>
            <a:off x="2091300" y="5353561"/>
            <a:ext cx="562800" cy="0"/>
          </a:xfrm>
          <a:prstGeom prst="straightConnector1">
            <a:avLst/>
          </a:prstGeom>
          <a:noFill/>
          <a:ln w="38100" cap="flat" cmpd="sng">
            <a:solidFill>
              <a:schemeClr val="dk2"/>
            </a:solidFill>
            <a:prstDash val="solid"/>
            <a:round/>
            <a:headEnd type="none" w="sm" len="sm"/>
            <a:tailEnd type="triangle" w="med" len="med"/>
          </a:ln>
        </p:spPr>
      </p:cxnSp>
      <p:cxnSp>
        <p:nvCxnSpPr>
          <p:cNvPr id="20" name="Google Shape;607;g1dca1ca2c72_0_99">
            <a:extLst>
              <a:ext uri="{FF2B5EF4-FFF2-40B4-BE49-F238E27FC236}">
                <a16:creationId xmlns:a16="http://schemas.microsoft.com/office/drawing/2014/main" id="{22EFDDDD-62C7-4E52-863D-5CDA6D72C7FB}"/>
              </a:ext>
            </a:extLst>
          </p:cNvPr>
          <p:cNvCxnSpPr/>
          <p:nvPr/>
        </p:nvCxnSpPr>
        <p:spPr>
          <a:xfrm>
            <a:off x="5520100" y="5202698"/>
            <a:ext cx="628500" cy="0"/>
          </a:xfrm>
          <a:prstGeom prst="straightConnector1">
            <a:avLst/>
          </a:prstGeom>
          <a:noFill/>
          <a:ln w="38100" cap="flat" cmpd="sng">
            <a:solidFill>
              <a:schemeClr val="dk2"/>
            </a:solidFill>
            <a:prstDash val="solid"/>
            <a:round/>
            <a:headEnd type="none" w="sm" len="sm"/>
            <a:tailEnd type="triangle" w="med" len="med"/>
          </a:ln>
        </p:spPr>
      </p:cxnSp>
      <p:cxnSp>
        <p:nvCxnSpPr>
          <p:cNvPr id="27" name="Google Shape;614;g1dca1ca2c72_0_99">
            <a:extLst>
              <a:ext uri="{FF2B5EF4-FFF2-40B4-BE49-F238E27FC236}">
                <a16:creationId xmlns:a16="http://schemas.microsoft.com/office/drawing/2014/main" id="{D87935B2-8079-4B41-9399-38800499791E}"/>
              </a:ext>
            </a:extLst>
          </p:cNvPr>
          <p:cNvCxnSpPr/>
          <p:nvPr/>
        </p:nvCxnSpPr>
        <p:spPr>
          <a:xfrm>
            <a:off x="9528600" y="5353548"/>
            <a:ext cx="628500" cy="0"/>
          </a:xfrm>
          <a:prstGeom prst="straightConnector1">
            <a:avLst/>
          </a:prstGeom>
          <a:noFill/>
          <a:ln w="38100" cap="flat" cmpd="sng">
            <a:solidFill>
              <a:schemeClr val="dk2"/>
            </a:solidFill>
            <a:prstDash val="solid"/>
            <a:round/>
            <a:headEnd type="none" w="sm" len="sm"/>
            <a:tailEnd type="triangle" w="med" len="med"/>
          </a:ln>
        </p:spPr>
      </p:cxnSp>
      <p:sp>
        <p:nvSpPr>
          <p:cNvPr id="28" name="Google Shape;615;g1dca1ca2c72_0_99">
            <a:extLst>
              <a:ext uri="{FF2B5EF4-FFF2-40B4-BE49-F238E27FC236}">
                <a16:creationId xmlns:a16="http://schemas.microsoft.com/office/drawing/2014/main" id="{D81FA053-7840-4DBE-881B-87E5DD7F8779}"/>
              </a:ext>
            </a:extLst>
          </p:cNvPr>
          <p:cNvSpPr txBox="1"/>
          <p:nvPr/>
        </p:nvSpPr>
        <p:spPr>
          <a:xfrm>
            <a:off x="9842850" y="5969994"/>
            <a:ext cx="5013300" cy="3231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de-DE" sz="900" b="0" i="0" u="none" strike="noStrike" cap="none" dirty="0">
                <a:solidFill>
                  <a:schemeClr val="bg1">
                    <a:lumMod val="65000"/>
                  </a:schemeClr>
                </a:solidFill>
                <a:latin typeface="Tahoma"/>
                <a:ea typeface="Tahoma"/>
                <a:cs typeface="Tahoma"/>
                <a:sym typeface="Tahoma"/>
              </a:rPr>
              <a:t>Forschungsergebnisse aus NAHGAST</a:t>
            </a:r>
            <a:endParaRPr sz="900" b="0" i="0" u="none" strike="noStrike" cap="none" dirty="0">
              <a:solidFill>
                <a:schemeClr val="bg1">
                  <a:lumMod val="65000"/>
                </a:schemeClr>
              </a:solidFill>
              <a:latin typeface="Tahoma"/>
              <a:ea typeface="Tahoma"/>
              <a:cs typeface="Tahoma"/>
              <a:sym typeface="Tahoma"/>
            </a:endParaRPr>
          </a:p>
        </p:txBody>
      </p:sp>
      <p:pic>
        <p:nvPicPr>
          <p:cNvPr id="29" name="Grafik 28">
            <a:extLst>
              <a:ext uri="{FF2B5EF4-FFF2-40B4-BE49-F238E27FC236}">
                <a16:creationId xmlns:a16="http://schemas.microsoft.com/office/drawing/2014/main" id="{FC2B5FC1-1E4D-4A64-ACE3-034D00B0F0F5}"/>
              </a:ext>
            </a:extLst>
          </p:cNvPr>
          <p:cNvPicPr>
            <a:picLocks noChangeAspect="1"/>
          </p:cNvPicPr>
          <p:nvPr/>
        </p:nvPicPr>
        <p:blipFill>
          <a:blip r:embed="rId2"/>
          <a:stretch>
            <a:fillRect/>
          </a:stretch>
        </p:blipFill>
        <p:spPr>
          <a:xfrm>
            <a:off x="1297150" y="4872621"/>
            <a:ext cx="683992" cy="1121352"/>
          </a:xfrm>
          <a:prstGeom prst="rect">
            <a:avLst/>
          </a:prstGeom>
        </p:spPr>
      </p:pic>
      <p:pic>
        <p:nvPicPr>
          <p:cNvPr id="33" name="Grafik 32">
            <a:extLst>
              <a:ext uri="{FF2B5EF4-FFF2-40B4-BE49-F238E27FC236}">
                <a16:creationId xmlns:a16="http://schemas.microsoft.com/office/drawing/2014/main" id="{6E0A5A3A-5735-4941-832E-D3769D7F5349}"/>
              </a:ext>
            </a:extLst>
          </p:cNvPr>
          <p:cNvPicPr>
            <a:picLocks noChangeAspect="1"/>
          </p:cNvPicPr>
          <p:nvPr/>
        </p:nvPicPr>
        <p:blipFill>
          <a:blip r:embed="rId2"/>
          <a:stretch>
            <a:fillRect/>
          </a:stretch>
        </p:blipFill>
        <p:spPr>
          <a:xfrm>
            <a:off x="2793050" y="4888891"/>
            <a:ext cx="683992" cy="1121352"/>
          </a:xfrm>
          <a:prstGeom prst="rect">
            <a:avLst/>
          </a:prstGeom>
        </p:spPr>
      </p:pic>
      <p:sp>
        <p:nvSpPr>
          <p:cNvPr id="31" name="Rechteck: abgerundete Ecken 30">
            <a:extLst>
              <a:ext uri="{FF2B5EF4-FFF2-40B4-BE49-F238E27FC236}">
                <a16:creationId xmlns:a16="http://schemas.microsoft.com/office/drawing/2014/main" id="{BC282CBC-3045-4604-804F-708D5C67CC08}"/>
              </a:ext>
            </a:extLst>
          </p:cNvPr>
          <p:cNvSpPr/>
          <p:nvPr/>
        </p:nvSpPr>
        <p:spPr>
          <a:xfrm>
            <a:off x="3110542" y="5313083"/>
            <a:ext cx="309381" cy="487438"/>
          </a:xfrm>
          <a:prstGeom prst="roundRect">
            <a:avLst/>
          </a:prstGeom>
          <a:solidFill>
            <a:schemeClr val="bg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pic>
        <p:nvPicPr>
          <p:cNvPr id="32" name="Grafik 31">
            <a:extLst>
              <a:ext uri="{FF2B5EF4-FFF2-40B4-BE49-F238E27FC236}">
                <a16:creationId xmlns:a16="http://schemas.microsoft.com/office/drawing/2014/main" id="{DB9F7E0B-5B6E-4A6B-84E3-39004CE4C343}"/>
              </a:ext>
            </a:extLst>
          </p:cNvPr>
          <p:cNvPicPr>
            <a:picLocks noChangeAspect="1"/>
          </p:cNvPicPr>
          <p:nvPr/>
        </p:nvPicPr>
        <p:blipFill>
          <a:blip r:embed="rId3"/>
          <a:stretch>
            <a:fillRect/>
          </a:stretch>
        </p:blipFill>
        <p:spPr>
          <a:xfrm>
            <a:off x="3164363" y="5391748"/>
            <a:ext cx="233912" cy="344025"/>
          </a:xfrm>
          <a:prstGeom prst="rect">
            <a:avLst/>
          </a:prstGeom>
        </p:spPr>
      </p:pic>
      <p:pic>
        <p:nvPicPr>
          <p:cNvPr id="36" name="Grafik 35">
            <a:extLst>
              <a:ext uri="{FF2B5EF4-FFF2-40B4-BE49-F238E27FC236}">
                <a16:creationId xmlns:a16="http://schemas.microsoft.com/office/drawing/2014/main" id="{FFD998B7-984C-4400-BFE5-B2DC99D96B4C}"/>
              </a:ext>
            </a:extLst>
          </p:cNvPr>
          <p:cNvPicPr>
            <a:picLocks noChangeAspect="1"/>
          </p:cNvPicPr>
          <p:nvPr/>
        </p:nvPicPr>
        <p:blipFill>
          <a:blip r:embed="rId4"/>
          <a:stretch>
            <a:fillRect/>
          </a:stretch>
        </p:blipFill>
        <p:spPr>
          <a:xfrm>
            <a:off x="4597581" y="4683801"/>
            <a:ext cx="333413" cy="1121353"/>
          </a:xfrm>
          <a:prstGeom prst="rect">
            <a:avLst/>
          </a:prstGeom>
        </p:spPr>
      </p:pic>
      <p:pic>
        <p:nvPicPr>
          <p:cNvPr id="34" name="Grafik 33">
            <a:extLst>
              <a:ext uri="{FF2B5EF4-FFF2-40B4-BE49-F238E27FC236}">
                <a16:creationId xmlns:a16="http://schemas.microsoft.com/office/drawing/2014/main" id="{01165035-1618-4673-9E47-05099247F4C8}"/>
              </a:ext>
            </a:extLst>
          </p:cNvPr>
          <p:cNvPicPr>
            <a:picLocks noChangeAspect="1"/>
          </p:cNvPicPr>
          <p:nvPr/>
        </p:nvPicPr>
        <p:blipFill>
          <a:blip r:embed="rId5">
            <a:biLevel thresh="25000"/>
          </a:blip>
          <a:stretch>
            <a:fillRect/>
          </a:stretch>
        </p:blipFill>
        <p:spPr>
          <a:xfrm>
            <a:off x="4494084" y="5054490"/>
            <a:ext cx="987426" cy="723738"/>
          </a:xfrm>
          <a:prstGeom prst="rect">
            <a:avLst/>
          </a:prstGeom>
        </p:spPr>
      </p:pic>
      <p:pic>
        <p:nvPicPr>
          <p:cNvPr id="37" name="Grafik 36">
            <a:extLst>
              <a:ext uri="{FF2B5EF4-FFF2-40B4-BE49-F238E27FC236}">
                <a16:creationId xmlns:a16="http://schemas.microsoft.com/office/drawing/2014/main" id="{D958520F-B1EE-4FB0-8BF8-6A57742B497E}"/>
              </a:ext>
            </a:extLst>
          </p:cNvPr>
          <p:cNvPicPr>
            <a:picLocks noChangeAspect="1"/>
          </p:cNvPicPr>
          <p:nvPr/>
        </p:nvPicPr>
        <p:blipFill>
          <a:blip r:embed="rId4"/>
          <a:stretch>
            <a:fillRect/>
          </a:stretch>
        </p:blipFill>
        <p:spPr>
          <a:xfrm>
            <a:off x="6336886" y="4532977"/>
            <a:ext cx="373606" cy="1256532"/>
          </a:xfrm>
          <a:prstGeom prst="rect">
            <a:avLst/>
          </a:prstGeom>
        </p:spPr>
      </p:pic>
      <p:pic>
        <p:nvPicPr>
          <p:cNvPr id="38" name="Grafik 37">
            <a:extLst>
              <a:ext uri="{FF2B5EF4-FFF2-40B4-BE49-F238E27FC236}">
                <a16:creationId xmlns:a16="http://schemas.microsoft.com/office/drawing/2014/main" id="{C9451B55-93F5-48BE-907D-DCA1198DFC82}"/>
              </a:ext>
            </a:extLst>
          </p:cNvPr>
          <p:cNvPicPr>
            <a:picLocks noChangeAspect="1"/>
          </p:cNvPicPr>
          <p:nvPr/>
        </p:nvPicPr>
        <p:blipFill>
          <a:blip r:embed="rId5">
            <a:biLevel thresh="25000"/>
          </a:blip>
          <a:stretch>
            <a:fillRect/>
          </a:stretch>
        </p:blipFill>
        <p:spPr>
          <a:xfrm>
            <a:off x="6327293" y="5239155"/>
            <a:ext cx="717246" cy="525708"/>
          </a:xfrm>
          <a:prstGeom prst="rect">
            <a:avLst/>
          </a:prstGeom>
        </p:spPr>
      </p:pic>
      <p:pic>
        <p:nvPicPr>
          <p:cNvPr id="41" name="Grafik 40">
            <a:extLst>
              <a:ext uri="{FF2B5EF4-FFF2-40B4-BE49-F238E27FC236}">
                <a16:creationId xmlns:a16="http://schemas.microsoft.com/office/drawing/2014/main" id="{3D5464FB-F6F6-4F74-89E3-9AC4BC0D1378}"/>
              </a:ext>
            </a:extLst>
          </p:cNvPr>
          <p:cNvPicPr>
            <a:picLocks noChangeAspect="1"/>
          </p:cNvPicPr>
          <p:nvPr/>
        </p:nvPicPr>
        <p:blipFill>
          <a:blip r:embed="rId6"/>
          <a:stretch>
            <a:fillRect/>
          </a:stretch>
        </p:blipFill>
        <p:spPr>
          <a:xfrm>
            <a:off x="8485059" y="4888891"/>
            <a:ext cx="1001274" cy="730805"/>
          </a:xfrm>
          <a:prstGeom prst="rect">
            <a:avLst/>
          </a:prstGeom>
        </p:spPr>
      </p:pic>
      <p:pic>
        <p:nvPicPr>
          <p:cNvPr id="39" name="Grafik 38">
            <a:extLst>
              <a:ext uri="{FF2B5EF4-FFF2-40B4-BE49-F238E27FC236}">
                <a16:creationId xmlns:a16="http://schemas.microsoft.com/office/drawing/2014/main" id="{D24C6DF2-4EFF-492F-8EBC-1C5484B568A0}"/>
              </a:ext>
            </a:extLst>
          </p:cNvPr>
          <p:cNvPicPr>
            <a:picLocks noChangeAspect="1"/>
          </p:cNvPicPr>
          <p:nvPr/>
        </p:nvPicPr>
        <p:blipFill>
          <a:blip r:embed="rId5">
            <a:biLevel thresh="25000"/>
          </a:blip>
          <a:stretch>
            <a:fillRect/>
          </a:stretch>
        </p:blipFill>
        <p:spPr>
          <a:xfrm>
            <a:off x="7984262" y="5090694"/>
            <a:ext cx="717246" cy="525708"/>
          </a:xfrm>
          <a:prstGeom prst="rect">
            <a:avLst/>
          </a:prstGeom>
        </p:spPr>
      </p:pic>
      <p:pic>
        <p:nvPicPr>
          <p:cNvPr id="42" name="Grafik 41">
            <a:extLst>
              <a:ext uri="{FF2B5EF4-FFF2-40B4-BE49-F238E27FC236}">
                <a16:creationId xmlns:a16="http://schemas.microsoft.com/office/drawing/2014/main" id="{6225B2B5-469D-492F-AEAF-C1388CEA5284}"/>
              </a:ext>
            </a:extLst>
          </p:cNvPr>
          <p:cNvPicPr>
            <a:picLocks noChangeAspect="1"/>
          </p:cNvPicPr>
          <p:nvPr/>
        </p:nvPicPr>
        <p:blipFill>
          <a:blip r:embed="rId6"/>
          <a:stretch>
            <a:fillRect/>
          </a:stretch>
        </p:blipFill>
        <p:spPr>
          <a:xfrm>
            <a:off x="10503721" y="4944624"/>
            <a:ext cx="1001274" cy="730805"/>
          </a:xfrm>
          <a:prstGeom prst="rect">
            <a:avLst/>
          </a:prstGeom>
        </p:spPr>
      </p:pic>
      <p:pic>
        <p:nvPicPr>
          <p:cNvPr id="44" name="Grafik 43">
            <a:extLst>
              <a:ext uri="{FF2B5EF4-FFF2-40B4-BE49-F238E27FC236}">
                <a16:creationId xmlns:a16="http://schemas.microsoft.com/office/drawing/2014/main" id="{433769DC-1E59-466B-8B2C-8B82C83F156A}"/>
              </a:ext>
            </a:extLst>
          </p:cNvPr>
          <p:cNvPicPr>
            <a:picLocks noChangeAspect="1"/>
          </p:cNvPicPr>
          <p:nvPr/>
        </p:nvPicPr>
        <p:blipFill>
          <a:blip r:embed="rId7"/>
          <a:stretch>
            <a:fillRect/>
          </a:stretch>
        </p:blipFill>
        <p:spPr>
          <a:xfrm rot="21055475">
            <a:off x="10179106" y="5383851"/>
            <a:ext cx="796833" cy="342276"/>
          </a:xfrm>
          <a:prstGeom prst="rect">
            <a:avLst/>
          </a:prstGeom>
        </p:spPr>
      </p:pic>
    </p:spTree>
    <p:extLst>
      <p:ext uri="{BB962C8B-B14F-4D97-AF65-F5344CB8AC3E}">
        <p14:creationId xmlns:p14="http://schemas.microsoft.com/office/powerpoint/2010/main" val="1034432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8F0E0-C55E-469E-9B70-776B0C6D0137}"/>
              </a:ext>
            </a:extLst>
          </p:cNvPr>
          <p:cNvSpPr>
            <a:spLocks noGrp="1"/>
          </p:cNvSpPr>
          <p:nvPr>
            <p:ph type="title"/>
          </p:nvPr>
        </p:nvSpPr>
        <p:spPr/>
        <p:txBody>
          <a:bodyPr/>
          <a:lstStyle/>
          <a:p>
            <a:r>
              <a:rPr lang="de-DE" dirty="0"/>
              <a:t>Strategien</a:t>
            </a:r>
          </a:p>
        </p:txBody>
      </p:sp>
      <p:sp>
        <p:nvSpPr>
          <p:cNvPr id="4" name="Textplatzhalter 3">
            <a:extLst>
              <a:ext uri="{FF2B5EF4-FFF2-40B4-BE49-F238E27FC236}">
                <a16:creationId xmlns:a16="http://schemas.microsoft.com/office/drawing/2014/main" id="{3512A295-152E-4582-86FE-77E890D9901B}"/>
              </a:ext>
            </a:extLst>
          </p:cNvPr>
          <p:cNvSpPr>
            <a:spLocks noGrp="1"/>
          </p:cNvSpPr>
          <p:nvPr>
            <p:ph type="body" sz="quarter" idx="13"/>
          </p:nvPr>
        </p:nvSpPr>
        <p:spPr/>
        <p:txBody>
          <a:bodyPr/>
          <a:lstStyle/>
          <a:p>
            <a:r>
              <a:rPr lang="de-DE"/>
              <a:t>Rezepturen optimieren</a:t>
            </a:r>
          </a:p>
        </p:txBody>
      </p:sp>
      <p:sp>
        <p:nvSpPr>
          <p:cNvPr id="6" name="Ellipse 5">
            <a:extLst>
              <a:ext uri="{FF2B5EF4-FFF2-40B4-BE49-F238E27FC236}">
                <a16:creationId xmlns:a16="http://schemas.microsoft.com/office/drawing/2014/main" id="{194AA592-1926-4A21-BB6B-55994544F10F}"/>
              </a:ext>
            </a:extLst>
          </p:cNvPr>
          <p:cNvSpPr/>
          <p:nvPr/>
        </p:nvSpPr>
        <p:spPr>
          <a:xfrm>
            <a:off x="371357" y="3066574"/>
            <a:ext cx="4555697" cy="72485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Reduktion des Fleischkonsums </a:t>
            </a:r>
          </a:p>
        </p:txBody>
      </p:sp>
      <p:graphicFrame>
        <p:nvGraphicFramePr>
          <p:cNvPr id="3" name="Diagramm 2">
            <a:extLst>
              <a:ext uri="{FF2B5EF4-FFF2-40B4-BE49-F238E27FC236}">
                <a16:creationId xmlns:a16="http://schemas.microsoft.com/office/drawing/2014/main" id="{DC1E469E-58BA-4533-9696-6B4A192427C5}"/>
              </a:ext>
            </a:extLst>
          </p:cNvPr>
          <p:cNvGraphicFramePr/>
          <p:nvPr>
            <p:extLst>
              <p:ext uri="{D42A27DB-BD31-4B8C-83A1-F6EECF244321}">
                <p14:modId xmlns:p14="http://schemas.microsoft.com/office/powerpoint/2010/main" val="3939638033"/>
              </p:ext>
            </p:extLst>
          </p:nvPr>
        </p:nvGraphicFramePr>
        <p:xfrm>
          <a:off x="4927054" y="1009546"/>
          <a:ext cx="6448919" cy="4838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6">
            <a:extLst>
              <a:ext uri="{FF2B5EF4-FFF2-40B4-BE49-F238E27FC236}">
                <a16:creationId xmlns:a16="http://schemas.microsoft.com/office/drawing/2014/main" id="{5CEA4F17-748A-4CAF-9210-05B5F46F560B}"/>
              </a:ext>
            </a:extLst>
          </p:cNvPr>
          <p:cNvSpPr txBox="1"/>
          <p:nvPr/>
        </p:nvSpPr>
        <p:spPr>
          <a:xfrm>
            <a:off x="10378441" y="5986911"/>
            <a:ext cx="1534886"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S. 36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6562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49172-6A12-4A48-A31F-E5705B0B93F1}"/>
              </a:ext>
            </a:extLst>
          </p:cNvPr>
          <p:cNvSpPr>
            <a:spLocks noGrp="1"/>
          </p:cNvSpPr>
          <p:nvPr>
            <p:ph type="title"/>
          </p:nvPr>
        </p:nvSpPr>
        <p:spPr/>
        <p:txBody>
          <a:bodyPr/>
          <a:lstStyle/>
          <a:p>
            <a:r>
              <a:rPr lang="de-DE" dirty="0"/>
              <a:t>Gesamt-Übersicht</a:t>
            </a:r>
          </a:p>
        </p:txBody>
      </p:sp>
      <p:sp>
        <p:nvSpPr>
          <p:cNvPr id="3" name="Textplatzhalter 2">
            <a:extLst>
              <a:ext uri="{FF2B5EF4-FFF2-40B4-BE49-F238E27FC236}">
                <a16:creationId xmlns:a16="http://schemas.microsoft.com/office/drawing/2014/main" id="{D37AEB6A-6C25-454D-BAC7-88E78D780E90}"/>
              </a:ext>
            </a:extLst>
          </p:cNvPr>
          <p:cNvSpPr>
            <a:spLocks noGrp="1"/>
          </p:cNvSpPr>
          <p:nvPr>
            <p:ph type="body" sz="quarter" idx="13"/>
          </p:nvPr>
        </p:nvSpPr>
        <p:spPr/>
        <p:txBody>
          <a:bodyPr/>
          <a:lstStyle/>
          <a:p>
            <a:r>
              <a:rPr lang="de-DE" dirty="0"/>
              <a:t>Ablauf</a:t>
            </a:r>
          </a:p>
        </p:txBody>
      </p:sp>
      <p:graphicFrame>
        <p:nvGraphicFramePr>
          <p:cNvPr id="5" name="Tabelle 4">
            <a:extLst>
              <a:ext uri="{FF2B5EF4-FFF2-40B4-BE49-F238E27FC236}">
                <a16:creationId xmlns:a16="http://schemas.microsoft.com/office/drawing/2014/main" id="{4C3A26F4-92F5-4C4A-BFC6-081E8E801127}"/>
              </a:ext>
            </a:extLst>
          </p:cNvPr>
          <p:cNvGraphicFramePr>
            <a:graphicFrameLocks noGrp="1"/>
          </p:cNvGraphicFramePr>
          <p:nvPr>
            <p:extLst/>
          </p:nvPr>
        </p:nvGraphicFramePr>
        <p:xfrm>
          <a:off x="371357" y="1442145"/>
          <a:ext cx="11375167" cy="4576741"/>
        </p:xfrm>
        <a:graphic>
          <a:graphicData uri="http://schemas.openxmlformats.org/drawingml/2006/table">
            <a:tbl>
              <a:tblPr firstRow="1" bandRow="1">
                <a:tableStyleId>{00A15C55-8517-42AA-B614-E9B94910E393}</a:tableStyleId>
              </a:tblPr>
              <a:tblGrid>
                <a:gridCol w="1041186">
                  <a:extLst>
                    <a:ext uri="{9D8B030D-6E8A-4147-A177-3AD203B41FA5}">
                      <a16:colId xmlns:a16="http://schemas.microsoft.com/office/drawing/2014/main" val="2202381272"/>
                    </a:ext>
                  </a:extLst>
                </a:gridCol>
                <a:gridCol w="767131">
                  <a:extLst>
                    <a:ext uri="{9D8B030D-6E8A-4147-A177-3AD203B41FA5}">
                      <a16:colId xmlns:a16="http://schemas.microsoft.com/office/drawing/2014/main" val="1431896644"/>
                    </a:ext>
                  </a:extLst>
                </a:gridCol>
                <a:gridCol w="2934586">
                  <a:extLst>
                    <a:ext uri="{9D8B030D-6E8A-4147-A177-3AD203B41FA5}">
                      <a16:colId xmlns:a16="http://schemas.microsoft.com/office/drawing/2014/main" val="32570082"/>
                    </a:ext>
                  </a:extLst>
                </a:gridCol>
                <a:gridCol w="3636335">
                  <a:extLst>
                    <a:ext uri="{9D8B030D-6E8A-4147-A177-3AD203B41FA5}">
                      <a16:colId xmlns:a16="http://schemas.microsoft.com/office/drawing/2014/main" val="3551147682"/>
                    </a:ext>
                  </a:extLst>
                </a:gridCol>
                <a:gridCol w="2995929">
                  <a:extLst>
                    <a:ext uri="{9D8B030D-6E8A-4147-A177-3AD203B41FA5}">
                      <a16:colId xmlns:a16="http://schemas.microsoft.com/office/drawing/2014/main" val="1814567008"/>
                    </a:ext>
                  </a:extLst>
                </a:gridCol>
              </a:tblGrid>
              <a:tr h="370501">
                <a:tc>
                  <a:txBody>
                    <a:bodyPr/>
                    <a:lstStyle/>
                    <a:p>
                      <a:pPr algn="ctr"/>
                      <a:r>
                        <a:rPr lang="de-DE" sz="1200" dirty="0"/>
                        <a:t>Workshop</a:t>
                      </a:r>
                    </a:p>
                  </a:txBody>
                  <a:tcPr/>
                </a:tc>
                <a:tc>
                  <a:txBody>
                    <a:bodyPr/>
                    <a:lstStyle/>
                    <a:p>
                      <a:pPr algn="ctr"/>
                      <a:r>
                        <a:rPr lang="de-DE" sz="1200" dirty="0"/>
                        <a:t>Zeit</a:t>
                      </a:r>
                    </a:p>
                  </a:txBody>
                  <a:tcPr/>
                </a:tc>
                <a:tc>
                  <a:txBody>
                    <a:bodyPr/>
                    <a:lstStyle/>
                    <a:p>
                      <a:pPr algn="ctr"/>
                      <a:r>
                        <a:rPr lang="de-DE" sz="1200" dirty="0"/>
                        <a:t>Thema</a:t>
                      </a:r>
                    </a:p>
                  </a:txBody>
                  <a:tcPr/>
                </a:tc>
                <a:tc>
                  <a:txBody>
                    <a:bodyPr/>
                    <a:lstStyle/>
                    <a:p>
                      <a:pPr algn="ctr"/>
                      <a:r>
                        <a:rPr lang="de-DE" sz="1200" dirty="0"/>
                        <a:t>Workshopinhalte</a:t>
                      </a:r>
                    </a:p>
                  </a:txBody>
                  <a:tcPr/>
                </a:tc>
                <a:tc>
                  <a:txBody>
                    <a:bodyPr/>
                    <a:lstStyle/>
                    <a:p>
                      <a:pPr algn="ctr"/>
                      <a:r>
                        <a:rPr lang="de-DE" sz="1200" dirty="0"/>
                        <a:t>Material</a:t>
                      </a:r>
                    </a:p>
                  </a:txBody>
                  <a:tcPr/>
                </a:tc>
                <a:extLst>
                  <a:ext uri="{0D108BD9-81ED-4DB2-BD59-A6C34878D82A}">
                    <a16:rowId xmlns:a16="http://schemas.microsoft.com/office/drawing/2014/main" val="356692969"/>
                  </a:ext>
                </a:extLst>
              </a:tr>
              <a:tr h="370501">
                <a:tc>
                  <a:txBody>
                    <a:bodyPr/>
                    <a:lstStyle/>
                    <a:p>
                      <a:pPr algn="ctr"/>
                      <a:r>
                        <a:rPr lang="de-DE" sz="1200" dirty="0">
                          <a:solidFill>
                            <a:schemeClr val="tx2"/>
                          </a:solidFill>
                        </a:rPr>
                        <a:t>1</a:t>
                      </a:r>
                    </a:p>
                  </a:txBody>
                  <a:tcPr anchor="ctr"/>
                </a:tc>
                <a:tc>
                  <a:txBody>
                    <a:bodyPr/>
                    <a:lstStyle/>
                    <a:p>
                      <a:pPr algn="ctr"/>
                      <a:r>
                        <a:rPr lang="de-DE" sz="1200" dirty="0">
                          <a:solidFill>
                            <a:schemeClr val="tx2"/>
                          </a:solidFill>
                        </a:rPr>
                        <a:t>180min + Pause</a:t>
                      </a:r>
                    </a:p>
                  </a:txBody>
                  <a:tcPr anchor="ctr"/>
                </a:tc>
                <a:tc>
                  <a:txBody>
                    <a:bodyPr/>
                    <a:lstStyle/>
                    <a:p>
                      <a:pPr algn="ctr"/>
                      <a:r>
                        <a:rPr lang="de-DE" sz="1200" dirty="0">
                          <a:solidFill>
                            <a:schemeClr val="tx2"/>
                          </a:solidFill>
                        </a:rPr>
                        <a:t>Vermittlung der Grundlagen zur Erhebung des IST-Zustandes</a:t>
                      </a:r>
                    </a:p>
                  </a:txBody>
                  <a:tcPr/>
                </a:tc>
                <a:tc>
                  <a:txBody>
                    <a:bodyPr/>
                    <a:lstStyle/>
                    <a:p>
                      <a:pPr algn="ctr"/>
                      <a:r>
                        <a:rPr lang="de-DE" sz="1200" dirty="0">
                          <a:solidFill>
                            <a:schemeClr val="tx2"/>
                          </a:solidFill>
                        </a:rPr>
                        <a:t>Einordnung in den Verpflegungsablauf</a:t>
                      </a:r>
                    </a:p>
                    <a:p>
                      <a:pPr algn="ctr"/>
                      <a:r>
                        <a:rPr lang="de-DE" sz="1200" dirty="0">
                          <a:solidFill>
                            <a:schemeClr val="tx2"/>
                          </a:solidFill>
                        </a:rPr>
                        <a:t>Rezepturverwaltung</a:t>
                      </a:r>
                    </a:p>
                    <a:p>
                      <a:pPr algn="ctr"/>
                      <a:r>
                        <a:rPr lang="de-DE" sz="1200" dirty="0">
                          <a:solidFill>
                            <a:schemeClr val="tx2"/>
                          </a:solidFill>
                        </a:rPr>
                        <a:t>Einflussfaktoren nachhaltiger Rezepturentwicklung</a:t>
                      </a:r>
                    </a:p>
                    <a:p>
                      <a:pPr algn="ctr"/>
                      <a:r>
                        <a:rPr lang="de-DE" sz="1200" dirty="0">
                          <a:solidFill>
                            <a:schemeClr val="tx2"/>
                          </a:solidFill>
                        </a:rPr>
                        <a:t>Nahgast-Rechner</a:t>
                      </a:r>
                    </a:p>
                  </a:txBody>
                  <a:tcPr/>
                </a:tc>
                <a:tc>
                  <a:txBody>
                    <a:bodyPr/>
                    <a:lstStyle/>
                    <a:p>
                      <a:pPr algn="l"/>
                      <a:r>
                        <a:rPr lang="de-DE" sz="1200" dirty="0">
                          <a:solidFill>
                            <a:schemeClr val="tx2"/>
                          </a:solidFill>
                        </a:rPr>
                        <a:t>WLAN</a:t>
                      </a:r>
                    </a:p>
                    <a:p>
                      <a:pPr algn="l"/>
                      <a:r>
                        <a:rPr lang="de-DE" sz="1200" dirty="0">
                          <a:solidFill>
                            <a:schemeClr val="tx2"/>
                          </a:solidFill>
                        </a:rPr>
                        <a:t>Präsentation</a:t>
                      </a:r>
                    </a:p>
                    <a:p>
                      <a:pPr algn="l"/>
                      <a:r>
                        <a:rPr lang="de-DE" sz="1200" dirty="0">
                          <a:solidFill>
                            <a:schemeClr val="tx2"/>
                          </a:solidFill>
                        </a:rPr>
                        <a:t>Moderationskarten, Flip Chart, Stifte, Stellwand, Stecknadeln</a:t>
                      </a:r>
                    </a:p>
                    <a:p>
                      <a:pPr algn="l"/>
                      <a:r>
                        <a:rPr lang="de-DE" sz="1200" dirty="0">
                          <a:solidFill>
                            <a:schemeClr val="tx2"/>
                          </a:solidFill>
                        </a:rPr>
                        <a:t>TN: Rezepturen aus der Mittagsverpflegung, mobiles Endgerät</a:t>
                      </a:r>
                    </a:p>
                  </a:txBody>
                  <a:tcPr/>
                </a:tc>
                <a:extLst>
                  <a:ext uri="{0D108BD9-81ED-4DB2-BD59-A6C34878D82A}">
                    <a16:rowId xmlns:a16="http://schemas.microsoft.com/office/drawing/2014/main" val="525869581"/>
                  </a:ext>
                </a:extLst>
              </a:tr>
              <a:tr h="370501">
                <a:tc>
                  <a:txBody>
                    <a:bodyPr/>
                    <a:lstStyle/>
                    <a:p>
                      <a:pPr algn="ctr"/>
                      <a:r>
                        <a:rPr lang="de-DE" sz="1200" b="1" dirty="0"/>
                        <a:t>2</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b="1" dirty="0"/>
                        <a:t>180min + Pause</a:t>
                      </a:r>
                    </a:p>
                  </a:txBody>
                  <a:tcPr anchor="ctr"/>
                </a:tc>
                <a:tc>
                  <a:txBody>
                    <a:bodyPr/>
                    <a:lstStyle/>
                    <a:p>
                      <a:pPr algn="ctr"/>
                      <a:r>
                        <a:rPr lang="de-DE" sz="1200" b="1" dirty="0"/>
                        <a:t>Maßnahmenplanung</a:t>
                      </a:r>
                    </a:p>
                  </a:txBody>
                  <a:tcPr/>
                </a:tc>
                <a:tc>
                  <a:txBody>
                    <a:bodyPr/>
                    <a:lstStyle/>
                    <a:p>
                      <a:pPr algn="ctr"/>
                      <a:r>
                        <a:rPr lang="de-DE" sz="1200" b="1" dirty="0"/>
                        <a:t>Ergebnisse der IST-Analysen</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b="1" dirty="0"/>
                        <a:t>Hebelwirkung einzelner Lebensmittelgruppen</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b="1" dirty="0"/>
                        <a:t>Strategien für nachhaltige Rezepturen</a:t>
                      </a:r>
                    </a:p>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b="1" dirty="0"/>
                        <a:t>Herausforderungen in der Rezepturentwicklung</a:t>
                      </a:r>
                    </a:p>
                    <a:p>
                      <a:pPr algn="ctr"/>
                      <a:r>
                        <a:rPr lang="de-DE" sz="1200" b="1" dirty="0"/>
                        <a:t>Best-</a:t>
                      </a:r>
                      <a:r>
                        <a:rPr lang="de-DE" sz="1200" b="1" dirty="0" err="1"/>
                        <a:t>Practise</a:t>
                      </a:r>
                      <a:r>
                        <a:rPr lang="de-DE" sz="1200" b="1" dirty="0"/>
                        <a:t> Beispiel</a:t>
                      </a:r>
                    </a:p>
                  </a:txBody>
                  <a:tcPr/>
                </a:tc>
                <a:tc>
                  <a:txBody>
                    <a:bodyPr/>
                    <a:lstStyle/>
                    <a:p>
                      <a:pPr algn="l"/>
                      <a:r>
                        <a:rPr lang="de-DE" sz="1200" b="1" dirty="0"/>
                        <a:t>Präsentation</a:t>
                      </a:r>
                    </a:p>
                    <a:p>
                      <a:pPr algn="l"/>
                      <a:r>
                        <a:rPr lang="de-DE" sz="1200" b="1" dirty="0"/>
                        <a:t>Moderationskarten, Flip Chart, Stifte, Stellwand, Stecknadeln, Klebepunkte</a:t>
                      </a:r>
                    </a:p>
                    <a:p>
                      <a:pPr algn="l"/>
                      <a:r>
                        <a:rPr lang="de-DE" sz="1200" b="1" dirty="0"/>
                        <a:t>Schwarzer-Peter Nachhaltigkeitsedition oder Lebensmittel-Icons</a:t>
                      </a:r>
                    </a:p>
                  </a:txBody>
                  <a:tcPr/>
                </a:tc>
                <a:extLst>
                  <a:ext uri="{0D108BD9-81ED-4DB2-BD59-A6C34878D82A}">
                    <a16:rowId xmlns:a16="http://schemas.microsoft.com/office/drawing/2014/main" val="791101704"/>
                  </a:ext>
                </a:extLst>
              </a:tr>
              <a:tr h="370501">
                <a:tc>
                  <a:txBody>
                    <a:bodyPr/>
                    <a:lstStyle/>
                    <a:p>
                      <a:pPr algn="ctr"/>
                      <a:r>
                        <a:rPr lang="de-DE" sz="1200" dirty="0">
                          <a:solidFill>
                            <a:schemeClr val="tx2"/>
                          </a:solidFill>
                        </a:rPr>
                        <a:t>3</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90min </a:t>
                      </a:r>
                    </a:p>
                  </a:txBody>
                  <a:tcPr anchor="ctr"/>
                </a:tc>
                <a:tc>
                  <a:txBody>
                    <a:bodyPr/>
                    <a:lstStyle/>
                    <a:p>
                      <a:pPr algn="ctr"/>
                      <a:r>
                        <a:rPr lang="de-DE" sz="1200" dirty="0">
                          <a:solidFill>
                            <a:schemeClr val="tx2"/>
                          </a:solidFill>
                        </a:rPr>
                        <a:t>Auswertung des aktuellen Standes</a:t>
                      </a:r>
                    </a:p>
                    <a:p>
                      <a:pPr algn="ctr"/>
                      <a:r>
                        <a:rPr lang="de-DE" sz="1200" dirty="0">
                          <a:solidFill>
                            <a:schemeClr val="tx2"/>
                          </a:solidFill>
                        </a:rPr>
                        <a:t>Unterstützung bei Bedarf</a:t>
                      </a:r>
                    </a:p>
                  </a:txBody>
                  <a:tcPr/>
                </a:tc>
                <a:tc>
                  <a:txBody>
                    <a:bodyPr/>
                    <a:lstStyle/>
                    <a:p>
                      <a:pPr algn="ctr"/>
                      <a:r>
                        <a:rPr lang="de-DE" sz="1200" dirty="0">
                          <a:solidFill>
                            <a:schemeClr val="tx2"/>
                          </a:solidFill>
                        </a:rPr>
                        <a:t>Zwischenstand anhand von Leitfragen: Maßnahmenplanung, Maßnahmenumsetzung, Schwierigkeiten</a:t>
                      </a:r>
                    </a:p>
                    <a:p>
                      <a:pPr algn="ctr"/>
                      <a:r>
                        <a:rPr lang="de-DE" sz="1200" dirty="0">
                          <a:solidFill>
                            <a:schemeClr val="tx2"/>
                          </a:solidFill>
                        </a:rPr>
                        <a:t>Feedbackinstrumente</a:t>
                      </a:r>
                    </a:p>
                  </a:txBody>
                  <a:tcPr/>
                </a:tc>
                <a:tc>
                  <a:txBody>
                    <a:bodyPr/>
                    <a:lstStyle/>
                    <a:p>
                      <a:r>
                        <a:rPr lang="de-DE" sz="1200" dirty="0">
                          <a:solidFill>
                            <a:schemeClr val="tx2"/>
                          </a:solidFill>
                        </a:rPr>
                        <a:t>Präsentation</a:t>
                      </a:r>
                    </a:p>
                    <a:p>
                      <a:r>
                        <a:rPr lang="de-DE" sz="1200" dirty="0">
                          <a:solidFill>
                            <a:schemeClr val="tx2"/>
                          </a:solidFill>
                        </a:rPr>
                        <a:t>Karten/Blätter + Stifte oder Digitale Emojis </a:t>
                      </a:r>
                    </a:p>
                  </a:txBody>
                  <a:tcPr/>
                </a:tc>
                <a:extLst>
                  <a:ext uri="{0D108BD9-81ED-4DB2-BD59-A6C34878D82A}">
                    <a16:rowId xmlns:a16="http://schemas.microsoft.com/office/drawing/2014/main" val="2462647292"/>
                  </a:ext>
                </a:extLst>
              </a:tr>
              <a:tr h="370501">
                <a:tc>
                  <a:txBody>
                    <a:bodyPr/>
                    <a:lstStyle/>
                    <a:p>
                      <a:pPr algn="ctr"/>
                      <a:r>
                        <a:rPr lang="de-DE" sz="1200" dirty="0">
                          <a:solidFill>
                            <a:schemeClr val="tx2"/>
                          </a:solidFill>
                        </a:rPr>
                        <a:t>4</a:t>
                      </a:r>
                    </a:p>
                  </a:txBody>
                  <a:tcPr anchor="ctr"/>
                </a:tc>
                <a:tc>
                  <a:txBody>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de-DE" sz="1200" dirty="0">
                          <a:solidFill>
                            <a:schemeClr val="tx2"/>
                          </a:solidFill>
                        </a:rPr>
                        <a:t>180min + Pause</a:t>
                      </a:r>
                    </a:p>
                  </a:txBody>
                  <a:tcPr anchor="ctr"/>
                </a:tc>
                <a:tc>
                  <a:txBody>
                    <a:bodyPr/>
                    <a:lstStyle/>
                    <a:p>
                      <a:pPr algn="ctr"/>
                      <a:r>
                        <a:rPr lang="de-DE" sz="1200" dirty="0">
                          <a:solidFill>
                            <a:schemeClr val="tx2"/>
                          </a:solidFill>
                        </a:rPr>
                        <a:t>Vorher-/Nachher-Vergleich</a:t>
                      </a:r>
                    </a:p>
                    <a:p>
                      <a:pPr algn="ctr"/>
                      <a:r>
                        <a:rPr lang="de-DE" sz="1200" dirty="0">
                          <a:solidFill>
                            <a:schemeClr val="tx2"/>
                          </a:solidFill>
                        </a:rPr>
                        <a:t>Ausblick</a:t>
                      </a:r>
                    </a:p>
                  </a:txBody>
                  <a:tcPr/>
                </a:tc>
                <a:tc>
                  <a:txBody>
                    <a:bodyPr/>
                    <a:lstStyle/>
                    <a:p>
                      <a:pPr algn="ctr"/>
                      <a:r>
                        <a:rPr lang="de-DE" sz="1200" dirty="0">
                          <a:solidFill>
                            <a:schemeClr val="tx2"/>
                          </a:solidFill>
                        </a:rPr>
                        <a:t>Ergebnisübersicht </a:t>
                      </a:r>
                    </a:p>
                    <a:p>
                      <a:pPr algn="ctr"/>
                      <a:r>
                        <a:rPr lang="de-DE" sz="1200" dirty="0">
                          <a:solidFill>
                            <a:schemeClr val="tx2"/>
                          </a:solidFill>
                        </a:rPr>
                        <a:t>Diskussion Hürden &amp; Schwierigkeiten </a:t>
                      </a:r>
                    </a:p>
                    <a:p>
                      <a:pPr algn="ctr"/>
                      <a:r>
                        <a:rPr lang="de-DE" sz="1200" dirty="0">
                          <a:solidFill>
                            <a:schemeClr val="tx2"/>
                          </a:solidFill>
                        </a:rPr>
                        <a:t>Herausstellung von Maßnahmen mit </a:t>
                      </a:r>
                      <a:r>
                        <a:rPr lang="de-DE" sz="1200">
                          <a:solidFill>
                            <a:schemeClr val="tx2"/>
                          </a:solidFill>
                        </a:rPr>
                        <a:t>viel Potenzial </a:t>
                      </a:r>
                      <a:r>
                        <a:rPr lang="de-DE" sz="1200" dirty="0">
                          <a:solidFill>
                            <a:schemeClr val="tx2"/>
                          </a:solidFill>
                        </a:rPr>
                        <a:t>und/oder wenig Aufwand</a:t>
                      </a:r>
                    </a:p>
                    <a:p>
                      <a:pPr algn="ctr"/>
                      <a:r>
                        <a:rPr lang="de-DE" sz="1200" dirty="0">
                          <a:solidFill>
                            <a:schemeClr val="tx2"/>
                          </a:solidFill>
                        </a:rPr>
                        <a:t>Ausblick</a:t>
                      </a:r>
                    </a:p>
                  </a:txBody>
                  <a:tcPr/>
                </a:tc>
                <a:tc>
                  <a:txBody>
                    <a:bodyPr/>
                    <a:lstStyle/>
                    <a:p>
                      <a:pPr algn="l"/>
                      <a:r>
                        <a:rPr lang="de-DE" sz="1200" dirty="0">
                          <a:solidFill>
                            <a:schemeClr val="tx2"/>
                          </a:solidFill>
                        </a:rPr>
                        <a:t>Präsentation</a:t>
                      </a:r>
                    </a:p>
                    <a:p>
                      <a:pPr algn="l"/>
                      <a:r>
                        <a:rPr lang="de-DE" sz="1200" dirty="0">
                          <a:solidFill>
                            <a:schemeClr val="tx2"/>
                          </a:solidFill>
                        </a:rPr>
                        <a:t>Moderationskarten, Flip Chart, Stifte, Stellwand, Stecknadeln</a:t>
                      </a:r>
                    </a:p>
                    <a:p>
                      <a:r>
                        <a:rPr lang="de-DE" sz="1200" dirty="0">
                          <a:solidFill>
                            <a:schemeClr val="tx2"/>
                          </a:solidFill>
                        </a:rPr>
                        <a:t>Arbeitsblatt (Speiseplan)</a:t>
                      </a:r>
                    </a:p>
                    <a:p>
                      <a:r>
                        <a:rPr lang="de-DE" sz="1200" dirty="0">
                          <a:solidFill>
                            <a:schemeClr val="tx2"/>
                          </a:solidFill>
                        </a:rPr>
                        <a:t>Postkarte/Briefpapier</a:t>
                      </a:r>
                    </a:p>
                  </a:txBody>
                  <a:tcPr/>
                </a:tc>
                <a:extLst>
                  <a:ext uri="{0D108BD9-81ED-4DB2-BD59-A6C34878D82A}">
                    <a16:rowId xmlns:a16="http://schemas.microsoft.com/office/drawing/2014/main" val="3422921826"/>
                  </a:ext>
                </a:extLst>
              </a:tr>
            </a:tbl>
          </a:graphicData>
        </a:graphic>
      </p:graphicFrame>
    </p:spTree>
    <p:extLst>
      <p:ext uri="{BB962C8B-B14F-4D97-AF65-F5344CB8AC3E}">
        <p14:creationId xmlns:p14="http://schemas.microsoft.com/office/powerpoint/2010/main" val="3611897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Produkte aus Gemüse</a:t>
            </a:r>
            <a:endParaRPr/>
          </a:p>
        </p:txBody>
      </p:sp>
      <p:sp>
        <p:nvSpPr>
          <p:cNvPr id="3" name="Inhaltsplatzhalter 2"/>
          <p:cNvSpPr>
            <a:spLocks noGrp="1"/>
          </p:cNvSpPr>
          <p:nvPr>
            <p:ph idx="1"/>
          </p:nvPr>
        </p:nvSpPr>
        <p:spPr bwMode="auto"/>
        <p:txBody>
          <a:bodyPr/>
          <a:lstStyle/>
          <a:p>
            <a:pPr marL="354965" indent="-354965">
              <a:spcAft>
                <a:spcPts val="600"/>
              </a:spcAft>
              <a:defRPr/>
            </a:pPr>
            <a:r>
              <a:rPr lang="de-DE" dirty="0" err="1"/>
              <a:t>Gemüsepatties</a:t>
            </a:r>
            <a:r>
              <a:rPr lang="de-DE" dirty="0"/>
              <a:t>, Bratlinge, Burger, Falafel</a:t>
            </a:r>
            <a:endParaRPr lang="de-DE" dirty="0">
              <a:cs typeface="Arial"/>
            </a:endParaRPr>
          </a:p>
          <a:p>
            <a:pPr marL="354965" indent="-354965">
              <a:spcAft>
                <a:spcPts val="600"/>
              </a:spcAft>
              <a:defRPr/>
            </a:pPr>
            <a:r>
              <a:rPr lang="de-DE" dirty="0"/>
              <a:t>Im Handel primär als TK-Ware erhältlich, Basis für Falafel ist als Trockenware erhältlich</a:t>
            </a:r>
            <a:endParaRPr dirty="0">
              <a:cs typeface="Arial"/>
            </a:endParaRPr>
          </a:p>
          <a:p>
            <a:pPr marL="354965" indent="-354965">
              <a:spcAft>
                <a:spcPts val="600"/>
              </a:spcAft>
              <a:defRPr/>
            </a:pPr>
            <a:r>
              <a:rPr lang="de-DE" dirty="0"/>
              <a:t>Als Grundlage eignen sich Kichererbsen, Bohnen, Erbsen, Linsen und andere Hülsenfrüchte</a:t>
            </a:r>
            <a:endParaRPr dirty="0">
              <a:cs typeface="Arial"/>
            </a:endParaRPr>
          </a:p>
          <a:p>
            <a:pPr marL="354965" indent="-354965">
              <a:spcAft>
                <a:spcPts val="600"/>
              </a:spcAft>
              <a:defRPr/>
            </a:pPr>
            <a:r>
              <a:rPr lang="de-DE" dirty="0"/>
              <a:t>Geeignete Hilfsmittel: Speiseringe, Burgerpressen, </a:t>
            </a:r>
            <a:r>
              <a:rPr lang="de-DE" dirty="0" err="1"/>
              <a:t>Falaffelstempel</a:t>
            </a:r>
            <a:endParaRPr lang="de-DE" dirty="0">
              <a:cs typeface="Arial"/>
            </a:endParaRPr>
          </a:p>
          <a:p>
            <a:pPr marL="354965" indent="-354965">
              <a:spcAft>
                <a:spcPts val="600"/>
              </a:spcAft>
              <a:defRPr/>
            </a:pPr>
            <a:r>
              <a:rPr lang="de-DE" dirty="0"/>
              <a:t>Die Produkte sind vielfältig, selbst hergestellt eignen sie sich zur Verwertung diverser Gemüsearten, sie sind sensorisch mit Fleisch nicht vergleichbar</a:t>
            </a:r>
            <a:endParaRPr dirty="0">
              <a:cs typeface="Arial"/>
            </a:endParaRPr>
          </a:p>
        </p:txBody>
      </p:sp>
      <p:sp>
        <p:nvSpPr>
          <p:cNvPr id="5" name="Textplatzhalter 4">
            <a:extLst>
              <a:ext uri="{FF2B5EF4-FFF2-40B4-BE49-F238E27FC236}">
                <a16:creationId xmlns:a16="http://schemas.microsoft.com/office/drawing/2014/main" id="{5B6BAE32-3901-41F8-A539-3A3A05322EA1}"/>
              </a:ext>
            </a:extLst>
          </p:cNvPr>
          <p:cNvSpPr>
            <a:spLocks noGrp="1"/>
          </p:cNvSpPr>
          <p:nvPr>
            <p:ph type="body" sz="quarter" idx="13"/>
          </p:nvPr>
        </p:nvSpPr>
        <p:spPr/>
        <p:txBody>
          <a:bodyPr/>
          <a:lstStyle/>
          <a:p>
            <a:r>
              <a:rPr lang="de-DE"/>
              <a:t>Anwendungsfelder</a:t>
            </a:r>
          </a:p>
        </p:txBody>
      </p:sp>
      <p:sp>
        <p:nvSpPr>
          <p:cNvPr id="6" name="Rechteck 5">
            <a:extLst>
              <a:ext uri="{FF2B5EF4-FFF2-40B4-BE49-F238E27FC236}">
                <a16:creationId xmlns:a16="http://schemas.microsoft.com/office/drawing/2014/main" id="{C90344AF-EB20-4FEC-8050-19E00C1C6FD4}"/>
              </a:ext>
            </a:extLst>
          </p:cNvPr>
          <p:cNvSpPr/>
          <p:nvPr/>
        </p:nvSpPr>
        <p:spPr>
          <a:xfrm>
            <a:off x="4378863" y="5997177"/>
            <a:ext cx="1717137" cy="230832"/>
          </a:xfrm>
          <a:prstGeom prst="rect">
            <a:avLst/>
          </a:prstGeom>
        </p:spPr>
        <p:txBody>
          <a:bodyPr wrap="none">
            <a:spAutoFit/>
          </a:bodyPr>
          <a:lstStyle/>
          <a:p>
            <a:r>
              <a:rPr lang="de-DE" sz="900" dirty="0" err="1">
                <a:solidFill>
                  <a:schemeClr val="bg1">
                    <a:lumMod val="65000"/>
                  </a:schemeClr>
                </a:solidFill>
                <a:ea typeface="+mn-lt"/>
                <a:cs typeface="+mn-lt"/>
              </a:rPr>
              <a:t>iSuN</a:t>
            </a:r>
            <a:r>
              <a:rPr lang="de-DE" sz="900" dirty="0">
                <a:solidFill>
                  <a:schemeClr val="bg1">
                    <a:lumMod val="65000"/>
                  </a:schemeClr>
                </a:solidFill>
                <a:ea typeface="+mn-lt"/>
                <a:cs typeface="+mn-lt"/>
              </a:rPr>
              <a:t>, 2022: Küchengespräch </a:t>
            </a:r>
            <a:endParaRPr lang="de-DE" sz="900" dirty="0">
              <a:solidFill>
                <a:schemeClr val="bg1">
                  <a:lumMod val="65000"/>
                </a:schemeClr>
              </a:solidFill>
            </a:endParaRPr>
          </a:p>
        </p:txBody>
      </p:sp>
      <p:pic>
        <p:nvPicPr>
          <p:cNvPr id="23" name="Bildplatzhalter 22">
            <a:extLst>
              <a:ext uri="{FF2B5EF4-FFF2-40B4-BE49-F238E27FC236}">
                <a16:creationId xmlns:a16="http://schemas.microsoft.com/office/drawing/2014/main" id="{109A5A71-9A65-42E2-BAE3-50C30162D44B}"/>
              </a:ext>
            </a:extLst>
          </p:cNvPr>
          <p:cNvPicPr>
            <a:picLocks noGrp="1" noChangeAspect="1"/>
          </p:cNvPicPr>
          <p:nvPr>
            <p:ph type="pic" sz="quarter" idx="14"/>
          </p:nvPr>
        </p:nvPicPr>
        <p:blipFill>
          <a:blip r:embed="rId2"/>
          <a:srcRect t="14037" b="14037"/>
          <a:stretch>
            <a:fillRect/>
          </a:stretch>
        </p:blip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dirty="0"/>
              <a:t>Produkte aus Proteinisolaten</a:t>
            </a:r>
            <a:endParaRPr dirty="0"/>
          </a:p>
        </p:txBody>
      </p:sp>
      <p:sp>
        <p:nvSpPr>
          <p:cNvPr id="3" name="Inhaltsplatzhalter 2"/>
          <p:cNvSpPr>
            <a:spLocks noGrp="1"/>
          </p:cNvSpPr>
          <p:nvPr>
            <p:ph idx="1"/>
          </p:nvPr>
        </p:nvSpPr>
        <p:spPr bwMode="auto"/>
        <p:txBody>
          <a:bodyPr/>
          <a:lstStyle/>
          <a:p>
            <a:pPr>
              <a:defRPr/>
            </a:pPr>
            <a:r>
              <a:rPr lang="de-DE" dirty="0"/>
              <a:t>Bestehen aus dem isolierten Protein der jeweiligen Grundlage</a:t>
            </a:r>
            <a:endParaRPr dirty="0"/>
          </a:p>
          <a:p>
            <a:pPr>
              <a:defRPr/>
            </a:pPr>
            <a:r>
              <a:rPr lang="de-DE" dirty="0"/>
              <a:t>Werden häufig aus Soja, Ackerbohne, Süßlupine, Erbse, Weizen und Sonnenblumenkernen hergestellt, regionaler Anbau teilweise möglich</a:t>
            </a:r>
            <a:endParaRPr dirty="0"/>
          </a:p>
          <a:p>
            <a:pPr>
              <a:defRPr/>
            </a:pPr>
            <a:r>
              <a:rPr lang="de-DE" dirty="0"/>
              <a:t>Weisen einen hohen Proteingehalt und einen geringen Fettgehalt auf</a:t>
            </a:r>
            <a:endParaRPr dirty="0"/>
          </a:p>
          <a:p>
            <a:pPr>
              <a:defRPr/>
            </a:pPr>
            <a:r>
              <a:rPr lang="de-DE" dirty="0"/>
              <a:t>Lassen sich gut verarbeiten</a:t>
            </a:r>
            <a:endParaRPr dirty="0"/>
          </a:p>
          <a:p>
            <a:pPr>
              <a:defRPr/>
            </a:pPr>
            <a:r>
              <a:rPr lang="de-DE" dirty="0"/>
              <a:t>Viele Fertigprodukte sind sowohl als Trockenprodukt (Schnetzel, Big Steaks, Würfel) oder gewürzt und tiefgekühlt oder vakuumiert erhältlich.</a:t>
            </a:r>
            <a:endParaRPr dirty="0"/>
          </a:p>
          <a:p>
            <a:pPr marL="0" indent="0">
              <a:buNone/>
              <a:defRPr/>
            </a:pPr>
            <a:endParaRPr lang="de-DE" dirty="0"/>
          </a:p>
        </p:txBody>
      </p:sp>
      <p:sp>
        <p:nvSpPr>
          <p:cNvPr id="5" name="Textplatzhalter 4">
            <a:extLst>
              <a:ext uri="{FF2B5EF4-FFF2-40B4-BE49-F238E27FC236}">
                <a16:creationId xmlns:a16="http://schemas.microsoft.com/office/drawing/2014/main" id="{40477A42-EA77-40DD-BDDE-A34E045A1AA7}"/>
              </a:ext>
            </a:extLst>
          </p:cNvPr>
          <p:cNvSpPr>
            <a:spLocks noGrp="1"/>
          </p:cNvSpPr>
          <p:nvPr>
            <p:ph type="body" sz="quarter" idx="13"/>
          </p:nvPr>
        </p:nvSpPr>
        <p:spPr/>
        <p:txBody>
          <a:bodyPr/>
          <a:lstStyle/>
          <a:p>
            <a:r>
              <a:rPr lang="de-DE" dirty="0"/>
              <a:t>Anwendungsfelder</a:t>
            </a:r>
          </a:p>
        </p:txBody>
      </p:sp>
      <p:sp>
        <p:nvSpPr>
          <p:cNvPr id="8" name="Rechteck 7">
            <a:extLst>
              <a:ext uri="{FF2B5EF4-FFF2-40B4-BE49-F238E27FC236}">
                <a16:creationId xmlns:a16="http://schemas.microsoft.com/office/drawing/2014/main" id="{613C19B0-B40E-4434-83AC-627E4B4DDA75}"/>
              </a:ext>
            </a:extLst>
          </p:cNvPr>
          <p:cNvSpPr/>
          <p:nvPr/>
        </p:nvSpPr>
        <p:spPr>
          <a:xfrm>
            <a:off x="6096000" y="6301554"/>
            <a:ext cx="5320748" cy="369332"/>
          </a:xfrm>
          <a:prstGeom prst="rect">
            <a:avLst/>
          </a:prstGeom>
        </p:spPr>
        <p:txBody>
          <a:bodyPr wrap="square">
            <a:spAutoFit/>
          </a:bodyPr>
          <a:lstStyle/>
          <a:p>
            <a:r>
              <a:rPr lang="de-DE" sz="900" dirty="0">
                <a:solidFill>
                  <a:schemeClr val="bg1">
                    <a:lumMod val="65000"/>
                  </a:schemeClr>
                </a:solidFill>
              </a:rPr>
              <a:t>Das Bild von </a:t>
            </a:r>
            <a:r>
              <a:rPr lang="de-DE" sz="900" dirty="0">
                <a:solidFill>
                  <a:schemeClr val="bg1">
                    <a:lumMod val="65000"/>
                  </a:schemeClr>
                </a:solidFill>
                <a:hlinkClick r:id="rId3"/>
              </a:rPr>
              <a:t>Mike Haller </a:t>
            </a:r>
            <a:r>
              <a:rPr lang="de-DE" sz="900" dirty="0">
                <a:solidFill>
                  <a:schemeClr val="bg1">
                    <a:lumMod val="65000"/>
                  </a:schemeClr>
                </a:solidFill>
              </a:rPr>
              <a:t>ist lizenziert unter einer </a:t>
            </a:r>
            <a:r>
              <a:rPr lang="de-DE" sz="900" dirty="0">
                <a:solidFill>
                  <a:schemeClr val="bg1">
                    <a:lumMod val="65000"/>
                  </a:schemeClr>
                </a:solidFill>
                <a:hlinkClick r:id="rId4"/>
              </a:rPr>
              <a:t>CC BY 2.0 </a:t>
            </a:r>
            <a:r>
              <a:rPr lang="de-DE" sz="900" dirty="0">
                <a:solidFill>
                  <a:schemeClr val="bg1">
                    <a:lumMod val="65000"/>
                  </a:schemeClr>
                </a:solidFill>
              </a:rPr>
              <a:t>Lizenz und wurde zum Gebrauch passend zugeschnitten.</a:t>
            </a:r>
          </a:p>
        </p:txBody>
      </p:sp>
      <p:sp>
        <p:nvSpPr>
          <p:cNvPr id="9" name="Rechteck 8">
            <a:extLst>
              <a:ext uri="{FF2B5EF4-FFF2-40B4-BE49-F238E27FC236}">
                <a16:creationId xmlns:a16="http://schemas.microsoft.com/office/drawing/2014/main" id="{3B5752DB-F69C-4BC8-BB6D-58E86854B7CE}"/>
              </a:ext>
            </a:extLst>
          </p:cNvPr>
          <p:cNvSpPr/>
          <p:nvPr/>
        </p:nvSpPr>
        <p:spPr bwMode="auto">
          <a:xfrm>
            <a:off x="4378863" y="5997177"/>
            <a:ext cx="1717137" cy="230832"/>
          </a:xfrm>
          <a:prstGeom prst="rect">
            <a:avLst/>
          </a:prstGeom>
        </p:spPr>
        <p:txBody>
          <a:bodyPr wrap="none">
            <a:spAutoFit/>
          </a:bodyPr>
          <a:lstStyle/>
          <a:p>
            <a:r>
              <a:rPr lang="de-DE" sz="900" dirty="0" err="1">
                <a:solidFill>
                  <a:schemeClr val="bg1">
                    <a:lumMod val="65000"/>
                  </a:schemeClr>
                </a:solidFill>
                <a:ea typeface="+mn-lt"/>
                <a:cs typeface="+mn-lt"/>
              </a:rPr>
              <a:t>iSuN</a:t>
            </a:r>
            <a:r>
              <a:rPr lang="de-DE" sz="900" dirty="0">
                <a:solidFill>
                  <a:schemeClr val="bg1">
                    <a:lumMod val="65000"/>
                  </a:schemeClr>
                </a:solidFill>
                <a:ea typeface="+mn-lt"/>
                <a:cs typeface="+mn-lt"/>
              </a:rPr>
              <a:t>, 2022: Küchengespräch </a:t>
            </a:r>
            <a:endParaRPr lang="de-DE" sz="900" dirty="0">
              <a:solidFill>
                <a:schemeClr val="bg1">
                  <a:lumMod val="65000"/>
                </a:schemeClr>
              </a:solidFill>
            </a:endParaRPr>
          </a:p>
        </p:txBody>
      </p:sp>
      <p:pic>
        <p:nvPicPr>
          <p:cNvPr id="11" name="Bildplatzhalter 10">
            <a:extLst>
              <a:ext uri="{FF2B5EF4-FFF2-40B4-BE49-F238E27FC236}">
                <a16:creationId xmlns:a16="http://schemas.microsoft.com/office/drawing/2014/main" id="{95257406-7375-4D25-A894-F03EF86C7868}"/>
              </a:ext>
            </a:extLst>
          </p:cNvPr>
          <p:cNvPicPr>
            <a:picLocks noGrp="1" noChangeAspect="1"/>
          </p:cNvPicPr>
          <p:nvPr>
            <p:ph type="pic" sz="quarter" idx="14"/>
          </p:nvPr>
        </p:nvPicPr>
        <p:blipFill>
          <a:blip r:embed="rId5"/>
          <a:srcRect l="9542" r="9542"/>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Verarbeitete Produkte als Fleischersatz</a:t>
            </a:r>
            <a:endParaRPr/>
          </a:p>
        </p:txBody>
      </p:sp>
      <p:sp>
        <p:nvSpPr>
          <p:cNvPr id="3" name="Inhaltsplatzhalter 2"/>
          <p:cNvSpPr>
            <a:spLocks noGrp="1"/>
          </p:cNvSpPr>
          <p:nvPr>
            <p:ph idx="1"/>
          </p:nvPr>
        </p:nvSpPr>
        <p:spPr bwMode="auto"/>
        <p:txBody>
          <a:bodyPr/>
          <a:lstStyle/>
          <a:p>
            <a:pPr>
              <a:defRPr/>
            </a:pPr>
            <a:r>
              <a:rPr lang="de-DE" dirty="0"/>
              <a:t>Tofu, Sojaquark</a:t>
            </a:r>
            <a:endParaRPr dirty="0"/>
          </a:p>
          <a:p>
            <a:pPr lvl="1">
              <a:defRPr/>
            </a:pPr>
            <a:r>
              <a:rPr lang="de-DE" dirty="0"/>
              <a:t>Traditionelles Produkt</a:t>
            </a:r>
            <a:endParaRPr dirty="0"/>
          </a:p>
          <a:p>
            <a:pPr lvl="1">
              <a:defRPr/>
            </a:pPr>
            <a:r>
              <a:rPr lang="de-DE" dirty="0"/>
              <a:t>Abhängig von Herstellungsweise auch calciumreich</a:t>
            </a:r>
            <a:endParaRPr dirty="0"/>
          </a:p>
          <a:p>
            <a:pPr lvl="1">
              <a:defRPr/>
            </a:pPr>
            <a:r>
              <a:rPr lang="de-DE" dirty="0"/>
              <a:t>Eher weiche Konsistenz, sollte gewürzt werden</a:t>
            </a:r>
            <a:endParaRPr dirty="0"/>
          </a:p>
          <a:p>
            <a:pPr>
              <a:defRPr/>
            </a:pPr>
            <a:endParaRPr lang="de-DE" dirty="0"/>
          </a:p>
          <a:p>
            <a:pPr>
              <a:defRPr/>
            </a:pPr>
            <a:r>
              <a:rPr lang="de-DE" dirty="0"/>
              <a:t>Seitan</a:t>
            </a:r>
            <a:endParaRPr dirty="0"/>
          </a:p>
          <a:p>
            <a:pPr lvl="1">
              <a:defRPr/>
            </a:pPr>
            <a:r>
              <a:rPr lang="de-DE" dirty="0"/>
              <a:t>Traditionell als Fleischersatz verwendet</a:t>
            </a:r>
            <a:endParaRPr dirty="0"/>
          </a:p>
          <a:p>
            <a:pPr lvl="1">
              <a:defRPr/>
            </a:pPr>
            <a:r>
              <a:rPr lang="de-DE" dirty="0"/>
              <a:t>Besteht aus (Weizen-)Gluten, kann aber auch aus Dinkel hergestellt werden</a:t>
            </a:r>
            <a:endParaRPr dirty="0"/>
          </a:p>
          <a:p>
            <a:pPr lvl="1">
              <a:defRPr/>
            </a:pPr>
            <a:r>
              <a:rPr lang="de-DE" dirty="0"/>
              <a:t>Erhältlich als Pulver zum Anrühren oder als Fertigprodukt</a:t>
            </a:r>
            <a:endParaRPr dirty="0"/>
          </a:p>
          <a:p>
            <a:pPr>
              <a:defRPr/>
            </a:pPr>
            <a:endParaRPr lang="de-DE" dirty="0"/>
          </a:p>
          <a:p>
            <a:pPr lvl="1">
              <a:defRPr/>
            </a:pPr>
            <a:endParaRPr lang="de-DE" dirty="0"/>
          </a:p>
        </p:txBody>
      </p:sp>
      <p:sp>
        <p:nvSpPr>
          <p:cNvPr id="4" name="Textplatzhalter 3"/>
          <p:cNvSpPr>
            <a:spLocks noGrp="1"/>
          </p:cNvSpPr>
          <p:nvPr>
            <p:ph type="body" sz="quarter" idx="13"/>
          </p:nvPr>
        </p:nvSpPr>
        <p:spPr bwMode="auto"/>
        <p:txBody>
          <a:bodyPr/>
          <a:lstStyle/>
          <a:p>
            <a:pPr>
              <a:defRPr/>
            </a:pPr>
            <a:r>
              <a:rPr lang="de-DE"/>
              <a:t>Sojaprodukte</a:t>
            </a:r>
            <a:endParaRPr/>
          </a:p>
        </p:txBody>
      </p:sp>
      <p:sp>
        <p:nvSpPr>
          <p:cNvPr id="5" name="Rechteck 4">
            <a:extLst>
              <a:ext uri="{FF2B5EF4-FFF2-40B4-BE49-F238E27FC236}">
                <a16:creationId xmlns:a16="http://schemas.microsoft.com/office/drawing/2014/main" id="{E4954AAE-A6F1-42B8-8AFD-E1B06BF663BF}"/>
              </a:ext>
            </a:extLst>
          </p:cNvPr>
          <p:cNvSpPr/>
          <p:nvPr/>
        </p:nvSpPr>
        <p:spPr>
          <a:xfrm>
            <a:off x="6144350" y="6237290"/>
            <a:ext cx="5784127" cy="369332"/>
          </a:xfrm>
          <a:prstGeom prst="rect">
            <a:avLst/>
          </a:prstGeom>
        </p:spPr>
        <p:txBody>
          <a:bodyPr wrap="square">
            <a:spAutoFit/>
          </a:bodyPr>
          <a:lstStyle/>
          <a:p>
            <a:r>
              <a:rPr lang="de-DE" sz="900" dirty="0">
                <a:solidFill>
                  <a:schemeClr val="bg1">
                    <a:lumMod val="65000"/>
                  </a:schemeClr>
                </a:solidFill>
              </a:rPr>
              <a:t>Das Bild von </a:t>
            </a:r>
            <a:r>
              <a:rPr lang="de-DE" sz="900" dirty="0">
                <a:solidFill>
                  <a:schemeClr val="bg1">
                    <a:lumMod val="65000"/>
                  </a:schemeClr>
                </a:solidFill>
                <a:hlinkClick r:id="rId2"/>
              </a:rPr>
              <a:t>United </a:t>
            </a:r>
            <a:r>
              <a:rPr lang="de-DE" sz="900" dirty="0" err="1">
                <a:solidFill>
                  <a:schemeClr val="bg1">
                    <a:lumMod val="65000"/>
                  </a:schemeClr>
                </a:solidFill>
                <a:hlinkClick r:id="rId2"/>
              </a:rPr>
              <a:t>Soybean</a:t>
            </a:r>
            <a:r>
              <a:rPr lang="de-DE" sz="900" dirty="0">
                <a:solidFill>
                  <a:schemeClr val="bg1">
                    <a:lumMod val="65000"/>
                  </a:schemeClr>
                </a:solidFill>
                <a:hlinkClick r:id="rId2"/>
              </a:rPr>
              <a:t> Board </a:t>
            </a:r>
            <a:r>
              <a:rPr lang="de-DE" sz="900" dirty="0">
                <a:solidFill>
                  <a:schemeClr val="bg1">
                    <a:lumMod val="65000"/>
                  </a:schemeClr>
                </a:solidFill>
              </a:rPr>
              <a:t>ist lizenziert unter einer </a:t>
            </a:r>
            <a:r>
              <a:rPr lang="de-DE" sz="900" dirty="0">
                <a:solidFill>
                  <a:schemeClr val="bg1">
                    <a:lumMod val="65000"/>
                  </a:schemeClr>
                </a:solidFill>
                <a:hlinkClick r:id="rId3"/>
              </a:rPr>
              <a:t>CC BY 2.0 </a:t>
            </a:r>
            <a:r>
              <a:rPr lang="de-DE" sz="900" dirty="0">
                <a:solidFill>
                  <a:schemeClr val="bg1">
                    <a:lumMod val="65000"/>
                  </a:schemeClr>
                </a:solidFill>
              </a:rPr>
              <a:t>Lizenz und wurde zum Gebrauch passend zugeschnitten.</a:t>
            </a:r>
          </a:p>
        </p:txBody>
      </p:sp>
      <p:sp>
        <p:nvSpPr>
          <p:cNvPr id="8" name="Rechteck 7">
            <a:extLst>
              <a:ext uri="{FF2B5EF4-FFF2-40B4-BE49-F238E27FC236}">
                <a16:creationId xmlns:a16="http://schemas.microsoft.com/office/drawing/2014/main" id="{F8D0840A-840F-4F90-BE08-9F150AEF48A8}"/>
              </a:ext>
            </a:extLst>
          </p:cNvPr>
          <p:cNvSpPr/>
          <p:nvPr/>
        </p:nvSpPr>
        <p:spPr bwMode="auto">
          <a:xfrm>
            <a:off x="4378863" y="5997177"/>
            <a:ext cx="1717137" cy="230832"/>
          </a:xfrm>
          <a:prstGeom prst="rect">
            <a:avLst/>
          </a:prstGeom>
        </p:spPr>
        <p:txBody>
          <a:bodyPr wrap="none">
            <a:spAutoFit/>
          </a:bodyPr>
          <a:lstStyle/>
          <a:p>
            <a:r>
              <a:rPr lang="de-DE" sz="900" dirty="0" err="1">
                <a:solidFill>
                  <a:schemeClr val="bg1">
                    <a:lumMod val="65000"/>
                  </a:schemeClr>
                </a:solidFill>
                <a:ea typeface="+mn-lt"/>
                <a:cs typeface="+mn-lt"/>
              </a:rPr>
              <a:t>iSuN</a:t>
            </a:r>
            <a:r>
              <a:rPr lang="de-DE" sz="900" dirty="0">
                <a:solidFill>
                  <a:schemeClr val="bg1">
                    <a:lumMod val="65000"/>
                  </a:schemeClr>
                </a:solidFill>
                <a:ea typeface="+mn-lt"/>
                <a:cs typeface="+mn-lt"/>
              </a:rPr>
              <a:t>, 2022: Küchengespräch </a:t>
            </a:r>
            <a:endParaRPr lang="de-DE" sz="900" dirty="0">
              <a:solidFill>
                <a:schemeClr val="bg1">
                  <a:lumMod val="65000"/>
                </a:schemeClr>
              </a:solidFill>
            </a:endParaRPr>
          </a:p>
        </p:txBody>
      </p:sp>
      <p:pic>
        <p:nvPicPr>
          <p:cNvPr id="15" name="Bildplatzhalter 14">
            <a:extLst>
              <a:ext uri="{FF2B5EF4-FFF2-40B4-BE49-F238E27FC236}">
                <a16:creationId xmlns:a16="http://schemas.microsoft.com/office/drawing/2014/main" id="{DF874C06-C020-4AB8-BA8A-063F86A3E2EE}"/>
              </a:ext>
            </a:extLst>
          </p:cNvPr>
          <p:cNvPicPr>
            <a:picLocks noGrp="1" noChangeAspect="1"/>
          </p:cNvPicPr>
          <p:nvPr>
            <p:ph type="pic" sz="quarter" idx="14"/>
          </p:nvPr>
        </p:nvPicPr>
        <p:blipFill rotWithShape="1">
          <a:blip r:embed="rId4"/>
          <a:srcRect l="101" t="23152" r="-101" b="15010"/>
          <a:stretch/>
        </p:blipFill>
        <p:spPr>
          <a:xfrm>
            <a:off x="6203952" y="1520827"/>
            <a:ext cx="5724525" cy="4716463"/>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Verarbeitete Produkte als Fleischersatz</a:t>
            </a:r>
            <a:endParaRPr/>
          </a:p>
        </p:txBody>
      </p:sp>
      <p:sp>
        <p:nvSpPr>
          <p:cNvPr id="3" name="Inhaltsplatzhalter 2"/>
          <p:cNvSpPr>
            <a:spLocks noGrp="1"/>
          </p:cNvSpPr>
          <p:nvPr>
            <p:ph idx="1"/>
          </p:nvPr>
        </p:nvSpPr>
        <p:spPr bwMode="auto"/>
        <p:txBody>
          <a:bodyPr/>
          <a:lstStyle/>
          <a:p>
            <a:pPr>
              <a:defRPr/>
            </a:pPr>
            <a:r>
              <a:rPr lang="de-DE"/>
              <a:t>Tempeh</a:t>
            </a:r>
          </a:p>
          <a:p>
            <a:pPr lvl="1">
              <a:defRPr/>
            </a:pPr>
            <a:r>
              <a:rPr lang="de-DE"/>
              <a:t>Traditionelles Produkt</a:t>
            </a:r>
            <a:endParaRPr/>
          </a:p>
          <a:p>
            <a:pPr lvl="1">
              <a:defRPr/>
            </a:pPr>
            <a:r>
              <a:rPr lang="de-DE"/>
              <a:t>Besteht aus fermentierten Sojabohnen, Essig und den Starterkulturen</a:t>
            </a:r>
            <a:endParaRPr/>
          </a:p>
          <a:p>
            <a:pPr lvl="1">
              <a:defRPr/>
            </a:pPr>
            <a:r>
              <a:rPr lang="de-DE"/>
              <a:t>Mineralstoffreich, enthält Eisen, Kalium, Magnesium und B-Vitamine</a:t>
            </a:r>
            <a:endParaRPr/>
          </a:p>
          <a:p>
            <a:pPr lvl="1">
              <a:defRPr/>
            </a:pPr>
            <a:r>
              <a:rPr lang="de-DE"/>
              <a:t>Mild, aber würzig</a:t>
            </a:r>
            <a:endParaRPr/>
          </a:p>
          <a:p>
            <a:pPr lvl="1">
              <a:defRPr/>
            </a:pPr>
            <a:r>
              <a:rPr lang="de-DE"/>
              <a:t>Eher weichere Konsistenz, lässt sich in Scheiben braten</a:t>
            </a:r>
            <a:endParaRPr/>
          </a:p>
          <a:p>
            <a:pPr marL="0" indent="0">
              <a:buNone/>
              <a:defRPr/>
            </a:pPr>
            <a:endParaRPr lang="de-DE"/>
          </a:p>
        </p:txBody>
      </p:sp>
      <p:sp>
        <p:nvSpPr>
          <p:cNvPr id="4" name="Textplatzhalter 3"/>
          <p:cNvSpPr>
            <a:spLocks noGrp="1"/>
          </p:cNvSpPr>
          <p:nvPr>
            <p:ph type="body" sz="quarter" idx="13"/>
          </p:nvPr>
        </p:nvSpPr>
        <p:spPr bwMode="auto"/>
        <p:txBody>
          <a:bodyPr/>
          <a:lstStyle/>
          <a:p>
            <a:pPr>
              <a:defRPr/>
            </a:pPr>
            <a:r>
              <a:rPr lang="de-DE"/>
              <a:t>Sojaprodukte</a:t>
            </a:r>
            <a:endParaRPr/>
          </a:p>
        </p:txBody>
      </p:sp>
      <p:sp>
        <p:nvSpPr>
          <p:cNvPr id="8" name="Rechteck 7">
            <a:extLst>
              <a:ext uri="{FF2B5EF4-FFF2-40B4-BE49-F238E27FC236}">
                <a16:creationId xmlns:a16="http://schemas.microsoft.com/office/drawing/2014/main" id="{CE90A9E1-F81C-4176-9466-7BE0E19F6212}"/>
              </a:ext>
            </a:extLst>
          </p:cNvPr>
          <p:cNvSpPr/>
          <p:nvPr/>
        </p:nvSpPr>
        <p:spPr>
          <a:xfrm>
            <a:off x="6203950" y="6228009"/>
            <a:ext cx="5724525" cy="400110"/>
          </a:xfrm>
          <a:prstGeom prst="rect">
            <a:avLst/>
          </a:prstGeom>
        </p:spPr>
        <p:txBody>
          <a:bodyPr wrap="square">
            <a:spAutoFit/>
          </a:bodyPr>
          <a:lstStyle/>
          <a:p>
            <a:r>
              <a:rPr lang="de-DE" sz="1000" dirty="0">
                <a:solidFill>
                  <a:schemeClr val="bg1">
                    <a:lumMod val="65000"/>
                  </a:schemeClr>
                </a:solidFill>
              </a:rPr>
              <a:t>Das Bild von </a:t>
            </a:r>
            <a:r>
              <a:rPr lang="de-DE" sz="1000" dirty="0">
                <a:solidFill>
                  <a:schemeClr val="bg1">
                    <a:lumMod val="65000"/>
                  </a:schemeClr>
                </a:solidFill>
                <a:hlinkClick r:id="rId2"/>
              </a:rPr>
              <a:t>Jo</a:t>
            </a:r>
            <a:r>
              <a:rPr lang="de-DE" sz="1000" dirty="0">
                <a:solidFill>
                  <a:schemeClr val="bg1">
                    <a:lumMod val="65000"/>
                  </a:schemeClr>
                </a:solidFill>
              </a:rPr>
              <a:t> ist lizenziert unter einer </a:t>
            </a:r>
            <a:r>
              <a:rPr lang="de-DE" sz="1000" dirty="0">
                <a:solidFill>
                  <a:schemeClr val="bg1">
                    <a:lumMod val="65000"/>
                  </a:schemeClr>
                </a:solidFill>
                <a:hlinkClick r:id="rId3"/>
              </a:rPr>
              <a:t>CC BY 2.0 </a:t>
            </a:r>
            <a:r>
              <a:rPr lang="de-DE" sz="1000" dirty="0">
                <a:solidFill>
                  <a:schemeClr val="bg1">
                    <a:lumMod val="65000"/>
                  </a:schemeClr>
                </a:solidFill>
              </a:rPr>
              <a:t>Lizenz und wurde zum Gebrauch passend zugeschnitten.</a:t>
            </a:r>
          </a:p>
        </p:txBody>
      </p:sp>
      <p:sp>
        <p:nvSpPr>
          <p:cNvPr id="9" name="Rechteck 8">
            <a:extLst>
              <a:ext uri="{FF2B5EF4-FFF2-40B4-BE49-F238E27FC236}">
                <a16:creationId xmlns:a16="http://schemas.microsoft.com/office/drawing/2014/main" id="{4927E35E-38CC-4CBE-993E-822F97D8AAA4}"/>
              </a:ext>
            </a:extLst>
          </p:cNvPr>
          <p:cNvSpPr/>
          <p:nvPr/>
        </p:nvSpPr>
        <p:spPr bwMode="auto">
          <a:xfrm>
            <a:off x="4378863" y="5997177"/>
            <a:ext cx="1717137" cy="230832"/>
          </a:xfrm>
          <a:prstGeom prst="rect">
            <a:avLst/>
          </a:prstGeom>
        </p:spPr>
        <p:txBody>
          <a:bodyPr wrap="none">
            <a:spAutoFit/>
          </a:bodyPr>
          <a:lstStyle/>
          <a:p>
            <a:r>
              <a:rPr lang="de-DE" sz="900" dirty="0" err="1">
                <a:solidFill>
                  <a:schemeClr val="bg1">
                    <a:lumMod val="65000"/>
                  </a:schemeClr>
                </a:solidFill>
                <a:ea typeface="+mn-lt"/>
                <a:cs typeface="+mn-lt"/>
              </a:rPr>
              <a:t>iSuN</a:t>
            </a:r>
            <a:r>
              <a:rPr lang="de-DE" sz="900" dirty="0">
                <a:solidFill>
                  <a:schemeClr val="bg1">
                    <a:lumMod val="65000"/>
                  </a:schemeClr>
                </a:solidFill>
                <a:ea typeface="+mn-lt"/>
                <a:cs typeface="+mn-lt"/>
              </a:rPr>
              <a:t>, 2022: Küchengespräch </a:t>
            </a:r>
            <a:endParaRPr lang="de-DE" sz="900" dirty="0">
              <a:solidFill>
                <a:schemeClr val="bg1">
                  <a:lumMod val="65000"/>
                </a:schemeClr>
              </a:solidFill>
            </a:endParaRPr>
          </a:p>
        </p:txBody>
      </p:sp>
      <p:pic>
        <p:nvPicPr>
          <p:cNvPr id="11" name="Bildplatzhalter 10">
            <a:extLst>
              <a:ext uri="{FF2B5EF4-FFF2-40B4-BE49-F238E27FC236}">
                <a16:creationId xmlns:a16="http://schemas.microsoft.com/office/drawing/2014/main" id="{2E1A3637-EF08-47D5-B517-8C1C8441A2E1}"/>
              </a:ext>
            </a:extLst>
          </p:cNvPr>
          <p:cNvPicPr>
            <a:picLocks noGrp="1" noChangeAspect="1"/>
          </p:cNvPicPr>
          <p:nvPr>
            <p:ph type="pic" sz="quarter" idx="14"/>
          </p:nvPr>
        </p:nvPicPr>
        <p:blipFill rotWithShape="1">
          <a:blip r:embed="rId4"/>
          <a:srcRect l="4177" t="197" r="14907" b="-197"/>
          <a:stretch/>
        </p:blipFill>
        <p:spPr>
          <a:xfrm>
            <a:off x="6203952" y="1520827"/>
            <a:ext cx="5724525" cy="4716463"/>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Verarbeitete Produkte als Fleischersatz</a:t>
            </a:r>
            <a:endParaRPr/>
          </a:p>
        </p:txBody>
      </p:sp>
      <p:sp>
        <p:nvSpPr>
          <p:cNvPr id="3" name="Inhaltsplatzhalter 2"/>
          <p:cNvSpPr>
            <a:spLocks noGrp="1"/>
          </p:cNvSpPr>
          <p:nvPr>
            <p:ph idx="1"/>
          </p:nvPr>
        </p:nvSpPr>
        <p:spPr bwMode="auto"/>
        <p:txBody>
          <a:bodyPr/>
          <a:lstStyle/>
          <a:p>
            <a:pPr marL="354965" indent="-354965">
              <a:defRPr/>
            </a:pPr>
            <a:r>
              <a:rPr lang="de-DE" dirty="0"/>
              <a:t>Pilze</a:t>
            </a:r>
            <a:endParaRPr lang="de-DE" dirty="0">
              <a:cs typeface="Arial"/>
            </a:endParaRPr>
          </a:p>
          <a:p>
            <a:pPr marL="983615" lvl="1" indent="-354965">
              <a:defRPr/>
            </a:pPr>
            <a:r>
              <a:rPr lang="de-DE" dirty="0"/>
              <a:t>Mykoprotein gilt als hochwertiges Protein</a:t>
            </a:r>
            <a:endParaRPr dirty="0">
              <a:cs typeface="Arial"/>
            </a:endParaRPr>
          </a:p>
          <a:p>
            <a:pPr marL="983615" lvl="1" indent="-354965">
              <a:defRPr/>
            </a:pPr>
            <a:r>
              <a:rPr lang="de-DE" dirty="0" err="1"/>
              <a:t>Convenienceprodukte</a:t>
            </a:r>
            <a:r>
              <a:rPr lang="de-DE" dirty="0"/>
              <a:t> auf Pilzbasis sind bereits im Handel erhältlich</a:t>
            </a:r>
            <a:endParaRPr lang="de-DE" dirty="0">
              <a:cs typeface="Arial"/>
            </a:endParaRPr>
          </a:p>
          <a:p>
            <a:pPr marL="983615" lvl="1" indent="-354965">
              <a:defRPr/>
            </a:pPr>
            <a:r>
              <a:rPr lang="de-DE" dirty="0"/>
              <a:t>Bisher noch nicht im Großhandel erhältlich</a:t>
            </a:r>
            <a:endParaRPr lang="de-DE" dirty="0">
              <a:cs typeface="Arial"/>
            </a:endParaRPr>
          </a:p>
          <a:p>
            <a:pPr marL="983615" lvl="1" indent="-354965">
              <a:defRPr/>
            </a:pPr>
            <a:endParaRPr lang="de-DE">
              <a:cs typeface="Arial"/>
            </a:endParaRPr>
          </a:p>
        </p:txBody>
      </p:sp>
      <p:sp>
        <p:nvSpPr>
          <p:cNvPr id="4" name="Textplatzhalter 3"/>
          <p:cNvSpPr>
            <a:spLocks noGrp="1"/>
          </p:cNvSpPr>
          <p:nvPr>
            <p:ph type="body" sz="quarter" idx="13"/>
          </p:nvPr>
        </p:nvSpPr>
        <p:spPr bwMode="auto"/>
        <p:txBody>
          <a:bodyPr/>
          <a:lstStyle/>
          <a:p>
            <a:pPr>
              <a:defRPr/>
            </a:pPr>
            <a:r>
              <a:rPr lang="de-DE"/>
              <a:t>Pilze</a:t>
            </a:r>
            <a:endParaRPr/>
          </a:p>
        </p:txBody>
      </p:sp>
      <p:sp>
        <p:nvSpPr>
          <p:cNvPr id="5" name="Rechteck 4">
            <a:extLst>
              <a:ext uri="{FF2B5EF4-FFF2-40B4-BE49-F238E27FC236}">
                <a16:creationId xmlns:a16="http://schemas.microsoft.com/office/drawing/2014/main" id="{B6A6724E-086D-4059-BB71-0158F7144C7B}"/>
              </a:ext>
            </a:extLst>
          </p:cNvPr>
          <p:cNvSpPr/>
          <p:nvPr/>
        </p:nvSpPr>
        <p:spPr>
          <a:xfrm>
            <a:off x="6144350" y="6237290"/>
            <a:ext cx="6096000" cy="230832"/>
          </a:xfrm>
          <a:prstGeom prst="rect">
            <a:avLst/>
          </a:prstGeom>
        </p:spPr>
        <p:txBody>
          <a:bodyPr>
            <a:spAutoFit/>
          </a:bodyPr>
          <a:lstStyle/>
          <a:p>
            <a:r>
              <a:rPr lang="de-DE" sz="900" dirty="0">
                <a:solidFill>
                  <a:schemeClr val="bg1">
                    <a:lumMod val="65000"/>
                  </a:schemeClr>
                </a:solidFill>
              </a:rPr>
              <a:t>Das Bild von </a:t>
            </a:r>
            <a:r>
              <a:rPr lang="de-DE" sz="900" dirty="0" err="1">
                <a:solidFill>
                  <a:schemeClr val="bg1">
                    <a:lumMod val="65000"/>
                  </a:schemeClr>
                </a:solidFill>
                <a:hlinkClick r:id="rId2"/>
              </a:rPr>
              <a:t>rrattuss</a:t>
            </a:r>
            <a:r>
              <a:rPr lang="de-DE" sz="900" dirty="0">
                <a:solidFill>
                  <a:schemeClr val="bg1">
                    <a:lumMod val="65000"/>
                  </a:schemeClr>
                </a:solidFill>
              </a:rPr>
              <a:t> ist lizenziert unter einer </a:t>
            </a:r>
            <a:r>
              <a:rPr lang="de-DE" sz="900" dirty="0">
                <a:solidFill>
                  <a:schemeClr val="bg1">
                    <a:lumMod val="65000"/>
                  </a:schemeClr>
                </a:solidFill>
                <a:hlinkClick r:id="rId3"/>
              </a:rPr>
              <a:t>CC BY 2.0 </a:t>
            </a:r>
            <a:r>
              <a:rPr lang="de-DE" sz="900" dirty="0">
                <a:solidFill>
                  <a:schemeClr val="bg1">
                    <a:lumMod val="65000"/>
                  </a:schemeClr>
                </a:solidFill>
              </a:rPr>
              <a:t>Lizenz und wurde zum Gebrauch passend zugeschnitten.</a:t>
            </a:r>
          </a:p>
        </p:txBody>
      </p:sp>
      <p:sp>
        <p:nvSpPr>
          <p:cNvPr id="7" name="Rechteck 6">
            <a:extLst>
              <a:ext uri="{FF2B5EF4-FFF2-40B4-BE49-F238E27FC236}">
                <a16:creationId xmlns:a16="http://schemas.microsoft.com/office/drawing/2014/main" id="{1228C788-46A0-47DA-81E5-2E26084B44AE}"/>
              </a:ext>
            </a:extLst>
          </p:cNvPr>
          <p:cNvSpPr/>
          <p:nvPr/>
        </p:nvSpPr>
        <p:spPr bwMode="auto">
          <a:xfrm>
            <a:off x="4378863" y="5997177"/>
            <a:ext cx="1717137" cy="230832"/>
          </a:xfrm>
          <a:prstGeom prst="rect">
            <a:avLst/>
          </a:prstGeom>
        </p:spPr>
        <p:txBody>
          <a:bodyPr wrap="none">
            <a:spAutoFit/>
          </a:bodyPr>
          <a:lstStyle/>
          <a:p>
            <a:r>
              <a:rPr lang="de-DE" sz="900" dirty="0" err="1">
                <a:solidFill>
                  <a:schemeClr val="bg1">
                    <a:lumMod val="65000"/>
                  </a:schemeClr>
                </a:solidFill>
                <a:ea typeface="+mn-lt"/>
                <a:cs typeface="+mn-lt"/>
              </a:rPr>
              <a:t>iSuN</a:t>
            </a:r>
            <a:r>
              <a:rPr lang="de-DE" sz="900" dirty="0">
                <a:solidFill>
                  <a:schemeClr val="bg1">
                    <a:lumMod val="65000"/>
                  </a:schemeClr>
                </a:solidFill>
                <a:ea typeface="+mn-lt"/>
                <a:cs typeface="+mn-lt"/>
              </a:rPr>
              <a:t>, 2022: Küchengespräch </a:t>
            </a:r>
            <a:endParaRPr lang="de-DE" sz="900" dirty="0">
              <a:solidFill>
                <a:schemeClr val="bg1">
                  <a:lumMod val="65000"/>
                </a:schemeClr>
              </a:solidFill>
            </a:endParaRPr>
          </a:p>
        </p:txBody>
      </p:sp>
      <p:pic>
        <p:nvPicPr>
          <p:cNvPr id="11" name="Bildplatzhalter 10">
            <a:extLst>
              <a:ext uri="{FF2B5EF4-FFF2-40B4-BE49-F238E27FC236}">
                <a16:creationId xmlns:a16="http://schemas.microsoft.com/office/drawing/2014/main" id="{508C4EDA-5A47-4C0D-B7A4-F2763AF595DD}"/>
              </a:ext>
            </a:extLst>
          </p:cNvPr>
          <p:cNvPicPr>
            <a:picLocks noGrp="1" noChangeAspect="1"/>
          </p:cNvPicPr>
          <p:nvPr>
            <p:ph type="pic" sz="quarter" idx="14"/>
          </p:nvPr>
        </p:nvPicPr>
        <p:blipFill>
          <a:blip r:embed="rId4"/>
          <a:srcRect l="4485" r="4485"/>
          <a:stretch>
            <a:fillRect/>
          </a:stretch>
        </p:blip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el 1"/>
          <p:cNvSpPr>
            <a:spLocks noGrp="1"/>
          </p:cNvSpPr>
          <p:nvPr>
            <p:ph type="title"/>
          </p:nvPr>
        </p:nvSpPr>
        <p:spPr bwMode="auto"/>
        <p:txBody>
          <a:bodyPr/>
          <a:lstStyle/>
          <a:p>
            <a:pPr>
              <a:defRPr/>
            </a:pPr>
            <a:r>
              <a:rPr lang="de-DE"/>
              <a:t>Lebensmittel als Fleischersatz</a:t>
            </a:r>
            <a:endParaRPr/>
          </a:p>
        </p:txBody>
      </p:sp>
      <p:sp>
        <p:nvSpPr>
          <p:cNvPr id="3" name="Inhaltsplatzhalter 2"/>
          <p:cNvSpPr>
            <a:spLocks noGrp="1"/>
          </p:cNvSpPr>
          <p:nvPr>
            <p:ph idx="1"/>
          </p:nvPr>
        </p:nvSpPr>
        <p:spPr bwMode="auto">
          <a:xfrm>
            <a:off x="371475" y="1610139"/>
            <a:ext cx="5472000" cy="4578626"/>
          </a:xfrm>
        </p:spPr>
        <p:txBody>
          <a:bodyPr/>
          <a:lstStyle/>
          <a:p>
            <a:pPr>
              <a:defRPr/>
            </a:pPr>
            <a:r>
              <a:rPr lang="de-DE" sz="1800"/>
              <a:t>Pilze</a:t>
            </a:r>
            <a:endParaRPr sz="1800"/>
          </a:p>
          <a:p>
            <a:pPr lvl="1">
              <a:defRPr/>
            </a:pPr>
            <a:r>
              <a:rPr lang="de-DE" sz="1800"/>
              <a:t>Bieten Bissfestigkeit und intensives Aroma</a:t>
            </a:r>
            <a:endParaRPr sz="1800"/>
          </a:p>
          <a:p>
            <a:pPr lvl="1">
              <a:defRPr/>
            </a:pPr>
            <a:r>
              <a:rPr lang="de-DE" sz="1800"/>
              <a:t>Können ergänzend als Hackfleischersatz eingesetzt werden</a:t>
            </a:r>
            <a:endParaRPr sz="1800"/>
          </a:p>
          <a:p>
            <a:pPr marL="0" indent="0">
              <a:buNone/>
              <a:defRPr/>
            </a:pPr>
            <a:endParaRPr lang="de-DE" sz="1800"/>
          </a:p>
          <a:p>
            <a:pPr>
              <a:defRPr/>
            </a:pPr>
            <a:r>
              <a:rPr lang="de-DE" sz="1800"/>
              <a:t>Sonnenblumenkerne, Grünkern</a:t>
            </a:r>
            <a:endParaRPr sz="1800"/>
          </a:p>
          <a:p>
            <a:pPr lvl="1">
              <a:defRPr/>
            </a:pPr>
            <a:r>
              <a:rPr lang="de-DE" sz="1800"/>
              <a:t>Eignet sich als Hackfleischersatz</a:t>
            </a:r>
            <a:endParaRPr sz="1800"/>
          </a:p>
          <a:p>
            <a:pPr lvl="1">
              <a:defRPr/>
            </a:pPr>
            <a:r>
              <a:rPr lang="de-DE" sz="1800"/>
              <a:t>Einfache Zubereitung, eventuell ist Schrotung vorweg interessant</a:t>
            </a:r>
            <a:endParaRPr sz="1800"/>
          </a:p>
          <a:p>
            <a:pPr>
              <a:defRPr/>
            </a:pPr>
            <a:endParaRPr lang="de-DE" sz="1800"/>
          </a:p>
          <a:p>
            <a:pPr>
              <a:defRPr/>
            </a:pPr>
            <a:r>
              <a:rPr lang="de-DE" sz="1800"/>
              <a:t>Kidneybohnen und Haferflocken</a:t>
            </a:r>
            <a:endParaRPr sz="1800"/>
          </a:p>
          <a:p>
            <a:pPr lvl="1">
              <a:defRPr/>
            </a:pPr>
            <a:r>
              <a:rPr lang="de-DE" sz="1800"/>
              <a:t>Eignet sich als Hackfleischersatz</a:t>
            </a:r>
            <a:endParaRPr sz="1800"/>
          </a:p>
          <a:p>
            <a:pPr lvl="1">
              <a:defRPr/>
            </a:pPr>
            <a:r>
              <a:rPr lang="de-DE" sz="1800"/>
              <a:t>Kostengünstig</a:t>
            </a:r>
            <a:endParaRPr sz="1800"/>
          </a:p>
          <a:p>
            <a:pPr lvl="1">
              <a:defRPr/>
            </a:pPr>
            <a:r>
              <a:rPr lang="de-DE" sz="1800"/>
              <a:t>Lässt sich püriert auch zu Bratlingen formen</a:t>
            </a:r>
            <a:endParaRPr sz="1800"/>
          </a:p>
          <a:p>
            <a:pPr>
              <a:defRPr/>
            </a:pPr>
            <a:endParaRPr lang="de-DE" sz="1800"/>
          </a:p>
          <a:p>
            <a:pPr marL="0" indent="0">
              <a:buNone/>
              <a:defRPr/>
            </a:pPr>
            <a:endParaRPr lang="de-DE" sz="1800"/>
          </a:p>
          <a:p>
            <a:pPr lvl="1">
              <a:defRPr/>
            </a:pPr>
            <a:endParaRPr lang="de-DE" sz="1800"/>
          </a:p>
        </p:txBody>
      </p:sp>
      <p:sp>
        <p:nvSpPr>
          <p:cNvPr id="4" name="Textplatzhalter 3"/>
          <p:cNvSpPr>
            <a:spLocks noGrp="1"/>
          </p:cNvSpPr>
          <p:nvPr>
            <p:ph type="body" sz="quarter" idx="13"/>
          </p:nvPr>
        </p:nvSpPr>
        <p:spPr bwMode="auto"/>
        <p:txBody>
          <a:bodyPr/>
          <a:lstStyle/>
          <a:p>
            <a:pPr>
              <a:defRPr/>
            </a:pPr>
            <a:r>
              <a:rPr lang="de-DE"/>
              <a:t>Andere Produkte</a:t>
            </a:r>
            <a:endParaRPr/>
          </a:p>
        </p:txBody>
      </p:sp>
      <p:sp>
        <p:nvSpPr>
          <p:cNvPr id="5" name="Rechteck 4">
            <a:extLst>
              <a:ext uri="{FF2B5EF4-FFF2-40B4-BE49-F238E27FC236}">
                <a16:creationId xmlns:a16="http://schemas.microsoft.com/office/drawing/2014/main" id="{0380488B-54D6-418B-88E1-8096FAC34445}"/>
              </a:ext>
            </a:extLst>
          </p:cNvPr>
          <p:cNvSpPr/>
          <p:nvPr/>
        </p:nvSpPr>
        <p:spPr>
          <a:xfrm>
            <a:off x="6144350" y="6232183"/>
            <a:ext cx="6096000" cy="369332"/>
          </a:xfrm>
          <a:prstGeom prst="rect">
            <a:avLst/>
          </a:prstGeom>
        </p:spPr>
        <p:txBody>
          <a:bodyPr>
            <a:spAutoFit/>
          </a:bodyPr>
          <a:lstStyle/>
          <a:p>
            <a:r>
              <a:rPr lang="de-DE" sz="900" dirty="0">
                <a:solidFill>
                  <a:schemeClr val="bg1">
                    <a:lumMod val="65000"/>
                  </a:schemeClr>
                </a:solidFill>
              </a:rPr>
              <a:t>Das Bild von </a:t>
            </a:r>
            <a:r>
              <a:rPr lang="de-DE" sz="900" dirty="0">
                <a:solidFill>
                  <a:schemeClr val="bg1">
                    <a:lumMod val="65000"/>
                  </a:schemeClr>
                </a:solidFill>
                <a:hlinkClick r:id="rId2"/>
              </a:rPr>
              <a:t>Christian </a:t>
            </a:r>
            <a:r>
              <a:rPr lang="de-DE" sz="900" dirty="0" err="1">
                <a:solidFill>
                  <a:schemeClr val="bg1">
                    <a:lumMod val="65000"/>
                  </a:schemeClr>
                </a:solidFill>
                <a:hlinkClick r:id="rId2"/>
              </a:rPr>
              <a:t>Schnettelker</a:t>
            </a:r>
            <a:r>
              <a:rPr lang="de-DE" sz="900" dirty="0">
                <a:solidFill>
                  <a:schemeClr val="bg1">
                    <a:lumMod val="65000"/>
                  </a:schemeClr>
                </a:solidFill>
                <a:hlinkClick r:id="rId2"/>
              </a:rPr>
              <a:t> </a:t>
            </a:r>
            <a:r>
              <a:rPr lang="de-DE" sz="900" dirty="0">
                <a:solidFill>
                  <a:schemeClr val="bg1">
                    <a:lumMod val="65000"/>
                  </a:schemeClr>
                </a:solidFill>
              </a:rPr>
              <a:t>ist lizenziert unter einer </a:t>
            </a:r>
            <a:r>
              <a:rPr lang="de-DE" sz="900" dirty="0">
                <a:solidFill>
                  <a:schemeClr val="bg1">
                    <a:lumMod val="65000"/>
                  </a:schemeClr>
                </a:solidFill>
                <a:hlinkClick r:id="rId3"/>
              </a:rPr>
              <a:t>CC BY 2.0 </a:t>
            </a:r>
            <a:r>
              <a:rPr lang="de-DE" sz="900" dirty="0">
                <a:solidFill>
                  <a:schemeClr val="bg1">
                    <a:lumMod val="65000"/>
                  </a:schemeClr>
                </a:solidFill>
              </a:rPr>
              <a:t>Lizenz und wurde zum Gebrauch passend zugeschnitten.</a:t>
            </a:r>
          </a:p>
        </p:txBody>
      </p:sp>
      <p:sp>
        <p:nvSpPr>
          <p:cNvPr id="8" name="Rechteck 7">
            <a:extLst>
              <a:ext uri="{FF2B5EF4-FFF2-40B4-BE49-F238E27FC236}">
                <a16:creationId xmlns:a16="http://schemas.microsoft.com/office/drawing/2014/main" id="{75A00096-6732-4F80-9420-F53EB3040A05}"/>
              </a:ext>
            </a:extLst>
          </p:cNvPr>
          <p:cNvSpPr/>
          <p:nvPr/>
        </p:nvSpPr>
        <p:spPr bwMode="auto">
          <a:xfrm>
            <a:off x="4378863" y="5997177"/>
            <a:ext cx="1717137" cy="230832"/>
          </a:xfrm>
          <a:prstGeom prst="rect">
            <a:avLst/>
          </a:prstGeom>
        </p:spPr>
        <p:txBody>
          <a:bodyPr wrap="none">
            <a:spAutoFit/>
          </a:bodyPr>
          <a:lstStyle/>
          <a:p>
            <a:r>
              <a:rPr lang="de-DE" sz="900" dirty="0" err="1">
                <a:solidFill>
                  <a:schemeClr val="bg1">
                    <a:lumMod val="65000"/>
                  </a:schemeClr>
                </a:solidFill>
                <a:ea typeface="+mn-lt"/>
                <a:cs typeface="+mn-lt"/>
              </a:rPr>
              <a:t>iSuN</a:t>
            </a:r>
            <a:r>
              <a:rPr lang="de-DE" sz="900" dirty="0">
                <a:solidFill>
                  <a:schemeClr val="bg1">
                    <a:lumMod val="65000"/>
                  </a:schemeClr>
                </a:solidFill>
                <a:ea typeface="+mn-lt"/>
                <a:cs typeface="+mn-lt"/>
              </a:rPr>
              <a:t>, 2022: Küchengespräch </a:t>
            </a:r>
            <a:endParaRPr lang="de-DE" sz="900" dirty="0">
              <a:solidFill>
                <a:schemeClr val="bg1">
                  <a:lumMod val="65000"/>
                </a:schemeClr>
              </a:solidFill>
            </a:endParaRPr>
          </a:p>
        </p:txBody>
      </p:sp>
      <p:pic>
        <p:nvPicPr>
          <p:cNvPr id="11" name="Bildplatzhalter 10">
            <a:extLst>
              <a:ext uri="{FF2B5EF4-FFF2-40B4-BE49-F238E27FC236}">
                <a16:creationId xmlns:a16="http://schemas.microsoft.com/office/drawing/2014/main" id="{F363932D-CABB-4673-9FD2-08BCECDFE9B3}"/>
              </a:ext>
            </a:extLst>
          </p:cNvPr>
          <p:cNvPicPr>
            <a:picLocks noGrp="1" noChangeAspect="1"/>
          </p:cNvPicPr>
          <p:nvPr>
            <p:ph type="pic" sz="quarter" idx="14"/>
          </p:nvPr>
        </p:nvPicPr>
        <p:blipFill>
          <a:blip r:embed="rId4"/>
          <a:srcRect l="9542" r="9542"/>
          <a:stretch>
            <a:fillRect/>
          </a:stretch>
        </p:blip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 name="Tabelle 4">
            <a:extLst>
              <a:ext uri="{FF2B5EF4-FFF2-40B4-BE49-F238E27FC236}">
                <a16:creationId xmlns:a16="http://schemas.microsoft.com/office/drawing/2014/main" id="{9D295463-E0E2-4E04-95F9-B2394DE56933}"/>
              </a:ext>
            </a:extLst>
          </p:cNvPr>
          <p:cNvGraphicFramePr>
            <a:graphicFrameLocks noGrp="1"/>
          </p:cNvGraphicFramePr>
          <p:nvPr/>
        </p:nvGraphicFramePr>
        <p:xfrm>
          <a:off x="713395" y="1442145"/>
          <a:ext cx="10765209" cy="4387740"/>
        </p:xfrm>
        <a:graphic>
          <a:graphicData uri="http://schemas.openxmlformats.org/drawingml/2006/table">
            <a:tbl>
              <a:tblPr firstRow="1" bandRow="1">
                <a:tableStyleId>{1E171933-4619-4E11-9A3F-F7608DF75F80}</a:tableStyleId>
              </a:tblPr>
              <a:tblGrid>
                <a:gridCol w="2358269">
                  <a:extLst>
                    <a:ext uri="{9D8B030D-6E8A-4147-A177-3AD203B41FA5}">
                      <a16:colId xmlns:a16="http://schemas.microsoft.com/office/drawing/2014/main" val="2837700007"/>
                    </a:ext>
                  </a:extLst>
                </a:gridCol>
                <a:gridCol w="4176464">
                  <a:extLst>
                    <a:ext uri="{9D8B030D-6E8A-4147-A177-3AD203B41FA5}">
                      <a16:colId xmlns:a16="http://schemas.microsoft.com/office/drawing/2014/main" val="2112075034"/>
                    </a:ext>
                  </a:extLst>
                </a:gridCol>
                <a:gridCol w="4230476">
                  <a:extLst>
                    <a:ext uri="{9D8B030D-6E8A-4147-A177-3AD203B41FA5}">
                      <a16:colId xmlns:a16="http://schemas.microsoft.com/office/drawing/2014/main" val="1031230595"/>
                    </a:ext>
                  </a:extLst>
                </a:gridCol>
              </a:tblGrid>
              <a:tr h="384661">
                <a:tc>
                  <a:txBody>
                    <a:bodyPr/>
                    <a:lstStyle/>
                    <a:p>
                      <a:r>
                        <a:rPr lang="de-DE" sz="1400"/>
                        <a:t>Indikatoren</a:t>
                      </a:r>
                    </a:p>
                  </a:txBody>
                  <a:tcPr marL="94847" marR="94847" marT="47424" marB="474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r>
                        <a:rPr lang="de-DE" sz="1400"/>
                        <a:t>Fleischersatz</a:t>
                      </a:r>
                    </a:p>
                  </a:txBody>
                  <a:tcPr marL="94847" marR="94847" marT="47424" marB="474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tc>
                  <a:txBody>
                    <a:bodyPr/>
                    <a:lstStyle/>
                    <a:p>
                      <a:r>
                        <a:rPr lang="de-DE" sz="1400"/>
                        <a:t>Fleischprodukte</a:t>
                      </a:r>
                    </a:p>
                  </a:txBody>
                  <a:tcPr marL="94847" marR="94847" marT="47424" marB="474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75000"/>
                      </a:schemeClr>
                    </a:solidFill>
                  </a:tcPr>
                </a:tc>
                <a:extLst>
                  <a:ext uri="{0D108BD9-81ED-4DB2-BD59-A6C34878D82A}">
                    <a16:rowId xmlns:a16="http://schemas.microsoft.com/office/drawing/2014/main" val="1057551740"/>
                  </a:ext>
                </a:extLst>
              </a:tr>
              <a:tr h="670272">
                <a:tc>
                  <a:txBody>
                    <a:bodyPr/>
                    <a:lstStyle/>
                    <a:p>
                      <a:r>
                        <a:rPr lang="de-DE" sz="1400"/>
                        <a:t>Vitamine und Mineralstoffe</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abhängig von Basis, ggf. auf Anreicherung achten (insb. B12, Eisen)</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hohe Vitamin- und Mineralstoffdichte</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8406720"/>
                  </a:ext>
                </a:extLst>
              </a:tr>
              <a:tr h="499874">
                <a:tc>
                  <a:txBody>
                    <a:bodyPr/>
                    <a:lstStyle/>
                    <a:p>
                      <a:r>
                        <a:rPr lang="de-DE" sz="1400"/>
                        <a:t>Sekundäre Pflanzenstoffe</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enthalten, Gehalt abhängig von Basis</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Nur in Pflanzen vorhanden</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3993348"/>
                  </a:ext>
                </a:extLst>
              </a:tr>
              <a:tr h="576064">
                <a:tc>
                  <a:txBody>
                    <a:bodyPr/>
                    <a:lstStyle/>
                    <a:p>
                      <a:r>
                        <a:rPr lang="de-DE" sz="1400"/>
                        <a:t>Ballaststoffe</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Gehalt abhängig von Basis, generell eher hoher Gehalt</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Nur in Pflanzen und Pilzen vorhanden</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6171284"/>
                  </a:ext>
                </a:extLst>
              </a:tr>
              <a:tr h="576064">
                <a:tc>
                  <a:txBody>
                    <a:bodyPr/>
                    <a:lstStyle/>
                    <a:p>
                      <a:r>
                        <a:rPr lang="de-DE" sz="1400"/>
                        <a:t>Fettgehalt und Fettsäuremuster</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Durchschnittlich weniger Fett, weniger gesättigte Fettsäuren und mehr ungesättigte Fettsäuren</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Durchschnittlich mehr Fett, mehr gesättigte FS, eher geringer Gehalt an ungesättigten FS</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818101"/>
                  </a:ext>
                </a:extLst>
              </a:tr>
              <a:tr h="432048">
                <a:tc>
                  <a:txBody>
                    <a:bodyPr/>
                    <a:lstStyle/>
                    <a:p>
                      <a:r>
                        <a:rPr lang="de-DE" sz="1400"/>
                        <a:t>Salzgehalt</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Kritisch, große Spannweiten</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Kritisch</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1928474"/>
                  </a:ext>
                </a:extLst>
              </a:tr>
              <a:tr h="432048">
                <a:tc>
                  <a:txBody>
                    <a:bodyPr/>
                    <a:lstStyle/>
                    <a:p>
                      <a:r>
                        <a:rPr lang="de-DE" sz="1400"/>
                        <a:t>Zuckergehalt</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de-DE" sz="1400"/>
                        <a:t>Niedrig</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r>
                        <a:rPr lang="de-DE" sz="1400"/>
                        <a:t>niedrig</a:t>
                      </a:r>
                    </a:p>
                  </a:txBody>
                  <a:tcPr marL="94847" marR="94847" marT="47424" marB="47424" anchor="ctr"/>
                </a:tc>
                <a:extLst>
                  <a:ext uri="{0D108BD9-81ED-4DB2-BD59-A6C34878D82A}">
                    <a16:rowId xmlns:a16="http://schemas.microsoft.com/office/drawing/2014/main" val="266824186"/>
                  </a:ext>
                </a:extLst>
              </a:tr>
              <a:tr h="432048">
                <a:tc>
                  <a:txBody>
                    <a:bodyPr/>
                    <a:lstStyle/>
                    <a:p>
                      <a:r>
                        <a:rPr lang="de-DE" sz="1400"/>
                        <a:t>Energiegehalt</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ctr"/>
                      <a:r>
                        <a:rPr lang="de-DE" sz="1400"/>
                        <a:t>vergleichbar</a:t>
                      </a:r>
                    </a:p>
                  </a:txBody>
                  <a:tcPr marL="103900" marR="103900" marT="51951" marB="5195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a:p>
                  </a:txBody>
                  <a:tcPr/>
                </a:tc>
                <a:extLst>
                  <a:ext uri="{0D108BD9-81ED-4DB2-BD59-A6C34878D82A}">
                    <a16:rowId xmlns:a16="http://schemas.microsoft.com/office/drawing/2014/main" val="4251395018"/>
                  </a:ext>
                </a:extLst>
              </a:tr>
              <a:tr h="384661">
                <a:tc>
                  <a:txBody>
                    <a:bodyPr/>
                    <a:lstStyle/>
                    <a:p>
                      <a:r>
                        <a:rPr lang="de-DE" sz="1400"/>
                        <a:t>Zusatzstoffe</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Höherer Gehalt</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de-DE" sz="1400"/>
                        <a:t>Geringerer Gehalt</a:t>
                      </a:r>
                    </a:p>
                  </a:txBody>
                  <a:tcPr marL="94847" marR="94847" marT="47424" marB="474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28441069"/>
                  </a:ext>
                </a:extLst>
              </a:tr>
            </a:tbl>
          </a:graphicData>
        </a:graphic>
      </p:graphicFrame>
      <p:sp>
        <p:nvSpPr>
          <p:cNvPr id="9" name="Titel 1">
            <a:extLst>
              <a:ext uri="{FF2B5EF4-FFF2-40B4-BE49-F238E27FC236}">
                <a16:creationId xmlns:a16="http://schemas.microsoft.com/office/drawing/2014/main" id="{3D78E1C5-C416-442F-8690-2F59F2B2ABBD}"/>
              </a:ext>
            </a:extLst>
          </p:cNvPr>
          <p:cNvSpPr>
            <a:spLocks noGrp="1"/>
          </p:cNvSpPr>
          <p:nvPr>
            <p:ph type="title"/>
          </p:nvPr>
        </p:nvSpPr>
        <p:spPr>
          <a:xfrm>
            <a:off x="371475" y="374650"/>
            <a:ext cx="8824913" cy="569913"/>
          </a:xfrm>
        </p:spPr>
        <p:txBody>
          <a:bodyPr/>
          <a:lstStyle/>
          <a:p>
            <a:r>
              <a:rPr lang="de-DE"/>
              <a:t>Fleischersatz vs. Fleischprodukte</a:t>
            </a:r>
            <a:endParaRPr lang="LID4096"/>
          </a:p>
        </p:txBody>
      </p:sp>
      <p:sp>
        <p:nvSpPr>
          <p:cNvPr id="10" name="Textplatzhalter 3">
            <a:extLst>
              <a:ext uri="{FF2B5EF4-FFF2-40B4-BE49-F238E27FC236}">
                <a16:creationId xmlns:a16="http://schemas.microsoft.com/office/drawing/2014/main" id="{D6C1B0ED-C15B-438E-B296-089BBD7DB8AA}"/>
              </a:ext>
            </a:extLst>
          </p:cNvPr>
          <p:cNvSpPr>
            <a:spLocks noGrp="1"/>
          </p:cNvSpPr>
          <p:nvPr>
            <p:ph type="body" sz="quarter" idx="13"/>
          </p:nvPr>
        </p:nvSpPr>
        <p:spPr>
          <a:xfrm>
            <a:off x="371351" y="872232"/>
            <a:ext cx="8820993" cy="504540"/>
          </a:xfrm>
        </p:spPr>
        <p:txBody>
          <a:bodyPr/>
          <a:lstStyle/>
          <a:p>
            <a:r>
              <a:rPr lang="de-DE"/>
              <a:t>Ernährungsphysiologische Bewertung</a:t>
            </a:r>
            <a:endParaRPr lang="LID4096"/>
          </a:p>
        </p:txBody>
      </p:sp>
      <p:sp>
        <p:nvSpPr>
          <p:cNvPr id="5" name="Rechteck 4">
            <a:extLst>
              <a:ext uri="{FF2B5EF4-FFF2-40B4-BE49-F238E27FC236}">
                <a16:creationId xmlns:a16="http://schemas.microsoft.com/office/drawing/2014/main" id="{9F257801-F600-444C-9D44-BE625059E07C}"/>
              </a:ext>
            </a:extLst>
          </p:cNvPr>
          <p:cNvSpPr/>
          <p:nvPr/>
        </p:nvSpPr>
        <p:spPr bwMode="auto">
          <a:xfrm>
            <a:off x="9905020" y="5835136"/>
            <a:ext cx="1717137" cy="230832"/>
          </a:xfrm>
          <a:prstGeom prst="rect">
            <a:avLst/>
          </a:prstGeom>
        </p:spPr>
        <p:txBody>
          <a:bodyPr wrap="none">
            <a:spAutoFit/>
          </a:bodyPr>
          <a:lstStyle/>
          <a:p>
            <a:r>
              <a:rPr lang="de-DE" sz="900" dirty="0" err="1">
                <a:solidFill>
                  <a:schemeClr val="bg1">
                    <a:lumMod val="65000"/>
                  </a:schemeClr>
                </a:solidFill>
                <a:ea typeface="+mn-lt"/>
                <a:cs typeface="+mn-lt"/>
              </a:rPr>
              <a:t>iSuN</a:t>
            </a:r>
            <a:r>
              <a:rPr lang="de-DE" sz="900" dirty="0">
                <a:solidFill>
                  <a:schemeClr val="bg1">
                    <a:lumMod val="65000"/>
                  </a:schemeClr>
                </a:solidFill>
                <a:ea typeface="+mn-lt"/>
                <a:cs typeface="+mn-lt"/>
              </a:rPr>
              <a:t>, 2022: Küchengespräch </a:t>
            </a:r>
            <a:endParaRPr lang="de-DE" sz="900" dirty="0">
              <a:solidFill>
                <a:schemeClr val="bg1">
                  <a:lumMod val="65000"/>
                </a:schemeClr>
              </a:solidFill>
            </a:endParaRPr>
          </a:p>
        </p:txBody>
      </p:sp>
    </p:spTree>
    <p:extLst>
      <p:ext uri="{BB962C8B-B14F-4D97-AF65-F5344CB8AC3E}">
        <p14:creationId xmlns:p14="http://schemas.microsoft.com/office/powerpoint/2010/main" val="715926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8F0E0-C55E-469E-9B70-776B0C6D0137}"/>
              </a:ext>
            </a:extLst>
          </p:cNvPr>
          <p:cNvSpPr>
            <a:spLocks noGrp="1"/>
          </p:cNvSpPr>
          <p:nvPr>
            <p:ph type="title"/>
          </p:nvPr>
        </p:nvSpPr>
        <p:spPr/>
        <p:txBody>
          <a:bodyPr/>
          <a:lstStyle/>
          <a:p>
            <a:r>
              <a:rPr lang="de-DE" dirty="0"/>
              <a:t>Strategien</a:t>
            </a:r>
          </a:p>
        </p:txBody>
      </p:sp>
      <p:sp>
        <p:nvSpPr>
          <p:cNvPr id="4" name="Textplatzhalter 3">
            <a:extLst>
              <a:ext uri="{FF2B5EF4-FFF2-40B4-BE49-F238E27FC236}">
                <a16:creationId xmlns:a16="http://schemas.microsoft.com/office/drawing/2014/main" id="{3512A295-152E-4582-86FE-77E890D9901B}"/>
              </a:ext>
            </a:extLst>
          </p:cNvPr>
          <p:cNvSpPr>
            <a:spLocks noGrp="1"/>
          </p:cNvSpPr>
          <p:nvPr>
            <p:ph type="body" sz="quarter" idx="13"/>
          </p:nvPr>
        </p:nvSpPr>
        <p:spPr/>
        <p:txBody>
          <a:bodyPr/>
          <a:lstStyle/>
          <a:p>
            <a:r>
              <a:rPr lang="de-DE"/>
              <a:t>Rezepturen optimieren</a:t>
            </a:r>
          </a:p>
        </p:txBody>
      </p:sp>
      <p:sp>
        <p:nvSpPr>
          <p:cNvPr id="6" name="Ellipse 5">
            <a:extLst>
              <a:ext uri="{FF2B5EF4-FFF2-40B4-BE49-F238E27FC236}">
                <a16:creationId xmlns:a16="http://schemas.microsoft.com/office/drawing/2014/main" id="{194AA592-1926-4A21-BB6B-55994544F10F}"/>
              </a:ext>
            </a:extLst>
          </p:cNvPr>
          <p:cNvSpPr/>
          <p:nvPr/>
        </p:nvSpPr>
        <p:spPr>
          <a:xfrm>
            <a:off x="3801796" y="1523348"/>
            <a:ext cx="4555697" cy="72485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Alternativen zu Milch und Milchprodukten </a:t>
            </a:r>
          </a:p>
        </p:txBody>
      </p:sp>
      <p:sp>
        <p:nvSpPr>
          <p:cNvPr id="8" name="Textfeld 7">
            <a:extLst>
              <a:ext uri="{FF2B5EF4-FFF2-40B4-BE49-F238E27FC236}">
                <a16:creationId xmlns:a16="http://schemas.microsoft.com/office/drawing/2014/main" id="{A3A3710B-1BD6-490B-BFA8-9F7579B7F402}"/>
              </a:ext>
            </a:extLst>
          </p:cNvPr>
          <p:cNvSpPr txBox="1"/>
          <p:nvPr/>
        </p:nvSpPr>
        <p:spPr>
          <a:xfrm>
            <a:off x="10378441" y="5986911"/>
            <a:ext cx="1534886"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S. 40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hteck: abgerundete Ecken 8">
            <a:extLst>
              <a:ext uri="{FF2B5EF4-FFF2-40B4-BE49-F238E27FC236}">
                <a16:creationId xmlns:a16="http://schemas.microsoft.com/office/drawing/2014/main" id="{C43028B2-B08F-4220-B4FF-AA9BFE57446A}"/>
              </a:ext>
            </a:extLst>
          </p:cNvPr>
          <p:cNvSpPr/>
          <p:nvPr/>
        </p:nvSpPr>
        <p:spPr>
          <a:xfrm>
            <a:off x="5038434" y="2714509"/>
            <a:ext cx="2346037" cy="104420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de-DE" sz="1900" b="1" dirty="0">
                <a:solidFill>
                  <a:schemeClr val="tx1"/>
                </a:solidFill>
              </a:rPr>
              <a:t>Hülsenfrüchte</a:t>
            </a:r>
          </a:p>
          <a:p>
            <a:pPr marL="342900" indent="-342900">
              <a:lnSpc>
                <a:spcPct val="110000"/>
              </a:lnSpc>
              <a:buFont typeface="Arial" panose="020B0604020202020204" pitchFamily="34" charset="0"/>
              <a:buChar char="•"/>
            </a:pPr>
            <a:r>
              <a:rPr lang="de-DE" sz="1900" dirty="0">
                <a:solidFill>
                  <a:schemeClr val="tx1"/>
                </a:solidFill>
              </a:rPr>
              <a:t>Soja</a:t>
            </a:r>
          </a:p>
          <a:p>
            <a:pPr marL="342900" indent="-342900">
              <a:lnSpc>
                <a:spcPct val="110000"/>
              </a:lnSpc>
              <a:buFont typeface="Arial" panose="020B0604020202020204" pitchFamily="34" charset="0"/>
              <a:buChar char="•"/>
            </a:pPr>
            <a:r>
              <a:rPr lang="de-DE" sz="1900" dirty="0">
                <a:solidFill>
                  <a:schemeClr val="tx1"/>
                </a:solidFill>
              </a:rPr>
              <a:t>Lupine</a:t>
            </a:r>
          </a:p>
        </p:txBody>
      </p:sp>
      <p:sp>
        <p:nvSpPr>
          <p:cNvPr id="10" name="Rechteck: abgerundete Ecken 9">
            <a:extLst>
              <a:ext uri="{FF2B5EF4-FFF2-40B4-BE49-F238E27FC236}">
                <a16:creationId xmlns:a16="http://schemas.microsoft.com/office/drawing/2014/main" id="{6393218B-0D9A-408A-826D-FA0978F4F8F9}"/>
              </a:ext>
            </a:extLst>
          </p:cNvPr>
          <p:cNvSpPr/>
          <p:nvPr/>
        </p:nvSpPr>
        <p:spPr>
          <a:xfrm>
            <a:off x="8178798" y="4017876"/>
            <a:ext cx="2346037" cy="16422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de-DE" sz="1900" b="1" dirty="0">
                <a:solidFill>
                  <a:schemeClr val="tx1"/>
                </a:solidFill>
              </a:rPr>
              <a:t>Nussbasis</a:t>
            </a:r>
          </a:p>
          <a:p>
            <a:pPr marL="342900" indent="-342900">
              <a:lnSpc>
                <a:spcPct val="110000"/>
              </a:lnSpc>
              <a:buFont typeface="Arial" panose="020B0604020202020204" pitchFamily="34" charset="0"/>
              <a:buChar char="•"/>
            </a:pPr>
            <a:r>
              <a:rPr lang="de-DE" sz="1900" dirty="0">
                <a:solidFill>
                  <a:schemeClr val="tx1"/>
                </a:solidFill>
              </a:rPr>
              <a:t>Mandel</a:t>
            </a:r>
          </a:p>
          <a:p>
            <a:pPr marL="342900" indent="-342900">
              <a:lnSpc>
                <a:spcPct val="110000"/>
              </a:lnSpc>
              <a:buFont typeface="Arial" panose="020B0604020202020204" pitchFamily="34" charset="0"/>
              <a:buChar char="•"/>
            </a:pPr>
            <a:r>
              <a:rPr lang="de-DE" sz="1900" dirty="0">
                <a:solidFill>
                  <a:schemeClr val="tx1"/>
                </a:solidFill>
              </a:rPr>
              <a:t>Cashew</a:t>
            </a:r>
          </a:p>
          <a:p>
            <a:pPr marL="342900" indent="-342900">
              <a:lnSpc>
                <a:spcPct val="110000"/>
              </a:lnSpc>
              <a:buFont typeface="Arial" panose="020B0604020202020204" pitchFamily="34" charset="0"/>
              <a:buChar char="•"/>
            </a:pPr>
            <a:r>
              <a:rPr lang="de-DE" sz="1900" dirty="0">
                <a:solidFill>
                  <a:schemeClr val="tx1"/>
                </a:solidFill>
              </a:rPr>
              <a:t>Haselnuss</a:t>
            </a:r>
          </a:p>
          <a:p>
            <a:pPr marL="342900" indent="-342900">
              <a:lnSpc>
                <a:spcPct val="110000"/>
              </a:lnSpc>
              <a:buFont typeface="Arial" panose="020B0604020202020204" pitchFamily="34" charset="0"/>
              <a:buChar char="•"/>
            </a:pPr>
            <a:r>
              <a:rPr lang="de-DE" sz="1900" dirty="0">
                <a:solidFill>
                  <a:schemeClr val="tx1"/>
                </a:solidFill>
              </a:rPr>
              <a:t>Kokosnuss</a:t>
            </a:r>
          </a:p>
        </p:txBody>
      </p:sp>
      <p:sp>
        <p:nvSpPr>
          <p:cNvPr id="11" name="Rechteck: abgerundete Ecken 10">
            <a:extLst>
              <a:ext uri="{FF2B5EF4-FFF2-40B4-BE49-F238E27FC236}">
                <a16:creationId xmlns:a16="http://schemas.microsoft.com/office/drawing/2014/main" id="{C9E7302F-C872-4C1F-8A46-D642E6482A73}"/>
              </a:ext>
            </a:extLst>
          </p:cNvPr>
          <p:cNvSpPr/>
          <p:nvPr/>
        </p:nvSpPr>
        <p:spPr>
          <a:xfrm>
            <a:off x="1898073" y="4153656"/>
            <a:ext cx="2346037" cy="137667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de-DE" sz="1900" b="1" dirty="0">
                <a:solidFill>
                  <a:schemeClr val="tx1"/>
                </a:solidFill>
              </a:rPr>
              <a:t>Getreidebasis</a:t>
            </a:r>
          </a:p>
          <a:p>
            <a:pPr marL="342900" indent="-342900">
              <a:lnSpc>
                <a:spcPct val="110000"/>
              </a:lnSpc>
              <a:buFont typeface="Arial" panose="020B0604020202020204" pitchFamily="34" charset="0"/>
              <a:buChar char="•"/>
            </a:pPr>
            <a:r>
              <a:rPr lang="de-DE" sz="1900" dirty="0">
                <a:solidFill>
                  <a:schemeClr val="tx1"/>
                </a:solidFill>
              </a:rPr>
              <a:t>Hafer</a:t>
            </a:r>
          </a:p>
          <a:p>
            <a:pPr marL="342900" indent="-342900">
              <a:lnSpc>
                <a:spcPct val="110000"/>
              </a:lnSpc>
              <a:buFont typeface="Arial" panose="020B0604020202020204" pitchFamily="34" charset="0"/>
              <a:buChar char="•"/>
            </a:pPr>
            <a:r>
              <a:rPr lang="de-DE" sz="1900" dirty="0">
                <a:solidFill>
                  <a:schemeClr val="tx1"/>
                </a:solidFill>
              </a:rPr>
              <a:t>Dinkel</a:t>
            </a:r>
          </a:p>
          <a:p>
            <a:pPr marL="342900" indent="-342900">
              <a:lnSpc>
                <a:spcPct val="110000"/>
              </a:lnSpc>
              <a:buFont typeface="Arial" panose="020B0604020202020204" pitchFamily="34" charset="0"/>
              <a:buChar char="•"/>
            </a:pPr>
            <a:r>
              <a:rPr lang="de-DE" sz="1900" dirty="0">
                <a:solidFill>
                  <a:schemeClr val="tx1"/>
                </a:solidFill>
              </a:rPr>
              <a:t>Reis</a:t>
            </a:r>
          </a:p>
        </p:txBody>
      </p:sp>
      <p:sp>
        <p:nvSpPr>
          <p:cNvPr id="12" name="Ellipse 11">
            <a:extLst>
              <a:ext uri="{FF2B5EF4-FFF2-40B4-BE49-F238E27FC236}">
                <a16:creationId xmlns:a16="http://schemas.microsoft.com/office/drawing/2014/main" id="{6CF06DC3-B95A-42B6-B82D-D034881BA58A}"/>
              </a:ext>
            </a:extLst>
          </p:cNvPr>
          <p:cNvSpPr/>
          <p:nvPr/>
        </p:nvSpPr>
        <p:spPr>
          <a:xfrm>
            <a:off x="4922981" y="4220705"/>
            <a:ext cx="2576946" cy="123657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900" b="1" dirty="0">
                <a:solidFill>
                  <a:schemeClr val="tx1"/>
                </a:solidFill>
              </a:rPr>
              <a:t>Pflanzliche</a:t>
            </a:r>
          </a:p>
          <a:p>
            <a:pPr algn="ctr">
              <a:lnSpc>
                <a:spcPct val="110000"/>
              </a:lnSpc>
            </a:pPr>
            <a:r>
              <a:rPr lang="de-DE" sz="1900" b="1" dirty="0">
                <a:solidFill>
                  <a:schemeClr val="tx1"/>
                </a:solidFill>
              </a:rPr>
              <a:t>Milch-</a:t>
            </a:r>
          </a:p>
          <a:p>
            <a:pPr algn="ctr">
              <a:lnSpc>
                <a:spcPct val="110000"/>
              </a:lnSpc>
            </a:pPr>
            <a:r>
              <a:rPr lang="de-DE" sz="1900" b="1" dirty="0">
                <a:solidFill>
                  <a:schemeClr val="tx1"/>
                </a:solidFill>
              </a:rPr>
              <a:t>alternativen</a:t>
            </a:r>
          </a:p>
        </p:txBody>
      </p:sp>
      <p:sp>
        <p:nvSpPr>
          <p:cNvPr id="13" name="Pfeil: nach rechts 12">
            <a:extLst>
              <a:ext uri="{FF2B5EF4-FFF2-40B4-BE49-F238E27FC236}">
                <a16:creationId xmlns:a16="http://schemas.microsoft.com/office/drawing/2014/main" id="{6CA329C3-934A-4949-8260-52903408AFD4}"/>
              </a:ext>
            </a:extLst>
          </p:cNvPr>
          <p:cNvSpPr/>
          <p:nvPr/>
        </p:nvSpPr>
        <p:spPr>
          <a:xfrm>
            <a:off x="4244110" y="4746053"/>
            <a:ext cx="678872" cy="185881"/>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4" name="Pfeil: nach rechts 13">
            <a:extLst>
              <a:ext uri="{FF2B5EF4-FFF2-40B4-BE49-F238E27FC236}">
                <a16:creationId xmlns:a16="http://schemas.microsoft.com/office/drawing/2014/main" id="{46F36663-7BBF-4F9E-9764-B1E807057571}"/>
              </a:ext>
            </a:extLst>
          </p:cNvPr>
          <p:cNvSpPr/>
          <p:nvPr/>
        </p:nvSpPr>
        <p:spPr>
          <a:xfrm rot="5400000">
            <a:off x="5980457" y="3907256"/>
            <a:ext cx="461992" cy="164907"/>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5" name="Pfeil: nach rechts 14">
            <a:extLst>
              <a:ext uri="{FF2B5EF4-FFF2-40B4-BE49-F238E27FC236}">
                <a16:creationId xmlns:a16="http://schemas.microsoft.com/office/drawing/2014/main" id="{C1990CE4-C188-424E-8A5D-C62790C7B1EE}"/>
              </a:ext>
            </a:extLst>
          </p:cNvPr>
          <p:cNvSpPr/>
          <p:nvPr/>
        </p:nvSpPr>
        <p:spPr>
          <a:xfrm flipH="1">
            <a:off x="7499927" y="4746053"/>
            <a:ext cx="678872" cy="185881"/>
          </a:xfrm>
          <a:prstGeom prst="rightArrow">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Tree>
    <p:extLst>
      <p:ext uri="{BB962C8B-B14F-4D97-AF65-F5344CB8AC3E}">
        <p14:creationId xmlns:p14="http://schemas.microsoft.com/office/powerpoint/2010/main" val="3557808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8F0E0-C55E-469E-9B70-776B0C6D0137}"/>
              </a:ext>
            </a:extLst>
          </p:cNvPr>
          <p:cNvSpPr>
            <a:spLocks noGrp="1"/>
          </p:cNvSpPr>
          <p:nvPr>
            <p:ph type="title"/>
          </p:nvPr>
        </p:nvSpPr>
        <p:spPr/>
        <p:txBody>
          <a:bodyPr/>
          <a:lstStyle/>
          <a:p>
            <a:r>
              <a:rPr lang="de-DE" dirty="0"/>
              <a:t>Strategien</a:t>
            </a:r>
          </a:p>
        </p:txBody>
      </p:sp>
      <p:sp>
        <p:nvSpPr>
          <p:cNvPr id="4" name="Textplatzhalter 3">
            <a:extLst>
              <a:ext uri="{FF2B5EF4-FFF2-40B4-BE49-F238E27FC236}">
                <a16:creationId xmlns:a16="http://schemas.microsoft.com/office/drawing/2014/main" id="{3512A295-152E-4582-86FE-77E890D9901B}"/>
              </a:ext>
            </a:extLst>
          </p:cNvPr>
          <p:cNvSpPr>
            <a:spLocks noGrp="1"/>
          </p:cNvSpPr>
          <p:nvPr>
            <p:ph type="body" sz="quarter" idx="13"/>
          </p:nvPr>
        </p:nvSpPr>
        <p:spPr/>
        <p:txBody>
          <a:bodyPr/>
          <a:lstStyle/>
          <a:p>
            <a:r>
              <a:rPr lang="de-DE"/>
              <a:t>Rezepturen optimieren</a:t>
            </a:r>
          </a:p>
        </p:txBody>
      </p:sp>
      <p:sp>
        <p:nvSpPr>
          <p:cNvPr id="6" name="Ellipse 5">
            <a:extLst>
              <a:ext uri="{FF2B5EF4-FFF2-40B4-BE49-F238E27FC236}">
                <a16:creationId xmlns:a16="http://schemas.microsoft.com/office/drawing/2014/main" id="{194AA592-1926-4A21-BB6B-55994544F10F}"/>
              </a:ext>
            </a:extLst>
          </p:cNvPr>
          <p:cNvSpPr/>
          <p:nvPr/>
        </p:nvSpPr>
        <p:spPr>
          <a:xfrm>
            <a:off x="3801796" y="1523348"/>
            <a:ext cx="4555697" cy="724851"/>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Alternativen zu Ei</a:t>
            </a:r>
          </a:p>
        </p:txBody>
      </p:sp>
      <p:sp>
        <p:nvSpPr>
          <p:cNvPr id="7" name="Textfeld 6">
            <a:extLst>
              <a:ext uri="{FF2B5EF4-FFF2-40B4-BE49-F238E27FC236}">
                <a16:creationId xmlns:a16="http://schemas.microsoft.com/office/drawing/2014/main" id="{0E7ECBA6-6AB4-4ECF-B666-A5E11DF709C7}"/>
              </a:ext>
            </a:extLst>
          </p:cNvPr>
          <p:cNvSpPr txBox="1"/>
          <p:nvPr/>
        </p:nvSpPr>
        <p:spPr>
          <a:xfrm>
            <a:off x="10378441" y="5986911"/>
            <a:ext cx="1534886"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S. 42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9" name="Diagramm 8">
            <a:extLst>
              <a:ext uri="{FF2B5EF4-FFF2-40B4-BE49-F238E27FC236}">
                <a16:creationId xmlns:a16="http://schemas.microsoft.com/office/drawing/2014/main" id="{DFA41433-999A-4A1B-9370-8CD4E0870401}"/>
              </a:ext>
            </a:extLst>
          </p:cNvPr>
          <p:cNvGraphicFramePr/>
          <p:nvPr>
            <p:extLst/>
          </p:nvPr>
        </p:nvGraphicFramePr>
        <p:xfrm>
          <a:off x="371357" y="2244534"/>
          <a:ext cx="5624946" cy="37312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hteck 9">
            <a:extLst>
              <a:ext uri="{FF2B5EF4-FFF2-40B4-BE49-F238E27FC236}">
                <a16:creationId xmlns:a16="http://schemas.microsoft.com/office/drawing/2014/main" id="{FA3E5635-A9F3-488D-A520-E5C8EB615EB9}"/>
              </a:ext>
            </a:extLst>
          </p:cNvPr>
          <p:cNvSpPr/>
          <p:nvPr/>
        </p:nvSpPr>
        <p:spPr>
          <a:xfrm>
            <a:off x="6717839" y="3223491"/>
            <a:ext cx="3916218" cy="1786377"/>
          </a:xfrm>
          <a:prstGeom prst="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de-DE" sz="1600" dirty="0">
                <a:solidFill>
                  <a:schemeClr val="tx1"/>
                </a:solidFill>
              </a:rPr>
              <a:t>Früchte besitzen aufgrund ihres Fruchtzuckergehalts schon ein gewisses Maß an Süße und haben einen spezifischen Eigengeschmack, wodurch sie als Ei-Ersatz besonders gut für süße Gerichte geeignet sind.</a:t>
            </a:r>
          </a:p>
        </p:txBody>
      </p:sp>
      <p:cxnSp>
        <p:nvCxnSpPr>
          <p:cNvPr id="12" name="Gerader Verbinder 11">
            <a:extLst>
              <a:ext uri="{FF2B5EF4-FFF2-40B4-BE49-F238E27FC236}">
                <a16:creationId xmlns:a16="http://schemas.microsoft.com/office/drawing/2014/main" id="{7F74BF3B-DC3B-4FFC-B3ED-577A87B99BE9}"/>
              </a:ext>
            </a:extLst>
          </p:cNvPr>
          <p:cNvCxnSpPr>
            <a:cxnSpLocks/>
          </p:cNvCxnSpPr>
          <p:nvPr/>
        </p:nvCxnSpPr>
        <p:spPr>
          <a:xfrm flipH="1" flipV="1">
            <a:off x="5107709" y="3832837"/>
            <a:ext cx="1610131" cy="277346"/>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001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8F0E0-C55E-469E-9B70-776B0C6D0137}"/>
              </a:ext>
            </a:extLst>
          </p:cNvPr>
          <p:cNvSpPr>
            <a:spLocks noGrp="1"/>
          </p:cNvSpPr>
          <p:nvPr>
            <p:ph type="title"/>
          </p:nvPr>
        </p:nvSpPr>
        <p:spPr/>
        <p:txBody>
          <a:bodyPr/>
          <a:lstStyle/>
          <a:p>
            <a:r>
              <a:rPr lang="de-DE"/>
              <a:t>Strategien</a:t>
            </a:r>
          </a:p>
        </p:txBody>
      </p:sp>
      <p:sp>
        <p:nvSpPr>
          <p:cNvPr id="4" name="Textplatzhalter 3">
            <a:extLst>
              <a:ext uri="{FF2B5EF4-FFF2-40B4-BE49-F238E27FC236}">
                <a16:creationId xmlns:a16="http://schemas.microsoft.com/office/drawing/2014/main" id="{3512A295-152E-4582-86FE-77E890D9901B}"/>
              </a:ext>
            </a:extLst>
          </p:cNvPr>
          <p:cNvSpPr>
            <a:spLocks noGrp="1"/>
          </p:cNvSpPr>
          <p:nvPr>
            <p:ph type="body" sz="quarter" idx="13"/>
          </p:nvPr>
        </p:nvSpPr>
        <p:spPr/>
        <p:txBody>
          <a:bodyPr/>
          <a:lstStyle/>
          <a:p>
            <a:r>
              <a:rPr lang="de-DE"/>
              <a:t>Rezepturen optimieren</a:t>
            </a:r>
          </a:p>
        </p:txBody>
      </p:sp>
      <p:sp>
        <p:nvSpPr>
          <p:cNvPr id="6" name="Ellipse 5">
            <a:extLst>
              <a:ext uri="{FF2B5EF4-FFF2-40B4-BE49-F238E27FC236}">
                <a16:creationId xmlns:a16="http://schemas.microsoft.com/office/drawing/2014/main" id="{194AA592-1926-4A21-BB6B-55994544F10F}"/>
              </a:ext>
            </a:extLst>
          </p:cNvPr>
          <p:cNvSpPr/>
          <p:nvPr/>
        </p:nvSpPr>
        <p:spPr>
          <a:xfrm>
            <a:off x="590511" y="2092685"/>
            <a:ext cx="4555697" cy="14400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Reduktion von Zucker </a:t>
            </a:r>
          </a:p>
        </p:txBody>
      </p:sp>
      <p:sp>
        <p:nvSpPr>
          <p:cNvPr id="7" name="Ellipse 6">
            <a:extLst>
              <a:ext uri="{FF2B5EF4-FFF2-40B4-BE49-F238E27FC236}">
                <a16:creationId xmlns:a16="http://schemas.microsoft.com/office/drawing/2014/main" id="{A9145C6E-5983-4672-A07A-DA9F9747285A}"/>
              </a:ext>
            </a:extLst>
          </p:cNvPr>
          <p:cNvSpPr/>
          <p:nvPr/>
        </p:nvSpPr>
        <p:spPr>
          <a:xfrm>
            <a:off x="6812165" y="2812685"/>
            <a:ext cx="4555697" cy="14400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Salzen und Würzen</a:t>
            </a:r>
          </a:p>
        </p:txBody>
      </p:sp>
      <p:sp>
        <p:nvSpPr>
          <p:cNvPr id="9" name="Ellipse 8">
            <a:extLst>
              <a:ext uri="{FF2B5EF4-FFF2-40B4-BE49-F238E27FC236}">
                <a16:creationId xmlns:a16="http://schemas.microsoft.com/office/drawing/2014/main" id="{D397C2FD-2042-4016-BE81-9154FCD4967E}"/>
              </a:ext>
            </a:extLst>
          </p:cNvPr>
          <p:cNvSpPr/>
          <p:nvPr/>
        </p:nvSpPr>
        <p:spPr>
          <a:xfrm>
            <a:off x="2868359" y="4432272"/>
            <a:ext cx="4555697" cy="14400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Umgang mit Fetten</a:t>
            </a:r>
          </a:p>
        </p:txBody>
      </p:sp>
      <p:sp>
        <p:nvSpPr>
          <p:cNvPr id="8" name="Textfeld 7">
            <a:extLst>
              <a:ext uri="{FF2B5EF4-FFF2-40B4-BE49-F238E27FC236}">
                <a16:creationId xmlns:a16="http://schemas.microsoft.com/office/drawing/2014/main" id="{AEBA8901-9BAE-4205-9D64-F94F00BF08F2}"/>
              </a:ext>
            </a:extLst>
          </p:cNvPr>
          <p:cNvSpPr txBox="1"/>
          <p:nvPr/>
        </p:nvSpPr>
        <p:spPr>
          <a:xfrm>
            <a:off x="10228217" y="5986911"/>
            <a:ext cx="1685110" cy="230832"/>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S. 45 ff.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4344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49172-6A12-4A48-A31F-E5705B0B93F1}"/>
              </a:ext>
            </a:extLst>
          </p:cNvPr>
          <p:cNvSpPr>
            <a:spLocks noGrp="1"/>
          </p:cNvSpPr>
          <p:nvPr>
            <p:ph type="title"/>
          </p:nvPr>
        </p:nvSpPr>
        <p:spPr/>
        <p:txBody>
          <a:bodyPr/>
          <a:lstStyle/>
          <a:p>
            <a:r>
              <a:rPr lang="de-DE" dirty="0"/>
              <a:t>Übersicht</a:t>
            </a:r>
          </a:p>
        </p:txBody>
      </p:sp>
      <p:sp>
        <p:nvSpPr>
          <p:cNvPr id="3" name="Textplatzhalter 2">
            <a:extLst>
              <a:ext uri="{FF2B5EF4-FFF2-40B4-BE49-F238E27FC236}">
                <a16:creationId xmlns:a16="http://schemas.microsoft.com/office/drawing/2014/main" id="{D37AEB6A-6C25-454D-BAC7-88E78D780E90}"/>
              </a:ext>
            </a:extLst>
          </p:cNvPr>
          <p:cNvSpPr>
            <a:spLocks noGrp="1"/>
          </p:cNvSpPr>
          <p:nvPr>
            <p:ph type="body" sz="quarter" idx="13"/>
          </p:nvPr>
        </p:nvSpPr>
        <p:spPr/>
        <p:txBody>
          <a:bodyPr/>
          <a:lstStyle/>
          <a:p>
            <a:r>
              <a:rPr lang="de-DE" dirty="0"/>
              <a:t>Ablauf</a:t>
            </a:r>
          </a:p>
        </p:txBody>
      </p:sp>
      <p:graphicFrame>
        <p:nvGraphicFramePr>
          <p:cNvPr id="5" name="Tabelle 4">
            <a:extLst>
              <a:ext uri="{FF2B5EF4-FFF2-40B4-BE49-F238E27FC236}">
                <a16:creationId xmlns:a16="http://schemas.microsoft.com/office/drawing/2014/main" id="{4C3A26F4-92F5-4C4A-BFC6-081E8E801127}"/>
              </a:ext>
            </a:extLst>
          </p:cNvPr>
          <p:cNvGraphicFramePr>
            <a:graphicFrameLocks noGrp="1"/>
          </p:cNvGraphicFramePr>
          <p:nvPr>
            <p:extLst/>
          </p:nvPr>
        </p:nvGraphicFramePr>
        <p:xfrm>
          <a:off x="371357" y="1442145"/>
          <a:ext cx="11375167" cy="4297680"/>
        </p:xfrm>
        <a:graphic>
          <a:graphicData uri="http://schemas.openxmlformats.org/drawingml/2006/table">
            <a:tbl>
              <a:tblPr firstRow="1" bandRow="1">
                <a:tableStyleId>{00A15C55-8517-42AA-B614-E9B94910E393}</a:tableStyleId>
              </a:tblPr>
              <a:tblGrid>
                <a:gridCol w="800951">
                  <a:extLst>
                    <a:ext uri="{9D8B030D-6E8A-4147-A177-3AD203B41FA5}">
                      <a16:colId xmlns:a16="http://schemas.microsoft.com/office/drawing/2014/main" val="2202381272"/>
                    </a:ext>
                  </a:extLst>
                </a:gridCol>
                <a:gridCol w="1007366">
                  <a:extLst>
                    <a:ext uri="{9D8B030D-6E8A-4147-A177-3AD203B41FA5}">
                      <a16:colId xmlns:a16="http://schemas.microsoft.com/office/drawing/2014/main" val="1431896644"/>
                    </a:ext>
                  </a:extLst>
                </a:gridCol>
                <a:gridCol w="2934586">
                  <a:extLst>
                    <a:ext uri="{9D8B030D-6E8A-4147-A177-3AD203B41FA5}">
                      <a16:colId xmlns:a16="http://schemas.microsoft.com/office/drawing/2014/main" val="32570082"/>
                    </a:ext>
                  </a:extLst>
                </a:gridCol>
                <a:gridCol w="3636335">
                  <a:extLst>
                    <a:ext uri="{9D8B030D-6E8A-4147-A177-3AD203B41FA5}">
                      <a16:colId xmlns:a16="http://schemas.microsoft.com/office/drawing/2014/main" val="3551147682"/>
                    </a:ext>
                  </a:extLst>
                </a:gridCol>
                <a:gridCol w="2995929">
                  <a:extLst>
                    <a:ext uri="{9D8B030D-6E8A-4147-A177-3AD203B41FA5}">
                      <a16:colId xmlns:a16="http://schemas.microsoft.com/office/drawing/2014/main" val="1814567008"/>
                    </a:ext>
                  </a:extLst>
                </a:gridCol>
              </a:tblGrid>
              <a:tr h="370840">
                <a:tc>
                  <a:txBody>
                    <a:bodyPr/>
                    <a:lstStyle/>
                    <a:p>
                      <a:r>
                        <a:rPr lang="de-DE" sz="1200" dirty="0"/>
                        <a:t>Block</a:t>
                      </a:r>
                    </a:p>
                  </a:txBody>
                  <a:tcPr/>
                </a:tc>
                <a:tc>
                  <a:txBody>
                    <a:bodyPr/>
                    <a:lstStyle/>
                    <a:p>
                      <a:r>
                        <a:rPr lang="de-DE" sz="1200" dirty="0"/>
                        <a:t>Zeit</a:t>
                      </a:r>
                    </a:p>
                  </a:txBody>
                  <a:tcPr/>
                </a:tc>
                <a:tc>
                  <a:txBody>
                    <a:bodyPr/>
                    <a:lstStyle/>
                    <a:p>
                      <a:r>
                        <a:rPr lang="de-DE" sz="1200"/>
                        <a:t>Inhalt</a:t>
                      </a:r>
                      <a:endParaRPr lang="de-DE" sz="1200" dirty="0"/>
                    </a:p>
                  </a:txBody>
                  <a:tcPr/>
                </a:tc>
                <a:tc>
                  <a:txBody>
                    <a:bodyPr/>
                    <a:lstStyle/>
                    <a:p>
                      <a:pPr algn="ctr"/>
                      <a:r>
                        <a:rPr lang="de-DE" sz="1200"/>
                        <a:t>Methode</a:t>
                      </a:r>
                      <a:endParaRPr lang="de-DE" sz="1200" dirty="0"/>
                    </a:p>
                  </a:txBody>
                  <a:tcPr/>
                </a:tc>
                <a:tc>
                  <a:txBody>
                    <a:bodyPr/>
                    <a:lstStyle/>
                    <a:p>
                      <a:pPr algn="ctr"/>
                      <a:r>
                        <a:rPr lang="de-DE" sz="1200"/>
                        <a:t>Material</a:t>
                      </a:r>
                      <a:endParaRPr lang="de-DE" sz="1200" dirty="0"/>
                    </a:p>
                  </a:txBody>
                  <a:tcPr/>
                </a:tc>
                <a:extLst>
                  <a:ext uri="{0D108BD9-81ED-4DB2-BD59-A6C34878D82A}">
                    <a16:rowId xmlns:a16="http://schemas.microsoft.com/office/drawing/2014/main" val="356692969"/>
                  </a:ext>
                </a:extLst>
              </a:tr>
              <a:tr h="370840">
                <a:tc rowSpan="4">
                  <a:txBody>
                    <a:bodyPr/>
                    <a:lstStyle/>
                    <a:p>
                      <a:pPr algn="ctr"/>
                      <a:r>
                        <a:rPr lang="de-DE" sz="1200" dirty="0"/>
                        <a:t>1</a:t>
                      </a:r>
                    </a:p>
                  </a:txBody>
                  <a:tcPr anchor="ctr"/>
                </a:tc>
                <a:tc>
                  <a:txBody>
                    <a:bodyPr/>
                    <a:lstStyle/>
                    <a:p>
                      <a:pPr algn="ctr"/>
                      <a:r>
                        <a:rPr lang="de-DE" sz="1200" dirty="0"/>
                        <a:t>10</a:t>
                      </a:r>
                    </a:p>
                  </a:txBody>
                  <a:tcPr anchor="ctr"/>
                </a:tc>
                <a:tc>
                  <a:txBody>
                    <a:bodyPr/>
                    <a:lstStyle/>
                    <a:p>
                      <a:pPr algn="ctr"/>
                      <a:r>
                        <a:rPr lang="de-DE" sz="1200" dirty="0"/>
                        <a:t>Begrüßung, Agenda &amp; Ziele</a:t>
                      </a:r>
                    </a:p>
                  </a:txBody>
                  <a:tcPr/>
                </a:tc>
                <a:tc>
                  <a:txBody>
                    <a:bodyPr/>
                    <a:lstStyle/>
                    <a:p>
                      <a:pPr algn="ctr"/>
                      <a:r>
                        <a:rPr lang="de-DE" sz="1200" dirty="0"/>
                        <a:t>Vortrag</a:t>
                      </a:r>
                    </a:p>
                  </a:txBody>
                  <a:tcPr/>
                </a:tc>
                <a:tc>
                  <a:txBody>
                    <a:bodyPr/>
                    <a:lstStyle/>
                    <a:p>
                      <a:pPr algn="l"/>
                      <a:r>
                        <a:rPr lang="de-DE" sz="1200" dirty="0"/>
                        <a:t>Präsentation, Laptop &amp; </a:t>
                      </a:r>
                      <a:r>
                        <a:rPr lang="de-DE" sz="1200" dirty="0" err="1"/>
                        <a:t>Beamer</a:t>
                      </a:r>
                      <a:r>
                        <a:rPr lang="de-DE" sz="1200" dirty="0"/>
                        <a:t> </a:t>
                      </a:r>
                      <a:r>
                        <a:rPr lang="de-DE" sz="1100" dirty="0"/>
                        <a:t>(gesamten Workshop)</a:t>
                      </a:r>
                      <a:endParaRPr lang="de-DE" sz="1200" dirty="0"/>
                    </a:p>
                  </a:txBody>
                  <a:tcPr/>
                </a:tc>
                <a:extLst>
                  <a:ext uri="{0D108BD9-81ED-4DB2-BD59-A6C34878D82A}">
                    <a16:rowId xmlns:a16="http://schemas.microsoft.com/office/drawing/2014/main" val="525869581"/>
                  </a:ext>
                </a:extLst>
              </a:tr>
              <a:tr h="367453">
                <a:tc vMerge="1">
                  <a:txBody>
                    <a:bodyPr/>
                    <a:lstStyle/>
                    <a:p>
                      <a:endParaRPr lang="de-DE" sz="1200" dirty="0"/>
                    </a:p>
                  </a:txBody>
                  <a:tcPr/>
                </a:tc>
                <a:tc>
                  <a:txBody>
                    <a:bodyPr/>
                    <a:lstStyle/>
                    <a:p>
                      <a:pPr algn="ctr"/>
                      <a:r>
                        <a:rPr lang="de-DE" sz="1200" dirty="0"/>
                        <a:t>20</a:t>
                      </a:r>
                    </a:p>
                  </a:txBody>
                  <a:tcPr anchor="ctr"/>
                </a:tc>
                <a:tc>
                  <a:txBody>
                    <a:bodyPr/>
                    <a:lstStyle/>
                    <a:p>
                      <a:pPr algn="ctr"/>
                      <a:r>
                        <a:rPr lang="de-DE" sz="1200" dirty="0"/>
                        <a:t>Überblick über die Ergebnisse</a:t>
                      </a:r>
                    </a:p>
                  </a:txBody>
                  <a:tcPr/>
                </a:tc>
                <a:tc>
                  <a:txBody>
                    <a:bodyPr/>
                    <a:lstStyle/>
                    <a:p>
                      <a:pPr algn="ctr"/>
                      <a:r>
                        <a:rPr lang="de-DE" sz="1200" dirty="0"/>
                        <a:t>Blitzlicht durch die Teilnehmenden</a:t>
                      </a:r>
                    </a:p>
                    <a:p>
                      <a:pPr algn="ctr"/>
                      <a:r>
                        <a:rPr lang="de-DE" sz="1200" dirty="0"/>
                        <a:t>Vortrag</a:t>
                      </a:r>
                    </a:p>
                  </a:txBody>
                  <a:tcPr/>
                </a:tc>
                <a:tc>
                  <a:txBody>
                    <a:bodyPr/>
                    <a:lstStyle/>
                    <a:p>
                      <a:pPr algn="l"/>
                      <a:r>
                        <a:rPr lang="de-DE" sz="1200" dirty="0"/>
                        <a:t>Präsentation</a:t>
                      </a:r>
                    </a:p>
                  </a:txBody>
                  <a:tcPr/>
                </a:tc>
                <a:extLst>
                  <a:ext uri="{0D108BD9-81ED-4DB2-BD59-A6C34878D82A}">
                    <a16:rowId xmlns:a16="http://schemas.microsoft.com/office/drawing/2014/main" val="791101704"/>
                  </a:ext>
                </a:extLst>
              </a:tr>
              <a:tr h="370840">
                <a:tc vMerge="1">
                  <a:txBody>
                    <a:bodyPr/>
                    <a:lstStyle/>
                    <a:p>
                      <a:endParaRPr lang="de-DE" sz="1200" dirty="0"/>
                    </a:p>
                  </a:txBody>
                  <a:tcPr/>
                </a:tc>
                <a:tc>
                  <a:txBody>
                    <a:bodyPr/>
                    <a:lstStyle/>
                    <a:p>
                      <a:pPr algn="ctr"/>
                      <a:r>
                        <a:rPr lang="de-DE" sz="1200" dirty="0"/>
                        <a:t>35</a:t>
                      </a:r>
                    </a:p>
                  </a:txBody>
                  <a:tcPr anchor="ctr"/>
                </a:tc>
                <a:tc>
                  <a:txBody>
                    <a:bodyPr/>
                    <a:lstStyle/>
                    <a:p>
                      <a:pPr algn="ctr"/>
                      <a:r>
                        <a:rPr lang="de-DE" sz="1200" dirty="0"/>
                        <a:t>Hebelwirkung einzelner Lebensmittelgruppen</a:t>
                      </a:r>
                    </a:p>
                  </a:txBody>
                  <a:tcPr/>
                </a:tc>
                <a:tc>
                  <a:txBody>
                    <a:bodyPr/>
                    <a:lstStyle/>
                    <a:p>
                      <a:pPr algn="ctr"/>
                      <a:r>
                        <a:rPr lang="de-DE" sz="1200" dirty="0"/>
                        <a:t>Gemeinschaftsspiel</a:t>
                      </a:r>
                    </a:p>
                  </a:txBody>
                  <a:tcPr/>
                </a:tc>
                <a:tc>
                  <a:txBody>
                    <a:bodyPr/>
                    <a:lstStyle/>
                    <a:p>
                      <a:r>
                        <a:rPr lang="de-DE" sz="1200" dirty="0"/>
                        <a:t>Schwarzer Peter </a:t>
                      </a:r>
                      <a:r>
                        <a:rPr lang="de-DE" sz="1200" dirty="0" err="1"/>
                        <a:t>Nachhaltigkeits</a:t>
                      </a:r>
                      <a:r>
                        <a:rPr lang="de-DE" sz="1200" dirty="0"/>
                        <a:t> – Edition ODER Icons für das Legespiel </a:t>
                      </a:r>
                    </a:p>
                  </a:txBody>
                  <a:tcPr/>
                </a:tc>
                <a:extLst>
                  <a:ext uri="{0D108BD9-81ED-4DB2-BD59-A6C34878D82A}">
                    <a16:rowId xmlns:a16="http://schemas.microsoft.com/office/drawing/2014/main" val="2462647292"/>
                  </a:ext>
                </a:extLst>
              </a:tr>
              <a:tr h="370840">
                <a:tc vMerge="1">
                  <a:txBody>
                    <a:bodyPr/>
                    <a:lstStyle/>
                    <a:p>
                      <a:pPr algn="ctr"/>
                      <a:endParaRPr lang="de-DE" sz="1200" dirty="0"/>
                    </a:p>
                  </a:txBody>
                  <a:tcPr anchor="ctr"/>
                </a:tc>
                <a:tc>
                  <a:txBody>
                    <a:bodyPr/>
                    <a:lstStyle/>
                    <a:p>
                      <a:pPr algn="ctr"/>
                      <a:r>
                        <a:rPr lang="de-DE" sz="1200" dirty="0"/>
                        <a:t>25</a:t>
                      </a:r>
                    </a:p>
                  </a:txBody>
                  <a:tcPr anchor="ctr"/>
                </a:tc>
                <a:tc>
                  <a:txBody>
                    <a:bodyPr/>
                    <a:lstStyle/>
                    <a:p>
                      <a:pPr algn="ctr"/>
                      <a:r>
                        <a:rPr lang="de-DE" sz="1200" dirty="0"/>
                        <a:t>Strategien zur nachhaltigen Optimierung/Erstellung von Rezepturen</a:t>
                      </a:r>
                    </a:p>
                  </a:txBody>
                  <a:tcPr/>
                </a:tc>
                <a:tc>
                  <a:txBody>
                    <a:bodyPr/>
                    <a:lstStyle/>
                    <a:p>
                      <a:pPr algn="ctr"/>
                      <a:r>
                        <a:rPr lang="de-DE" sz="1200" dirty="0"/>
                        <a:t>Kleingruppenarbeit</a:t>
                      </a:r>
                    </a:p>
                  </a:txBody>
                  <a:tcPr/>
                </a:tc>
                <a:tc>
                  <a:txBody>
                    <a:bodyPr/>
                    <a:lstStyle/>
                    <a:p>
                      <a:r>
                        <a:rPr lang="de-DE" sz="1200" dirty="0"/>
                        <a:t>Moderationskarten, Stifte, Pinnwand/Tafel, Stecknadeln/Magnete</a:t>
                      </a:r>
                    </a:p>
                  </a:txBody>
                  <a:tcPr/>
                </a:tc>
                <a:extLst>
                  <a:ext uri="{0D108BD9-81ED-4DB2-BD59-A6C34878D82A}">
                    <a16:rowId xmlns:a16="http://schemas.microsoft.com/office/drawing/2014/main" val="2775728762"/>
                  </a:ext>
                </a:extLst>
              </a:tr>
              <a:tr h="370840">
                <a:tc gridSpan="5">
                  <a:txBody>
                    <a:bodyPr/>
                    <a:lstStyle/>
                    <a:p>
                      <a:pPr algn="ctr"/>
                      <a:r>
                        <a:rPr lang="de-DE" sz="1200" dirty="0"/>
                        <a:t>PAUSE (30min)</a:t>
                      </a:r>
                    </a:p>
                  </a:txBody>
                  <a:tcPr anchor="ctr"/>
                </a:tc>
                <a:tc hMerge="1">
                  <a:txBody>
                    <a:bodyPr/>
                    <a:lstStyle/>
                    <a:p>
                      <a:pPr algn="ctr"/>
                      <a:endParaRPr lang="de-DE" sz="1200" dirty="0"/>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2876097315"/>
                  </a:ext>
                </a:extLst>
              </a:tr>
              <a:tr h="370840">
                <a:tc rowSpan="4">
                  <a:txBody>
                    <a:bodyPr/>
                    <a:lstStyle/>
                    <a:p>
                      <a:pPr algn="ctr"/>
                      <a:r>
                        <a:rPr lang="de-DE" sz="1200" dirty="0"/>
                        <a:t>2</a:t>
                      </a:r>
                    </a:p>
                  </a:txBody>
                  <a:tcPr anchor="ctr"/>
                </a:tc>
                <a:tc>
                  <a:txBody>
                    <a:bodyPr/>
                    <a:lstStyle/>
                    <a:p>
                      <a:pPr algn="ctr"/>
                      <a:r>
                        <a:rPr lang="de-DE" sz="1200" dirty="0"/>
                        <a:t>20</a:t>
                      </a:r>
                    </a:p>
                  </a:txBody>
                  <a:tcPr anchor="ctr"/>
                </a:tc>
                <a:tc>
                  <a:txBody>
                    <a:bodyPr/>
                    <a:lstStyle/>
                    <a:p>
                      <a:pPr algn="ctr"/>
                      <a:r>
                        <a:rPr lang="de-DE" sz="1200" dirty="0"/>
                        <a:t>Herausforderungen in der Umsetzung der Strategien</a:t>
                      </a:r>
                    </a:p>
                  </a:txBody>
                  <a:tcPr/>
                </a:tc>
                <a:tc>
                  <a:txBody>
                    <a:bodyPr/>
                    <a:lstStyle/>
                    <a:p>
                      <a:pPr algn="ctr"/>
                      <a:r>
                        <a:rPr lang="de-DE" sz="1200" dirty="0"/>
                        <a:t>Kleingruppenarbeit</a:t>
                      </a:r>
                    </a:p>
                    <a:p>
                      <a:pPr algn="ctr"/>
                      <a:r>
                        <a:rPr lang="de-DE" sz="1200" dirty="0"/>
                        <a:t>Diskussion im Plenum</a:t>
                      </a:r>
                    </a:p>
                  </a:txBody>
                  <a:tcPr/>
                </a:tc>
                <a:tc>
                  <a:txBody>
                    <a:bodyPr/>
                    <a:lstStyle/>
                    <a:p>
                      <a:r>
                        <a:rPr lang="de-DE" sz="1200" dirty="0"/>
                        <a:t>Evtl. Präsentation</a:t>
                      </a:r>
                    </a:p>
                  </a:txBody>
                  <a:tcPr/>
                </a:tc>
                <a:extLst>
                  <a:ext uri="{0D108BD9-81ED-4DB2-BD59-A6C34878D82A}">
                    <a16:rowId xmlns:a16="http://schemas.microsoft.com/office/drawing/2014/main" val="3422921826"/>
                  </a:ext>
                </a:extLst>
              </a:tr>
              <a:tr h="370840">
                <a:tc vMerge="1">
                  <a:txBody>
                    <a:bodyPr/>
                    <a:lstStyle/>
                    <a:p>
                      <a:endParaRPr lang="de-DE" sz="1200" dirty="0"/>
                    </a:p>
                  </a:txBody>
                  <a:tcPr/>
                </a:tc>
                <a:tc>
                  <a:txBody>
                    <a:bodyPr/>
                    <a:lstStyle/>
                    <a:p>
                      <a:pPr algn="ctr"/>
                      <a:r>
                        <a:rPr lang="de-DE" sz="1200" dirty="0"/>
                        <a:t>45</a:t>
                      </a:r>
                    </a:p>
                  </a:txBody>
                  <a:tcPr anchor="ctr"/>
                </a:tc>
                <a:tc>
                  <a:txBody>
                    <a:bodyPr/>
                    <a:lstStyle/>
                    <a:p>
                      <a:pPr algn="ctr"/>
                      <a:r>
                        <a:rPr lang="de-DE" sz="1200" dirty="0"/>
                        <a:t>Best </a:t>
                      </a:r>
                      <a:r>
                        <a:rPr lang="de-DE" sz="1200" dirty="0" err="1"/>
                        <a:t>Practise</a:t>
                      </a:r>
                      <a:r>
                        <a:rPr lang="de-DE" sz="1200" dirty="0"/>
                        <a:t> Beispiel</a:t>
                      </a:r>
                    </a:p>
                  </a:txBody>
                  <a:tcPr/>
                </a:tc>
                <a:tc>
                  <a:txBody>
                    <a:bodyPr/>
                    <a:lstStyle/>
                    <a:p>
                      <a:pPr algn="ctr"/>
                      <a:r>
                        <a:rPr lang="de-DE" sz="1200" dirty="0"/>
                        <a:t>Vortrag durch Praxisbeispiel</a:t>
                      </a:r>
                    </a:p>
                    <a:p>
                      <a:pPr algn="ctr"/>
                      <a:r>
                        <a:rPr lang="de-DE" sz="1200" dirty="0"/>
                        <a:t>Fragerunde</a:t>
                      </a:r>
                    </a:p>
                  </a:txBody>
                  <a:tcPr/>
                </a:tc>
                <a:tc>
                  <a:txBody>
                    <a:bodyPr/>
                    <a:lstStyle/>
                    <a:p>
                      <a:r>
                        <a:rPr lang="de-DE" sz="1200" dirty="0"/>
                        <a:t>Moderationskarten, Stifte, Pinnwand/Tafel, Stecknadeln/Magnete</a:t>
                      </a:r>
                    </a:p>
                  </a:txBody>
                  <a:tcPr/>
                </a:tc>
                <a:extLst>
                  <a:ext uri="{0D108BD9-81ED-4DB2-BD59-A6C34878D82A}">
                    <a16:rowId xmlns:a16="http://schemas.microsoft.com/office/drawing/2014/main" val="1966661705"/>
                  </a:ext>
                </a:extLst>
              </a:tr>
              <a:tr h="370840">
                <a:tc vMerge="1">
                  <a:txBody>
                    <a:bodyPr/>
                    <a:lstStyle/>
                    <a:p>
                      <a:endParaRPr lang="de-DE"/>
                    </a:p>
                  </a:txBody>
                  <a:tcPr/>
                </a:tc>
                <a:tc>
                  <a:txBody>
                    <a:bodyPr/>
                    <a:lstStyle/>
                    <a:p>
                      <a:pPr algn="ctr"/>
                      <a:r>
                        <a:rPr lang="de-DE" sz="1200" dirty="0"/>
                        <a:t>10</a:t>
                      </a:r>
                    </a:p>
                  </a:txBody>
                  <a:tcPr anchor="ctr"/>
                </a:tc>
                <a:tc>
                  <a:txBody>
                    <a:bodyPr/>
                    <a:lstStyle/>
                    <a:p>
                      <a:pPr algn="ctr"/>
                      <a:r>
                        <a:rPr lang="de-DE" sz="1200" dirty="0"/>
                        <a:t>Weiterführende Aufgabe</a:t>
                      </a:r>
                    </a:p>
                  </a:txBody>
                  <a:tcPr anchor="ctr"/>
                </a:tc>
                <a:tc>
                  <a:txBody>
                    <a:bodyPr/>
                    <a:lstStyle/>
                    <a:p>
                      <a:pPr algn="ctr"/>
                      <a:r>
                        <a:rPr lang="de-DE" sz="1200" dirty="0"/>
                        <a:t>Vortrag</a:t>
                      </a:r>
                    </a:p>
                  </a:txBody>
                  <a:tcPr/>
                </a:tc>
                <a:tc>
                  <a:txBody>
                    <a:bodyPr/>
                    <a:lstStyle/>
                    <a:p>
                      <a:pPr algn="l"/>
                      <a:r>
                        <a:rPr lang="de-DE" sz="1200" dirty="0"/>
                        <a:t>Präsentation</a:t>
                      </a:r>
                    </a:p>
                  </a:txBody>
                  <a:tcPr/>
                </a:tc>
                <a:extLst>
                  <a:ext uri="{0D108BD9-81ED-4DB2-BD59-A6C34878D82A}">
                    <a16:rowId xmlns:a16="http://schemas.microsoft.com/office/drawing/2014/main" val="1353180835"/>
                  </a:ext>
                </a:extLst>
              </a:tr>
              <a:tr h="370840">
                <a:tc vMerge="1">
                  <a:txBody>
                    <a:bodyPr/>
                    <a:lstStyle/>
                    <a:p>
                      <a:endParaRPr lang="de-DE" sz="1200" dirty="0"/>
                    </a:p>
                  </a:txBody>
                  <a:tcPr/>
                </a:tc>
                <a:tc>
                  <a:txBody>
                    <a:bodyPr/>
                    <a:lstStyle/>
                    <a:p>
                      <a:pPr algn="ctr"/>
                      <a:r>
                        <a:rPr lang="de-DE" sz="1200" dirty="0"/>
                        <a:t>15</a:t>
                      </a:r>
                    </a:p>
                  </a:txBody>
                  <a:tcPr anchor="ctr"/>
                </a:tc>
                <a:tc>
                  <a:txBody>
                    <a:bodyPr/>
                    <a:lstStyle/>
                    <a:p>
                      <a:pPr algn="ctr"/>
                      <a:r>
                        <a:rPr lang="de-DE" sz="1200" dirty="0"/>
                        <a:t>Abschluss</a:t>
                      </a:r>
                    </a:p>
                  </a:txBody>
                  <a:tcPr/>
                </a:tc>
                <a:tc>
                  <a:txBody>
                    <a:bodyPr/>
                    <a:lstStyle/>
                    <a:p>
                      <a:pPr algn="ctr"/>
                      <a:r>
                        <a:rPr lang="de-DE" sz="1200" dirty="0"/>
                        <a:t>Zielscheibe</a:t>
                      </a:r>
                    </a:p>
                  </a:txBody>
                  <a:tcPr/>
                </a:tc>
                <a:tc>
                  <a:txBody>
                    <a:bodyPr/>
                    <a:lstStyle/>
                    <a:p>
                      <a:r>
                        <a:rPr lang="de-DE" sz="1200" dirty="0"/>
                        <a:t>Flipchart mit Zielscheibe und Achsenkreuz, Klebepunkte/Stifte</a:t>
                      </a:r>
                    </a:p>
                  </a:txBody>
                  <a:tcPr/>
                </a:tc>
                <a:extLst>
                  <a:ext uri="{0D108BD9-81ED-4DB2-BD59-A6C34878D82A}">
                    <a16:rowId xmlns:a16="http://schemas.microsoft.com/office/drawing/2014/main" val="1677809749"/>
                  </a:ext>
                </a:extLst>
              </a:tr>
            </a:tbl>
          </a:graphicData>
        </a:graphic>
      </p:graphicFrame>
    </p:spTree>
    <p:extLst>
      <p:ext uri="{BB962C8B-B14F-4D97-AF65-F5344CB8AC3E}">
        <p14:creationId xmlns:p14="http://schemas.microsoft.com/office/powerpoint/2010/main" val="557943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8AC763-C7DC-4FE8-B74C-6E8D8EDF11B5}"/>
              </a:ext>
            </a:extLst>
          </p:cNvPr>
          <p:cNvSpPr>
            <a:spLocks noGrp="1"/>
          </p:cNvSpPr>
          <p:nvPr>
            <p:ph type="title"/>
          </p:nvPr>
        </p:nvSpPr>
        <p:spPr/>
        <p:txBody>
          <a:bodyPr/>
          <a:lstStyle/>
          <a:p>
            <a:r>
              <a:rPr lang="de-DE"/>
              <a:t>Strategien</a:t>
            </a:r>
          </a:p>
        </p:txBody>
      </p:sp>
      <p:sp>
        <p:nvSpPr>
          <p:cNvPr id="4" name="Textplatzhalter 3">
            <a:extLst>
              <a:ext uri="{FF2B5EF4-FFF2-40B4-BE49-F238E27FC236}">
                <a16:creationId xmlns:a16="http://schemas.microsoft.com/office/drawing/2014/main" id="{4D78C105-4A5E-455E-BD37-17719E38DBB6}"/>
              </a:ext>
            </a:extLst>
          </p:cNvPr>
          <p:cNvSpPr>
            <a:spLocks noGrp="1"/>
          </p:cNvSpPr>
          <p:nvPr>
            <p:ph type="body" sz="quarter" idx="13"/>
          </p:nvPr>
        </p:nvSpPr>
        <p:spPr/>
        <p:txBody>
          <a:bodyPr/>
          <a:lstStyle/>
          <a:p>
            <a:r>
              <a:rPr lang="de-DE"/>
              <a:t>Rezepturen optimieren</a:t>
            </a:r>
          </a:p>
        </p:txBody>
      </p:sp>
      <p:sp>
        <p:nvSpPr>
          <p:cNvPr id="6" name="Ellipse 5">
            <a:extLst>
              <a:ext uri="{FF2B5EF4-FFF2-40B4-BE49-F238E27FC236}">
                <a16:creationId xmlns:a16="http://schemas.microsoft.com/office/drawing/2014/main" id="{5BF73CC4-8C15-42C4-BA4C-F67EB7CA2E45}"/>
              </a:ext>
            </a:extLst>
          </p:cNvPr>
          <p:cNvSpPr/>
          <p:nvPr/>
        </p:nvSpPr>
        <p:spPr>
          <a:xfrm>
            <a:off x="3818150" y="2282076"/>
            <a:ext cx="4555697" cy="1440000"/>
          </a:xfrm>
          <a:prstGeom prst="ellips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000">
                <a:solidFill>
                  <a:schemeClr val="tx1"/>
                </a:solidFill>
              </a:rPr>
              <a:t>Halb - Halb</a:t>
            </a:r>
          </a:p>
        </p:txBody>
      </p:sp>
      <p:sp>
        <p:nvSpPr>
          <p:cNvPr id="7" name="Textfeld 6">
            <a:extLst>
              <a:ext uri="{FF2B5EF4-FFF2-40B4-BE49-F238E27FC236}">
                <a16:creationId xmlns:a16="http://schemas.microsoft.com/office/drawing/2014/main" id="{57885430-9766-458C-97CE-F7C231ADC60A}"/>
              </a:ext>
            </a:extLst>
          </p:cNvPr>
          <p:cNvSpPr txBox="1"/>
          <p:nvPr/>
        </p:nvSpPr>
        <p:spPr>
          <a:xfrm>
            <a:off x="3128975" y="3943721"/>
            <a:ext cx="5934048" cy="1032270"/>
          </a:xfrm>
          <a:prstGeom prst="rect">
            <a:avLst/>
          </a:prstGeom>
          <a:noFill/>
        </p:spPr>
        <p:txBody>
          <a:bodyPr wrap="square" rtlCol="0">
            <a:spAutoFit/>
          </a:bodyPr>
          <a:lstStyle/>
          <a:p>
            <a:pPr algn="ctr">
              <a:lnSpc>
                <a:spcPct val="110000"/>
              </a:lnSpc>
            </a:pPr>
            <a:r>
              <a:rPr lang="de-DE" sz="1900"/>
              <a:t>Zu Beginn der Umstellung können Speisen halb aus pflanzlichen und halb aus tierischen Produkten bestehen.</a:t>
            </a:r>
          </a:p>
        </p:txBody>
      </p:sp>
      <p:sp>
        <p:nvSpPr>
          <p:cNvPr id="8" name="Textfeld 7">
            <a:extLst>
              <a:ext uri="{FF2B5EF4-FFF2-40B4-BE49-F238E27FC236}">
                <a16:creationId xmlns:a16="http://schemas.microsoft.com/office/drawing/2014/main" id="{B12EFD80-E4BA-4F76-9C93-6DE599A7664C}"/>
              </a:ext>
            </a:extLst>
          </p:cNvPr>
          <p:cNvSpPr txBox="1"/>
          <p:nvPr/>
        </p:nvSpPr>
        <p:spPr>
          <a:xfrm>
            <a:off x="10626633" y="5986910"/>
            <a:ext cx="1286693" cy="231009"/>
          </a:xfrm>
          <a:prstGeom prst="rect">
            <a:avLst/>
          </a:prstGeom>
          <a:noFill/>
        </p:spPr>
        <p:txBody>
          <a:bodyPr wrap="square">
            <a:spAutoFit/>
          </a:bodyPr>
          <a:lstStyle/>
          <a:p>
            <a:r>
              <a:rPr lang="de-DE" sz="900" dirty="0">
                <a:solidFill>
                  <a:schemeClr val="bg1">
                    <a:lumMod val="65000"/>
                  </a:schemeClr>
                </a:solidFill>
                <a:effectLst/>
                <a:latin typeface="Calibri" panose="020F0502020204030204" pitchFamily="34" charset="0"/>
                <a:ea typeface="Calibri" panose="020F0502020204030204" pitchFamily="34" charset="0"/>
                <a:cs typeface="Calibri" panose="020F0502020204030204" pitchFamily="34" charset="0"/>
              </a:rPr>
              <a:t>Teitscheid et al., 2021 </a:t>
            </a:r>
            <a:endParaRPr lang="de-DE" sz="900" dirty="0">
              <a:solidFill>
                <a:schemeClr val="bg1">
                  <a:lumMod val="6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3647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41EB712-6C5A-4144-8407-04069A8CEAAA}"/>
              </a:ext>
            </a:extLst>
          </p:cNvPr>
          <p:cNvSpPr>
            <a:spLocks noGrp="1"/>
          </p:cNvSpPr>
          <p:nvPr>
            <p:ph type="body" sz="quarter" idx="15"/>
          </p:nvPr>
        </p:nvSpPr>
        <p:spPr>
          <a:solidFill>
            <a:schemeClr val="bg1">
              <a:lumMod val="75000"/>
            </a:schemeClr>
          </a:solidFill>
        </p:spPr>
        <p:txBody>
          <a:bodyPr/>
          <a:lstStyle/>
          <a:p>
            <a:pPr>
              <a:lnSpc>
                <a:spcPct val="100000"/>
              </a:lnSpc>
            </a:pPr>
            <a:endParaRPr lang="de-DE" dirty="0">
              <a:solidFill>
                <a:schemeClr val="accent4">
                  <a:lumMod val="75000"/>
                </a:schemeClr>
              </a:solidFill>
            </a:endParaRPr>
          </a:p>
          <a:p>
            <a:pPr>
              <a:lnSpc>
                <a:spcPct val="100000"/>
              </a:lnSpc>
            </a:pPr>
            <a:r>
              <a:rPr lang="de-DE" dirty="0">
                <a:solidFill>
                  <a:schemeClr val="accent4">
                    <a:lumMod val="75000"/>
                  </a:schemeClr>
                </a:solidFill>
              </a:rPr>
              <a:t>Welche Erfahrungen, Einstellungen und Ergebnisse haben Sie mit ökologischen Lebensmitteln?</a:t>
            </a:r>
          </a:p>
          <a:p>
            <a:pPr>
              <a:lnSpc>
                <a:spcPct val="100000"/>
              </a:lnSpc>
            </a:pPr>
            <a:endParaRPr lang="de-DE" sz="1200" dirty="0">
              <a:solidFill>
                <a:schemeClr val="bg1">
                  <a:lumMod val="50000"/>
                </a:schemeClr>
              </a:solidFill>
            </a:endParaRPr>
          </a:p>
        </p:txBody>
      </p:sp>
      <p:sp>
        <p:nvSpPr>
          <p:cNvPr id="6" name="Titel 5">
            <a:extLst>
              <a:ext uri="{FF2B5EF4-FFF2-40B4-BE49-F238E27FC236}">
                <a16:creationId xmlns:a16="http://schemas.microsoft.com/office/drawing/2014/main" id="{1FEFD133-6D6B-4E5F-880D-85A4773545A8}"/>
              </a:ext>
            </a:extLst>
          </p:cNvPr>
          <p:cNvSpPr>
            <a:spLocks noGrp="1"/>
          </p:cNvSpPr>
          <p:nvPr>
            <p:ph type="title"/>
          </p:nvPr>
        </p:nvSpPr>
        <p:spPr/>
        <p:txBody>
          <a:bodyPr/>
          <a:lstStyle/>
          <a:p>
            <a:r>
              <a:rPr lang="de-DE"/>
              <a:t>Ökologische Lebensmittel</a:t>
            </a:r>
          </a:p>
        </p:txBody>
      </p:sp>
      <p:sp>
        <p:nvSpPr>
          <p:cNvPr id="7" name="Textplatzhalter 6">
            <a:extLst>
              <a:ext uri="{FF2B5EF4-FFF2-40B4-BE49-F238E27FC236}">
                <a16:creationId xmlns:a16="http://schemas.microsoft.com/office/drawing/2014/main" id="{90F14CE5-D54D-42D4-BF19-DBBA88F16C57}"/>
              </a:ext>
            </a:extLst>
          </p:cNvPr>
          <p:cNvSpPr>
            <a:spLocks noGrp="1"/>
          </p:cNvSpPr>
          <p:nvPr>
            <p:ph type="body" sz="quarter" idx="13"/>
          </p:nvPr>
        </p:nvSpPr>
        <p:spPr/>
        <p:txBody>
          <a:bodyPr/>
          <a:lstStyle/>
          <a:p>
            <a:r>
              <a:rPr lang="de-DE"/>
              <a:t>Rezepturentwicklung</a:t>
            </a:r>
          </a:p>
        </p:txBody>
      </p:sp>
    </p:spTree>
    <p:extLst>
      <p:ext uri="{BB962C8B-B14F-4D97-AF65-F5344CB8AC3E}">
        <p14:creationId xmlns:p14="http://schemas.microsoft.com/office/powerpoint/2010/main" val="2495164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8BF-BF83-41DA-9C0B-8B94AE896F87}"/>
              </a:ext>
            </a:extLst>
          </p:cNvPr>
          <p:cNvSpPr>
            <a:spLocks noGrp="1"/>
          </p:cNvSpPr>
          <p:nvPr>
            <p:ph type="title"/>
          </p:nvPr>
        </p:nvSpPr>
        <p:spPr/>
        <p:txBody>
          <a:bodyPr/>
          <a:lstStyle/>
          <a:p>
            <a:r>
              <a:rPr lang="de-DE" dirty="0"/>
              <a:t>Ökologischer Landbau</a:t>
            </a:r>
          </a:p>
        </p:txBody>
      </p:sp>
      <p:sp>
        <p:nvSpPr>
          <p:cNvPr id="4" name="Textplatzhalter 3">
            <a:extLst>
              <a:ext uri="{FF2B5EF4-FFF2-40B4-BE49-F238E27FC236}">
                <a16:creationId xmlns:a16="http://schemas.microsoft.com/office/drawing/2014/main" id="{A2E160A9-9DC4-4174-9756-BB7C54EF885D}"/>
              </a:ext>
            </a:extLst>
          </p:cNvPr>
          <p:cNvSpPr>
            <a:spLocks noGrp="1"/>
          </p:cNvSpPr>
          <p:nvPr>
            <p:ph type="body" sz="quarter" idx="13"/>
          </p:nvPr>
        </p:nvSpPr>
        <p:spPr/>
        <p:txBody>
          <a:bodyPr/>
          <a:lstStyle/>
          <a:p>
            <a:r>
              <a:rPr lang="de-DE"/>
              <a:t>Grundsätze</a:t>
            </a:r>
          </a:p>
        </p:txBody>
      </p:sp>
      <p:sp>
        <p:nvSpPr>
          <p:cNvPr id="6" name="Google Shape;295;g2023b86b06f_0_0">
            <a:extLst>
              <a:ext uri="{FF2B5EF4-FFF2-40B4-BE49-F238E27FC236}">
                <a16:creationId xmlns:a16="http://schemas.microsoft.com/office/drawing/2014/main" id="{9721879C-D4B2-4DFB-A3BA-0DB63228B13D}"/>
              </a:ext>
            </a:extLst>
          </p:cNvPr>
          <p:cNvSpPr txBox="1">
            <a:spLocks/>
          </p:cNvSpPr>
          <p:nvPr/>
        </p:nvSpPr>
        <p:spPr bwMode="auto">
          <a:xfrm>
            <a:off x="365149" y="1590329"/>
            <a:ext cx="7614000" cy="459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0" tIns="0" rIns="0" bIns="0" numCol="1" anchor="t" anchorCtr="0" compatLnSpc="1">
            <a:prstTxWarp prst="textNoShape">
              <a:avLst/>
            </a:prstTxWarp>
            <a:no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342900">
              <a:lnSpc>
                <a:spcPct val="200000"/>
              </a:lnSpc>
              <a:spcBef>
                <a:spcPts val="0"/>
              </a:spcBef>
              <a:spcAft>
                <a:spcPts val="0"/>
              </a:spcAft>
              <a:buSzPts val="1800"/>
              <a:buFont typeface="Arial" charset="0"/>
              <a:buChar char="●"/>
            </a:pPr>
            <a:r>
              <a:rPr lang="de-DE" sz="1600" b="1" dirty="0"/>
              <a:t>Verzicht auf Kunstdünger und chemisch-synthetische Pestizide</a:t>
            </a:r>
          </a:p>
          <a:p>
            <a:pPr marL="457200" indent="-342900">
              <a:lnSpc>
                <a:spcPct val="200000"/>
              </a:lnSpc>
              <a:spcBef>
                <a:spcPts val="0"/>
              </a:spcBef>
              <a:spcAft>
                <a:spcPts val="0"/>
              </a:spcAft>
              <a:buSzPts val="1800"/>
              <a:buFont typeface="Arial" charset="0"/>
              <a:buChar char="●"/>
            </a:pPr>
            <a:r>
              <a:rPr lang="de-DE" sz="1600" b="1" dirty="0"/>
              <a:t>kein gentechnisch </a:t>
            </a:r>
            <a:r>
              <a:rPr lang="de-DE" sz="1600" dirty="0"/>
              <a:t>verändertes Saatgut/Futtermittel </a:t>
            </a:r>
            <a:endParaRPr lang="de-DE" sz="1600" dirty="0">
              <a:cs typeface="Arial"/>
            </a:endParaRPr>
          </a:p>
          <a:p>
            <a:pPr marL="457200" indent="-342900">
              <a:lnSpc>
                <a:spcPct val="200000"/>
              </a:lnSpc>
              <a:spcBef>
                <a:spcPts val="0"/>
              </a:spcBef>
              <a:spcAft>
                <a:spcPts val="0"/>
              </a:spcAft>
              <a:buSzPts val="1800"/>
              <a:buFont typeface="Arial" charset="0"/>
              <a:buChar char="●"/>
            </a:pPr>
            <a:r>
              <a:rPr lang="de-DE" sz="1600" dirty="0"/>
              <a:t>Trägt zum Erhalt und der Erhöhung der </a:t>
            </a:r>
            <a:r>
              <a:rPr lang="de-DE" sz="1600" b="1" dirty="0"/>
              <a:t>Artenvielfalt</a:t>
            </a:r>
            <a:r>
              <a:rPr lang="de-DE" sz="1600" dirty="0"/>
              <a:t> bei</a:t>
            </a:r>
            <a:endParaRPr lang="de-DE" sz="1600" dirty="0">
              <a:cs typeface="Arial"/>
            </a:endParaRPr>
          </a:p>
          <a:p>
            <a:pPr marL="457200" indent="-342900">
              <a:lnSpc>
                <a:spcPct val="200000"/>
              </a:lnSpc>
              <a:spcBef>
                <a:spcPts val="0"/>
              </a:spcBef>
              <a:spcAft>
                <a:spcPts val="0"/>
              </a:spcAft>
              <a:buSzPts val="1800"/>
              <a:buFont typeface="Arial" charset="0"/>
              <a:buChar char="●"/>
            </a:pPr>
            <a:r>
              <a:rPr lang="de-DE" sz="1600" dirty="0"/>
              <a:t>Höhere </a:t>
            </a:r>
            <a:r>
              <a:rPr lang="de-DE" sz="1600" b="1" dirty="0"/>
              <a:t>Tierwohl-Standards</a:t>
            </a:r>
            <a:endParaRPr lang="de-DE" sz="1600" dirty="0"/>
          </a:p>
          <a:p>
            <a:pPr marL="457200" indent="-342900">
              <a:lnSpc>
                <a:spcPct val="200000"/>
              </a:lnSpc>
              <a:spcBef>
                <a:spcPts val="0"/>
              </a:spcBef>
              <a:spcAft>
                <a:spcPts val="0"/>
              </a:spcAft>
              <a:buSzPts val="1800"/>
              <a:buFont typeface="Arial" charset="0"/>
              <a:buChar char="●"/>
            </a:pPr>
            <a:r>
              <a:rPr lang="de-DE" sz="1600" i="1" dirty="0"/>
              <a:t>Flächengebundene Tierhaltung: möglichst geschlossener, natürlicher Betriebskreislauf</a:t>
            </a:r>
            <a:endParaRPr lang="de-DE" sz="1600" i="1" dirty="0">
              <a:cs typeface="Arial"/>
            </a:endParaRPr>
          </a:p>
          <a:p>
            <a:pPr marL="457200" indent="-342900">
              <a:lnSpc>
                <a:spcPct val="200000"/>
              </a:lnSpc>
              <a:spcBef>
                <a:spcPts val="0"/>
              </a:spcBef>
              <a:spcAft>
                <a:spcPts val="0"/>
              </a:spcAft>
              <a:buSzPts val="1800"/>
              <a:buFont typeface="Arial" charset="0"/>
              <a:buChar char="●"/>
            </a:pPr>
            <a:r>
              <a:rPr lang="de-DE" sz="1600" dirty="0"/>
              <a:t>Teilweise bessere </a:t>
            </a:r>
            <a:r>
              <a:rPr lang="de-DE" sz="1600" b="1" dirty="0"/>
              <a:t>Preise</a:t>
            </a:r>
            <a:r>
              <a:rPr lang="de-DE" sz="1600" dirty="0"/>
              <a:t> für </a:t>
            </a:r>
            <a:r>
              <a:rPr lang="de-DE" sz="1600" dirty="0" err="1"/>
              <a:t>Erzeuger:innen</a:t>
            </a:r>
            <a:endParaRPr lang="de-DE" sz="1600" dirty="0"/>
          </a:p>
          <a:p>
            <a:pPr marL="457200" indent="-342900">
              <a:lnSpc>
                <a:spcPct val="200000"/>
              </a:lnSpc>
              <a:spcBef>
                <a:spcPts val="0"/>
              </a:spcBef>
              <a:spcAft>
                <a:spcPts val="0"/>
              </a:spcAft>
              <a:buSzPts val="1800"/>
              <a:buFont typeface="Arial" charset="0"/>
              <a:buChar char="●"/>
            </a:pPr>
            <a:r>
              <a:rPr lang="de-DE" sz="1600" dirty="0"/>
              <a:t>Keine Geschmacksverstärker, künstliche Farb- und Aromastoffe sind ausgeschlossen </a:t>
            </a:r>
            <a:endParaRPr lang="de-DE" sz="1600" dirty="0">
              <a:cs typeface="Arial"/>
            </a:endParaRPr>
          </a:p>
          <a:p>
            <a:pPr marL="0" indent="0">
              <a:lnSpc>
                <a:spcPct val="200000"/>
              </a:lnSpc>
              <a:spcBef>
                <a:spcPts val="0"/>
              </a:spcBef>
              <a:spcAft>
                <a:spcPts val="0"/>
              </a:spcAft>
              <a:buClr>
                <a:schemeClr val="dk1"/>
              </a:buClr>
              <a:buSzPts val="1100"/>
              <a:buFont typeface="Arial"/>
              <a:buNone/>
            </a:pPr>
            <a:endParaRPr lang="de-DE" sz="1600" dirty="0"/>
          </a:p>
          <a:p>
            <a:pPr marL="0" indent="0">
              <a:lnSpc>
                <a:spcPct val="200000"/>
              </a:lnSpc>
              <a:spcBef>
                <a:spcPts val="0"/>
              </a:spcBef>
              <a:spcAft>
                <a:spcPts val="0"/>
              </a:spcAft>
              <a:buSzPts val="1440"/>
              <a:buFont typeface="Arial" charset="0"/>
              <a:buNone/>
            </a:pPr>
            <a:endParaRPr lang="de-DE" sz="1600" dirty="0"/>
          </a:p>
        </p:txBody>
      </p:sp>
      <p:sp>
        <p:nvSpPr>
          <p:cNvPr id="9" name="Google Shape;299;g2023b86b06f_0_0">
            <a:extLst>
              <a:ext uri="{FF2B5EF4-FFF2-40B4-BE49-F238E27FC236}">
                <a16:creationId xmlns:a16="http://schemas.microsoft.com/office/drawing/2014/main" id="{30909472-4140-4D99-AE91-F5ECFCA3711C}"/>
              </a:ext>
            </a:extLst>
          </p:cNvPr>
          <p:cNvSpPr txBox="1"/>
          <p:nvPr/>
        </p:nvSpPr>
        <p:spPr>
          <a:xfrm>
            <a:off x="7347799" y="3691575"/>
            <a:ext cx="1573013"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a:ea typeface="Tahoma"/>
                <a:cs typeface="Tahoma"/>
                <a:sym typeface="Tahoma"/>
              </a:rPr>
              <a:t>Ausbringung als Dünger</a:t>
            </a:r>
            <a:endParaRPr>
              <a:ea typeface="Tahoma"/>
              <a:cs typeface="Tahoma"/>
              <a:sym typeface="Tahoma"/>
            </a:endParaRPr>
          </a:p>
        </p:txBody>
      </p:sp>
      <p:sp>
        <p:nvSpPr>
          <p:cNvPr id="11" name="Google Shape;304;g2023b86b06f_0_0">
            <a:extLst>
              <a:ext uri="{FF2B5EF4-FFF2-40B4-BE49-F238E27FC236}">
                <a16:creationId xmlns:a16="http://schemas.microsoft.com/office/drawing/2014/main" id="{D2857DC3-B359-4936-B91F-4E3A2DE1B30A}"/>
              </a:ext>
            </a:extLst>
          </p:cNvPr>
          <p:cNvSpPr txBox="1"/>
          <p:nvPr/>
        </p:nvSpPr>
        <p:spPr>
          <a:xfrm>
            <a:off x="8709087" y="5447996"/>
            <a:ext cx="2199151"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a:ea typeface="Tahoma"/>
                <a:cs typeface="Tahoma"/>
                <a:sym typeface="Tahoma"/>
              </a:rPr>
              <a:t>Betriebseigene organische Dünger</a:t>
            </a:r>
            <a:endParaRPr>
              <a:ea typeface="Tahoma"/>
              <a:cs typeface="Tahoma"/>
              <a:sym typeface="Tahoma"/>
            </a:endParaRPr>
          </a:p>
        </p:txBody>
      </p:sp>
      <p:cxnSp>
        <p:nvCxnSpPr>
          <p:cNvPr id="13" name="Google Shape;306;g2023b86b06f_0_0">
            <a:extLst>
              <a:ext uri="{FF2B5EF4-FFF2-40B4-BE49-F238E27FC236}">
                <a16:creationId xmlns:a16="http://schemas.microsoft.com/office/drawing/2014/main" id="{3B6970FF-2469-485E-93F7-4C9C8978FB9C}"/>
              </a:ext>
            </a:extLst>
          </p:cNvPr>
          <p:cNvCxnSpPr>
            <a:cxnSpLocks/>
            <a:stCxn id="25" idx="2"/>
          </p:cNvCxnSpPr>
          <p:nvPr/>
        </p:nvCxnSpPr>
        <p:spPr>
          <a:xfrm rot="5400000">
            <a:off x="10401694" y="4261266"/>
            <a:ext cx="607916" cy="962678"/>
          </a:xfrm>
          <a:prstGeom prst="curvedConnector2">
            <a:avLst/>
          </a:prstGeom>
          <a:noFill/>
          <a:ln w="9525" cap="flat" cmpd="sng">
            <a:solidFill>
              <a:schemeClr val="dk2"/>
            </a:solidFill>
            <a:prstDash val="solid"/>
            <a:round/>
            <a:headEnd type="none" w="med" len="med"/>
            <a:tailEnd type="stealth" w="med" len="med"/>
          </a:ln>
        </p:spPr>
      </p:cxnSp>
      <p:cxnSp>
        <p:nvCxnSpPr>
          <p:cNvPr id="14" name="Google Shape;307;g2023b86b06f_0_0">
            <a:extLst>
              <a:ext uri="{FF2B5EF4-FFF2-40B4-BE49-F238E27FC236}">
                <a16:creationId xmlns:a16="http://schemas.microsoft.com/office/drawing/2014/main" id="{35B676CC-F387-4B85-B63C-6A01BAD5BFD1}"/>
              </a:ext>
            </a:extLst>
          </p:cNvPr>
          <p:cNvCxnSpPr>
            <a:cxnSpLocks/>
            <a:endCxn id="9" idx="2"/>
          </p:cNvCxnSpPr>
          <p:nvPr/>
        </p:nvCxnSpPr>
        <p:spPr>
          <a:xfrm rot="10800000">
            <a:off x="8134307" y="4430209"/>
            <a:ext cx="1258707" cy="616355"/>
          </a:xfrm>
          <a:prstGeom prst="curvedConnector2">
            <a:avLst/>
          </a:prstGeom>
          <a:noFill/>
          <a:ln w="9525" cap="flat" cmpd="sng">
            <a:solidFill>
              <a:schemeClr val="dk2"/>
            </a:solidFill>
            <a:prstDash val="solid"/>
            <a:round/>
            <a:headEnd type="none" w="med" len="med"/>
            <a:tailEnd type="stealth" w="med" len="med"/>
          </a:ln>
        </p:spPr>
      </p:cxnSp>
      <p:cxnSp>
        <p:nvCxnSpPr>
          <p:cNvPr id="15" name="Google Shape;308;g2023b86b06f_0_0">
            <a:extLst>
              <a:ext uri="{FF2B5EF4-FFF2-40B4-BE49-F238E27FC236}">
                <a16:creationId xmlns:a16="http://schemas.microsoft.com/office/drawing/2014/main" id="{E38ADAE6-E4BC-47C6-9F43-97685CD73EC0}"/>
              </a:ext>
            </a:extLst>
          </p:cNvPr>
          <p:cNvCxnSpPr>
            <a:cxnSpLocks/>
            <a:endCxn id="20" idx="1"/>
          </p:cNvCxnSpPr>
          <p:nvPr/>
        </p:nvCxnSpPr>
        <p:spPr>
          <a:xfrm rot="5400000" flipH="1" flipV="1">
            <a:off x="8034425" y="2029976"/>
            <a:ext cx="1007418" cy="861911"/>
          </a:xfrm>
          <a:prstGeom prst="curvedConnector2">
            <a:avLst/>
          </a:prstGeom>
          <a:noFill/>
          <a:ln w="9525" cap="flat" cmpd="sng">
            <a:solidFill>
              <a:schemeClr val="dk2"/>
            </a:solidFill>
            <a:prstDash val="solid"/>
            <a:round/>
            <a:headEnd type="none" w="med" len="med"/>
            <a:tailEnd type="stealth" w="med" len="med"/>
          </a:ln>
        </p:spPr>
      </p:cxnSp>
      <p:cxnSp>
        <p:nvCxnSpPr>
          <p:cNvPr id="16" name="Google Shape;310;g2023b86b06f_0_0">
            <a:extLst>
              <a:ext uri="{FF2B5EF4-FFF2-40B4-BE49-F238E27FC236}">
                <a16:creationId xmlns:a16="http://schemas.microsoft.com/office/drawing/2014/main" id="{0BB4626F-2A3E-4F5F-9CCB-6FACC3E961E2}"/>
              </a:ext>
            </a:extLst>
          </p:cNvPr>
          <p:cNvCxnSpPr>
            <a:cxnSpLocks/>
            <a:stCxn id="20" idx="3"/>
          </p:cNvCxnSpPr>
          <p:nvPr/>
        </p:nvCxnSpPr>
        <p:spPr>
          <a:xfrm>
            <a:off x="10742753" y="1957222"/>
            <a:ext cx="444238" cy="1009483"/>
          </a:xfrm>
          <a:prstGeom prst="curvedConnector2">
            <a:avLst/>
          </a:prstGeom>
          <a:noFill/>
          <a:ln w="9525" cap="flat" cmpd="sng">
            <a:solidFill>
              <a:schemeClr val="dk2"/>
            </a:solidFill>
            <a:prstDash val="solid"/>
            <a:round/>
            <a:headEnd type="none" w="med" len="med"/>
            <a:tailEnd type="stealth" w="med" len="med"/>
          </a:ln>
        </p:spPr>
      </p:cxnSp>
      <p:sp>
        <p:nvSpPr>
          <p:cNvPr id="17" name="Google Shape;311;g2023b86b06f_0_0">
            <a:extLst>
              <a:ext uri="{FF2B5EF4-FFF2-40B4-BE49-F238E27FC236}">
                <a16:creationId xmlns:a16="http://schemas.microsoft.com/office/drawing/2014/main" id="{BC3C6DB4-CAE1-4047-A348-C3B1C6A07893}"/>
              </a:ext>
            </a:extLst>
          </p:cNvPr>
          <p:cNvSpPr txBox="1">
            <a:spLocks/>
          </p:cNvSpPr>
          <p:nvPr/>
        </p:nvSpPr>
        <p:spPr>
          <a:xfrm>
            <a:off x="8337326" y="570450"/>
            <a:ext cx="2942700" cy="1084464"/>
          </a:xfrm>
          <a:prstGeom prst="rect">
            <a:avLst/>
          </a:prstGeom>
        </p:spPr>
        <p:txBody>
          <a:bodyPr spcFirstLastPara="1" wrap="square" lIns="0" tIns="288000" rIns="0" bIns="216000" anchor="t" anchorCtr="0">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Font typeface="Arial" charset="0"/>
              <a:buNone/>
            </a:pPr>
            <a:r>
              <a:rPr lang="de-DE" sz="1700">
                <a:solidFill>
                  <a:schemeClr val="accent4">
                    <a:lumMod val="75000"/>
                  </a:schemeClr>
                </a:solidFill>
              </a:rPr>
              <a:t>(Annähernd) Geschlossener Kreislauf</a:t>
            </a:r>
          </a:p>
        </p:txBody>
      </p:sp>
      <p:sp>
        <p:nvSpPr>
          <p:cNvPr id="20" name="Google Shape;309;g2023b86b06f_0_0">
            <a:extLst>
              <a:ext uri="{FF2B5EF4-FFF2-40B4-BE49-F238E27FC236}">
                <a16:creationId xmlns:a16="http://schemas.microsoft.com/office/drawing/2014/main" id="{A715E98A-9F9E-4A3D-B8BC-8C0574FB2A68}"/>
              </a:ext>
            </a:extLst>
          </p:cNvPr>
          <p:cNvSpPr txBox="1"/>
          <p:nvPr/>
        </p:nvSpPr>
        <p:spPr>
          <a:xfrm>
            <a:off x="8969090" y="1587905"/>
            <a:ext cx="1773663"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dirty="0">
                <a:solidFill>
                  <a:schemeClr val="bg1">
                    <a:lumMod val="75000"/>
                  </a:schemeClr>
                </a:solidFill>
                <a:ea typeface="Tahoma"/>
                <a:cs typeface="Tahoma"/>
                <a:sym typeface="Tahoma"/>
              </a:rPr>
              <a:t>betriebseigene </a:t>
            </a:r>
            <a:r>
              <a:rPr lang="de-DE" dirty="0">
                <a:ea typeface="Tahoma"/>
                <a:cs typeface="Tahoma"/>
                <a:sym typeface="Tahoma"/>
              </a:rPr>
              <a:t>Futtermittel</a:t>
            </a:r>
            <a:endParaRPr dirty="0">
              <a:ea typeface="Tahoma"/>
              <a:cs typeface="Tahoma"/>
              <a:sym typeface="Tahoma"/>
            </a:endParaRPr>
          </a:p>
        </p:txBody>
      </p:sp>
      <p:sp>
        <p:nvSpPr>
          <p:cNvPr id="25" name="Google Shape;302;g2023b86b06f_0_0">
            <a:extLst>
              <a:ext uri="{FF2B5EF4-FFF2-40B4-BE49-F238E27FC236}">
                <a16:creationId xmlns:a16="http://schemas.microsoft.com/office/drawing/2014/main" id="{32DFF069-F49B-463D-89C5-9C6B69571CBB}"/>
              </a:ext>
            </a:extLst>
          </p:cNvPr>
          <p:cNvSpPr txBox="1"/>
          <p:nvPr/>
        </p:nvSpPr>
        <p:spPr>
          <a:xfrm>
            <a:off x="10087415" y="3700014"/>
            <a:ext cx="2199151"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dirty="0">
                <a:ea typeface="Tahoma"/>
                <a:cs typeface="Tahoma"/>
                <a:sym typeface="Tahoma"/>
              </a:rPr>
              <a:t>Flächengebundene Tierhaltung </a:t>
            </a:r>
            <a:endParaRPr dirty="0">
              <a:ea typeface="Tahoma"/>
              <a:cs typeface="Tahoma"/>
              <a:sym typeface="Tahoma"/>
            </a:endParaRPr>
          </a:p>
        </p:txBody>
      </p:sp>
      <p:sp>
        <p:nvSpPr>
          <p:cNvPr id="26" name="Google Shape;312;g2023b86b06f_0_0">
            <a:extLst>
              <a:ext uri="{FF2B5EF4-FFF2-40B4-BE49-F238E27FC236}">
                <a16:creationId xmlns:a16="http://schemas.microsoft.com/office/drawing/2014/main" id="{8DC25602-427F-4A5A-A28F-00690A8022FD}"/>
              </a:ext>
            </a:extLst>
          </p:cNvPr>
          <p:cNvSpPr txBox="1"/>
          <p:nvPr/>
        </p:nvSpPr>
        <p:spPr>
          <a:xfrm>
            <a:off x="10742753" y="5981183"/>
            <a:ext cx="1233563"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900" dirty="0" err="1">
                <a:solidFill>
                  <a:schemeClr val="bg1">
                    <a:lumMod val="65000"/>
                  </a:schemeClr>
                </a:solidFill>
              </a:rPr>
              <a:t>Oekolandbau</a:t>
            </a:r>
            <a:r>
              <a:rPr lang="de-DE" sz="900" dirty="0">
                <a:solidFill>
                  <a:schemeClr val="bg1">
                    <a:lumMod val="65000"/>
                  </a:schemeClr>
                </a:solidFill>
              </a:rPr>
              <a:t> 2020</a:t>
            </a:r>
            <a:endParaRPr sz="900" dirty="0">
              <a:solidFill>
                <a:schemeClr val="bg1">
                  <a:lumMod val="65000"/>
                </a:schemeClr>
              </a:solidFill>
            </a:endParaRPr>
          </a:p>
        </p:txBody>
      </p:sp>
      <p:pic>
        <p:nvPicPr>
          <p:cNvPr id="18" name="Grafik 17">
            <a:extLst>
              <a:ext uri="{FF2B5EF4-FFF2-40B4-BE49-F238E27FC236}">
                <a16:creationId xmlns:a16="http://schemas.microsoft.com/office/drawing/2014/main" id="{8AAD20CB-F392-4AAA-8F41-C4E1595E3474}"/>
              </a:ext>
            </a:extLst>
          </p:cNvPr>
          <p:cNvPicPr>
            <a:picLocks noChangeAspect="1"/>
          </p:cNvPicPr>
          <p:nvPr/>
        </p:nvPicPr>
        <p:blipFill>
          <a:blip r:embed="rId3"/>
          <a:stretch>
            <a:fillRect/>
          </a:stretch>
        </p:blipFill>
        <p:spPr>
          <a:xfrm>
            <a:off x="9519047" y="2335716"/>
            <a:ext cx="217005" cy="425973"/>
          </a:xfrm>
          <a:prstGeom prst="rect">
            <a:avLst/>
          </a:prstGeom>
        </p:spPr>
      </p:pic>
      <p:pic>
        <p:nvPicPr>
          <p:cNvPr id="27" name="Grafik 26">
            <a:extLst>
              <a:ext uri="{FF2B5EF4-FFF2-40B4-BE49-F238E27FC236}">
                <a16:creationId xmlns:a16="http://schemas.microsoft.com/office/drawing/2014/main" id="{953DFDF0-4DFC-4B8D-8618-5A54AA1AF3B3}"/>
              </a:ext>
            </a:extLst>
          </p:cNvPr>
          <p:cNvPicPr>
            <a:picLocks noChangeAspect="1"/>
          </p:cNvPicPr>
          <p:nvPr/>
        </p:nvPicPr>
        <p:blipFill>
          <a:blip r:embed="rId3"/>
          <a:stretch>
            <a:fillRect/>
          </a:stretch>
        </p:blipFill>
        <p:spPr>
          <a:xfrm>
            <a:off x="9710060" y="2584828"/>
            <a:ext cx="217005" cy="425973"/>
          </a:xfrm>
          <a:prstGeom prst="rect">
            <a:avLst/>
          </a:prstGeom>
        </p:spPr>
      </p:pic>
      <p:pic>
        <p:nvPicPr>
          <p:cNvPr id="28" name="Grafik 27">
            <a:extLst>
              <a:ext uri="{FF2B5EF4-FFF2-40B4-BE49-F238E27FC236}">
                <a16:creationId xmlns:a16="http://schemas.microsoft.com/office/drawing/2014/main" id="{69DC9BD7-6ECC-49C0-A37B-6EE586D26B67}"/>
              </a:ext>
            </a:extLst>
          </p:cNvPr>
          <p:cNvPicPr>
            <a:picLocks noChangeAspect="1"/>
          </p:cNvPicPr>
          <p:nvPr/>
        </p:nvPicPr>
        <p:blipFill>
          <a:blip r:embed="rId3"/>
          <a:stretch>
            <a:fillRect/>
          </a:stretch>
        </p:blipFill>
        <p:spPr>
          <a:xfrm>
            <a:off x="9896186" y="2324684"/>
            <a:ext cx="217005" cy="425973"/>
          </a:xfrm>
          <a:prstGeom prst="rect">
            <a:avLst/>
          </a:prstGeom>
        </p:spPr>
      </p:pic>
      <p:pic>
        <p:nvPicPr>
          <p:cNvPr id="29" name="Grafik 28">
            <a:extLst>
              <a:ext uri="{FF2B5EF4-FFF2-40B4-BE49-F238E27FC236}">
                <a16:creationId xmlns:a16="http://schemas.microsoft.com/office/drawing/2014/main" id="{E1DB4030-4C94-40A0-B2D2-FDE0FEF849D3}"/>
              </a:ext>
            </a:extLst>
          </p:cNvPr>
          <p:cNvPicPr>
            <a:picLocks noChangeAspect="1"/>
          </p:cNvPicPr>
          <p:nvPr/>
        </p:nvPicPr>
        <p:blipFill>
          <a:blip r:embed="rId4"/>
          <a:stretch>
            <a:fillRect/>
          </a:stretch>
        </p:blipFill>
        <p:spPr>
          <a:xfrm>
            <a:off x="10637988" y="3021850"/>
            <a:ext cx="1260087" cy="790575"/>
          </a:xfrm>
          <a:prstGeom prst="rect">
            <a:avLst/>
          </a:prstGeom>
        </p:spPr>
      </p:pic>
      <p:pic>
        <p:nvPicPr>
          <p:cNvPr id="31" name="Grafik 30">
            <a:extLst>
              <a:ext uri="{FF2B5EF4-FFF2-40B4-BE49-F238E27FC236}">
                <a16:creationId xmlns:a16="http://schemas.microsoft.com/office/drawing/2014/main" id="{26E7A030-3590-45FD-8FB8-66EAC2916AF7}"/>
              </a:ext>
            </a:extLst>
          </p:cNvPr>
          <p:cNvPicPr>
            <a:picLocks noChangeAspect="1"/>
          </p:cNvPicPr>
          <p:nvPr/>
        </p:nvPicPr>
        <p:blipFill>
          <a:blip r:embed="rId5"/>
          <a:stretch>
            <a:fillRect/>
          </a:stretch>
        </p:blipFill>
        <p:spPr>
          <a:xfrm>
            <a:off x="7523870" y="3053473"/>
            <a:ext cx="374912" cy="738633"/>
          </a:xfrm>
          <a:prstGeom prst="rect">
            <a:avLst/>
          </a:prstGeom>
        </p:spPr>
      </p:pic>
      <p:pic>
        <p:nvPicPr>
          <p:cNvPr id="33" name="Grafik 32">
            <a:extLst>
              <a:ext uri="{FF2B5EF4-FFF2-40B4-BE49-F238E27FC236}">
                <a16:creationId xmlns:a16="http://schemas.microsoft.com/office/drawing/2014/main" id="{19AD0F06-9B2E-431E-8D11-E7D545CB41BB}"/>
              </a:ext>
            </a:extLst>
          </p:cNvPr>
          <p:cNvPicPr>
            <a:picLocks noChangeAspect="1"/>
          </p:cNvPicPr>
          <p:nvPr/>
        </p:nvPicPr>
        <p:blipFill>
          <a:blip r:embed="rId5"/>
          <a:stretch>
            <a:fillRect/>
          </a:stretch>
        </p:blipFill>
        <p:spPr>
          <a:xfrm>
            <a:off x="7829204" y="3047820"/>
            <a:ext cx="374912" cy="738633"/>
          </a:xfrm>
          <a:prstGeom prst="rect">
            <a:avLst/>
          </a:prstGeom>
        </p:spPr>
      </p:pic>
      <p:pic>
        <p:nvPicPr>
          <p:cNvPr id="34" name="Grafik 33">
            <a:extLst>
              <a:ext uri="{FF2B5EF4-FFF2-40B4-BE49-F238E27FC236}">
                <a16:creationId xmlns:a16="http://schemas.microsoft.com/office/drawing/2014/main" id="{739BB21F-1EF0-4DD2-BF81-EED10AA2C5B1}"/>
              </a:ext>
            </a:extLst>
          </p:cNvPr>
          <p:cNvPicPr>
            <a:picLocks noChangeAspect="1"/>
          </p:cNvPicPr>
          <p:nvPr/>
        </p:nvPicPr>
        <p:blipFill>
          <a:blip r:embed="rId5"/>
          <a:stretch>
            <a:fillRect/>
          </a:stretch>
        </p:blipFill>
        <p:spPr>
          <a:xfrm>
            <a:off x="8178764" y="3042167"/>
            <a:ext cx="374912" cy="738633"/>
          </a:xfrm>
          <a:prstGeom prst="rect">
            <a:avLst/>
          </a:prstGeom>
        </p:spPr>
      </p:pic>
      <p:pic>
        <p:nvPicPr>
          <p:cNvPr id="41" name="Grafik 40">
            <a:extLst>
              <a:ext uri="{FF2B5EF4-FFF2-40B4-BE49-F238E27FC236}">
                <a16:creationId xmlns:a16="http://schemas.microsoft.com/office/drawing/2014/main" id="{48BF1FE7-D85A-4D7C-A12C-FC00873CBA6A}"/>
              </a:ext>
            </a:extLst>
          </p:cNvPr>
          <p:cNvPicPr>
            <a:picLocks noChangeAspect="1"/>
          </p:cNvPicPr>
          <p:nvPr/>
        </p:nvPicPr>
        <p:blipFill rotWithShape="1">
          <a:blip r:embed="rId6"/>
          <a:srcRect b="48578"/>
          <a:stretch/>
        </p:blipFill>
        <p:spPr>
          <a:xfrm>
            <a:off x="9475818" y="4615878"/>
            <a:ext cx="685487" cy="249679"/>
          </a:xfrm>
          <a:prstGeom prst="rect">
            <a:avLst/>
          </a:prstGeom>
        </p:spPr>
      </p:pic>
      <p:pic>
        <p:nvPicPr>
          <p:cNvPr id="42" name="Grafik 41">
            <a:extLst>
              <a:ext uri="{FF2B5EF4-FFF2-40B4-BE49-F238E27FC236}">
                <a16:creationId xmlns:a16="http://schemas.microsoft.com/office/drawing/2014/main" id="{2A9EBA1B-2FBE-4D36-801C-CED0306DF409}"/>
              </a:ext>
            </a:extLst>
          </p:cNvPr>
          <p:cNvPicPr>
            <a:picLocks noChangeAspect="1"/>
          </p:cNvPicPr>
          <p:nvPr/>
        </p:nvPicPr>
        <p:blipFill rotWithShape="1">
          <a:blip r:embed="rId7"/>
          <a:srcRect t="27473"/>
          <a:stretch/>
        </p:blipFill>
        <p:spPr>
          <a:xfrm>
            <a:off x="9457739" y="4854525"/>
            <a:ext cx="676141" cy="616478"/>
          </a:xfrm>
          <a:prstGeom prst="rect">
            <a:avLst/>
          </a:prstGeom>
        </p:spPr>
      </p:pic>
    </p:spTree>
    <p:extLst>
      <p:ext uri="{BB962C8B-B14F-4D97-AF65-F5344CB8AC3E}">
        <p14:creationId xmlns:p14="http://schemas.microsoft.com/office/powerpoint/2010/main" val="413881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4F931E5D-BB4F-4195-A1DD-73FD56487205}"/>
              </a:ext>
            </a:extLst>
          </p:cNvPr>
          <p:cNvPicPr>
            <a:picLocks noChangeAspect="1"/>
          </p:cNvPicPr>
          <p:nvPr/>
        </p:nvPicPr>
        <p:blipFill>
          <a:blip r:embed="rId3"/>
          <a:stretch>
            <a:fillRect/>
          </a:stretch>
        </p:blipFill>
        <p:spPr>
          <a:xfrm>
            <a:off x="6785790" y="935622"/>
            <a:ext cx="4504264" cy="3000635"/>
          </a:xfrm>
          <a:prstGeom prst="rect">
            <a:avLst/>
          </a:prstGeom>
        </p:spPr>
      </p:pic>
      <p:sp>
        <p:nvSpPr>
          <p:cNvPr id="2" name="Titel 1">
            <a:extLst>
              <a:ext uri="{FF2B5EF4-FFF2-40B4-BE49-F238E27FC236}">
                <a16:creationId xmlns:a16="http://schemas.microsoft.com/office/drawing/2014/main" id="{EF581FEF-17ED-E43E-9201-4940DF94383E}"/>
              </a:ext>
            </a:extLst>
          </p:cNvPr>
          <p:cNvSpPr>
            <a:spLocks noGrp="1"/>
          </p:cNvSpPr>
          <p:nvPr>
            <p:ph type="title"/>
          </p:nvPr>
        </p:nvSpPr>
        <p:spPr/>
        <p:txBody>
          <a:bodyPr/>
          <a:lstStyle/>
          <a:p>
            <a:r>
              <a:rPr lang="de-DE" dirty="0"/>
              <a:t>Beschaffung und Nachhaltigkeit</a:t>
            </a:r>
          </a:p>
        </p:txBody>
      </p:sp>
      <p:sp>
        <p:nvSpPr>
          <p:cNvPr id="4" name="Textplatzhalter 3">
            <a:extLst>
              <a:ext uri="{FF2B5EF4-FFF2-40B4-BE49-F238E27FC236}">
                <a16:creationId xmlns:a16="http://schemas.microsoft.com/office/drawing/2014/main" id="{B28049CB-CC84-3B73-3746-73FC8508DCEA}"/>
              </a:ext>
            </a:extLst>
          </p:cNvPr>
          <p:cNvSpPr>
            <a:spLocks noGrp="1"/>
          </p:cNvSpPr>
          <p:nvPr>
            <p:ph type="body" sz="quarter" idx="13"/>
          </p:nvPr>
        </p:nvSpPr>
        <p:spPr/>
        <p:txBody>
          <a:bodyPr/>
          <a:lstStyle/>
          <a:p>
            <a:r>
              <a:rPr lang="de-DE" dirty="0"/>
              <a:t>Artgerechte Tierhaltung und mehr …</a:t>
            </a:r>
          </a:p>
        </p:txBody>
      </p:sp>
      <p:sp>
        <p:nvSpPr>
          <p:cNvPr id="3" name="Rechteck 2">
            <a:extLst>
              <a:ext uri="{FF2B5EF4-FFF2-40B4-BE49-F238E27FC236}">
                <a16:creationId xmlns:a16="http://schemas.microsoft.com/office/drawing/2014/main" id="{38307424-B671-40F6-8823-C8538616D119}"/>
              </a:ext>
            </a:extLst>
          </p:cNvPr>
          <p:cNvSpPr/>
          <p:nvPr/>
        </p:nvSpPr>
        <p:spPr>
          <a:xfrm>
            <a:off x="353531" y="6033388"/>
            <a:ext cx="1364476" cy="230832"/>
          </a:xfrm>
          <a:prstGeom prst="rect">
            <a:avLst/>
          </a:prstGeom>
        </p:spPr>
        <p:txBody>
          <a:bodyPr wrap="none">
            <a:spAutoFit/>
          </a:bodyPr>
          <a:lstStyle/>
          <a:p>
            <a:r>
              <a:rPr lang="en-US" sz="900" dirty="0">
                <a:solidFill>
                  <a:schemeClr val="bg1">
                    <a:lumMod val="65000"/>
                  </a:schemeClr>
                </a:solidFill>
              </a:rPr>
              <a:t>Initiative </a:t>
            </a:r>
            <a:r>
              <a:rPr lang="en-US" sz="900" dirty="0" err="1">
                <a:solidFill>
                  <a:schemeClr val="bg1">
                    <a:lumMod val="65000"/>
                  </a:schemeClr>
                </a:solidFill>
              </a:rPr>
              <a:t>Tierwohl</a:t>
            </a:r>
            <a:r>
              <a:rPr lang="en-US" sz="900" dirty="0">
                <a:solidFill>
                  <a:schemeClr val="bg1">
                    <a:lumMod val="65000"/>
                  </a:schemeClr>
                </a:solidFill>
              </a:rPr>
              <a:t> 2019</a:t>
            </a:r>
            <a:endParaRPr lang="de-DE" sz="900" dirty="0">
              <a:solidFill>
                <a:schemeClr val="bg1">
                  <a:lumMod val="65000"/>
                </a:schemeClr>
              </a:solidFill>
            </a:endParaRPr>
          </a:p>
        </p:txBody>
      </p:sp>
      <p:pic>
        <p:nvPicPr>
          <p:cNvPr id="13" name="Grafik 12">
            <a:extLst>
              <a:ext uri="{FF2B5EF4-FFF2-40B4-BE49-F238E27FC236}">
                <a16:creationId xmlns:a16="http://schemas.microsoft.com/office/drawing/2014/main" id="{4B93A04E-B800-41CF-99B4-69252CA798FD}"/>
              </a:ext>
            </a:extLst>
          </p:cNvPr>
          <p:cNvPicPr>
            <a:picLocks noChangeAspect="1"/>
          </p:cNvPicPr>
          <p:nvPr/>
        </p:nvPicPr>
        <p:blipFill>
          <a:blip r:embed="rId4"/>
          <a:stretch>
            <a:fillRect/>
          </a:stretch>
        </p:blipFill>
        <p:spPr>
          <a:xfrm>
            <a:off x="7586132" y="3429000"/>
            <a:ext cx="2611967" cy="1740031"/>
          </a:xfrm>
          <a:prstGeom prst="rect">
            <a:avLst/>
          </a:prstGeom>
        </p:spPr>
      </p:pic>
      <p:sp>
        <p:nvSpPr>
          <p:cNvPr id="14" name="Rechteck 13">
            <a:extLst>
              <a:ext uri="{FF2B5EF4-FFF2-40B4-BE49-F238E27FC236}">
                <a16:creationId xmlns:a16="http://schemas.microsoft.com/office/drawing/2014/main" id="{B1FB6076-0792-434F-BFB9-39385BC2C17D}"/>
              </a:ext>
            </a:extLst>
          </p:cNvPr>
          <p:cNvSpPr/>
          <p:nvPr/>
        </p:nvSpPr>
        <p:spPr>
          <a:xfrm>
            <a:off x="7653378" y="5094932"/>
            <a:ext cx="2769089" cy="646331"/>
          </a:xfrm>
          <a:prstGeom prst="rect">
            <a:avLst/>
          </a:prstGeom>
        </p:spPr>
        <p:txBody>
          <a:bodyPr wrap="square">
            <a:spAutoFit/>
          </a:bodyPr>
          <a:lstStyle/>
          <a:p>
            <a:r>
              <a:rPr lang="de-DE" sz="900" dirty="0">
                <a:solidFill>
                  <a:srgbClr val="C4C4C4"/>
                </a:solidFill>
              </a:rPr>
              <a:t>Bildquelle: </a:t>
            </a:r>
            <a:r>
              <a:rPr lang="de-DE" sz="900" dirty="0">
                <a:solidFill>
                  <a:srgbClr val="C4C4C4"/>
                </a:solidFill>
                <a:hlinkClick r:id="rId5">
                  <a:extLst>
                    <a:ext uri="{A12FA001-AC4F-418D-AE19-62706E023703}">
                      <ahyp:hlinkClr xmlns:ahyp="http://schemas.microsoft.com/office/drawing/2018/hyperlinkcolor" val="tx"/>
                    </a:ext>
                  </a:extLst>
                </a:hlinkClick>
              </a:rPr>
              <a:t>https://www.nabu.de/imperia/md/nabu/images/sonstiges/logos-symbole/guetezeichen-siegel/150507-nabu-siegel-neuland.jpeg</a:t>
            </a:r>
            <a:r>
              <a:rPr lang="de-DE" sz="900" dirty="0">
                <a:solidFill>
                  <a:srgbClr val="C4C4C4"/>
                </a:solidFill>
              </a:rPr>
              <a:t> </a:t>
            </a:r>
          </a:p>
        </p:txBody>
      </p:sp>
      <p:sp>
        <p:nvSpPr>
          <p:cNvPr id="17" name="Rechteck 16">
            <a:extLst>
              <a:ext uri="{FF2B5EF4-FFF2-40B4-BE49-F238E27FC236}">
                <a16:creationId xmlns:a16="http://schemas.microsoft.com/office/drawing/2014/main" id="{5D541070-108F-4908-B35E-58960E85FF4E}"/>
              </a:ext>
            </a:extLst>
          </p:cNvPr>
          <p:cNvSpPr/>
          <p:nvPr/>
        </p:nvSpPr>
        <p:spPr>
          <a:xfrm>
            <a:off x="9580033" y="3148169"/>
            <a:ext cx="2611967" cy="646331"/>
          </a:xfrm>
          <a:prstGeom prst="rect">
            <a:avLst/>
          </a:prstGeom>
        </p:spPr>
        <p:txBody>
          <a:bodyPr wrap="square">
            <a:spAutoFit/>
          </a:bodyPr>
          <a:lstStyle/>
          <a:p>
            <a:r>
              <a:rPr lang="de-DE" sz="900" dirty="0">
                <a:solidFill>
                  <a:srgbClr val="C4C4C4"/>
                </a:solidFill>
              </a:rPr>
              <a:t>Bildquelle: </a:t>
            </a:r>
            <a:r>
              <a:rPr lang="de-DE" sz="900" dirty="0">
                <a:solidFill>
                  <a:srgbClr val="C4C4C4"/>
                </a:solidFill>
                <a:hlinkClick r:id="rId6">
                  <a:extLst>
                    <a:ext uri="{A12FA001-AC4F-418D-AE19-62706E023703}">
                      <ahyp:hlinkClr xmlns:ahyp="http://schemas.microsoft.com/office/drawing/2018/hyperlinkcolor" val="tx"/>
                    </a:ext>
                  </a:extLst>
                </a:hlinkClick>
              </a:rPr>
              <a:t>https://www.nabu.de/imperia/md/nabu/images/sonstiges/logos-symbole/guetezeichen-siegel/150507-nabu-biosiegel.jpeg</a:t>
            </a:r>
            <a:r>
              <a:rPr lang="de-DE" sz="900" dirty="0">
                <a:solidFill>
                  <a:srgbClr val="C4C4C4"/>
                </a:solidFill>
              </a:rPr>
              <a:t> </a:t>
            </a:r>
          </a:p>
        </p:txBody>
      </p:sp>
      <p:sp>
        <p:nvSpPr>
          <p:cNvPr id="18" name="Rechteck 17">
            <a:extLst>
              <a:ext uri="{FF2B5EF4-FFF2-40B4-BE49-F238E27FC236}">
                <a16:creationId xmlns:a16="http://schemas.microsoft.com/office/drawing/2014/main" id="{F591FECB-5FEF-4371-A194-347A2C7CA13B}"/>
              </a:ext>
            </a:extLst>
          </p:cNvPr>
          <p:cNvSpPr/>
          <p:nvPr/>
        </p:nvSpPr>
        <p:spPr>
          <a:xfrm>
            <a:off x="11115194" y="6033388"/>
            <a:ext cx="723275" cy="230832"/>
          </a:xfrm>
          <a:prstGeom prst="rect">
            <a:avLst/>
          </a:prstGeom>
        </p:spPr>
        <p:txBody>
          <a:bodyPr wrap="none">
            <a:spAutoFit/>
          </a:bodyPr>
          <a:lstStyle/>
          <a:p>
            <a:r>
              <a:rPr lang="en-US" sz="900" dirty="0">
                <a:solidFill>
                  <a:schemeClr val="bg1">
                    <a:lumMod val="65000"/>
                  </a:schemeClr>
                </a:solidFill>
              </a:rPr>
              <a:t>NABU </a:t>
            </a:r>
            <a:r>
              <a:rPr lang="en-US" sz="900" dirty="0" err="1">
                <a:solidFill>
                  <a:schemeClr val="bg1">
                    <a:lumMod val="65000"/>
                  </a:schemeClr>
                </a:solidFill>
              </a:rPr>
              <a:t>o.J.</a:t>
            </a:r>
            <a:endParaRPr lang="de-DE" sz="900" dirty="0">
              <a:solidFill>
                <a:schemeClr val="bg1">
                  <a:lumMod val="65000"/>
                </a:schemeClr>
              </a:solidFill>
            </a:endParaRPr>
          </a:p>
        </p:txBody>
      </p:sp>
      <p:pic>
        <p:nvPicPr>
          <p:cNvPr id="8" name="Grafik 7" descr="Ein Bild, das Text, Schrift, Screenshot, Logo enthält.&#10;&#10;Beschreibung automatisch generiert.">
            <a:extLst>
              <a:ext uri="{FF2B5EF4-FFF2-40B4-BE49-F238E27FC236}">
                <a16:creationId xmlns:a16="http://schemas.microsoft.com/office/drawing/2014/main" id="{DEF5BFA2-9ADE-CBCF-C56C-65C0FBF1FFC8}"/>
              </a:ext>
            </a:extLst>
          </p:cNvPr>
          <p:cNvPicPr>
            <a:picLocks noChangeAspect="1"/>
          </p:cNvPicPr>
          <p:nvPr/>
        </p:nvPicPr>
        <p:blipFill>
          <a:blip r:embed="rId7"/>
          <a:stretch>
            <a:fillRect/>
          </a:stretch>
        </p:blipFill>
        <p:spPr>
          <a:xfrm>
            <a:off x="859923" y="2738670"/>
            <a:ext cx="3930107" cy="1724490"/>
          </a:xfrm>
          <a:prstGeom prst="rect">
            <a:avLst/>
          </a:prstGeom>
        </p:spPr>
      </p:pic>
      <p:sp>
        <p:nvSpPr>
          <p:cNvPr id="11" name="Textfeld 10">
            <a:extLst>
              <a:ext uri="{FF2B5EF4-FFF2-40B4-BE49-F238E27FC236}">
                <a16:creationId xmlns:a16="http://schemas.microsoft.com/office/drawing/2014/main" id="{14B852D4-F40B-1D85-ABE3-B7464262E24A}"/>
              </a:ext>
            </a:extLst>
          </p:cNvPr>
          <p:cNvSpPr txBox="1"/>
          <p:nvPr/>
        </p:nvSpPr>
        <p:spPr>
          <a:xfrm>
            <a:off x="771709" y="4554247"/>
            <a:ext cx="5557932" cy="23282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900" dirty="0">
                <a:solidFill>
                  <a:srgbClr val="C4C4C4"/>
                </a:solidFill>
              </a:rPr>
              <a:t>Bildquelle: https://www.q-s.de/news-pool-de/haltungsform-kennzeichnung-ab-sommer-2024-mit-fuen.html</a:t>
            </a:r>
          </a:p>
        </p:txBody>
      </p:sp>
      <p:sp>
        <p:nvSpPr>
          <p:cNvPr id="6" name="Rechteck 5">
            <a:extLst>
              <a:ext uri="{FF2B5EF4-FFF2-40B4-BE49-F238E27FC236}">
                <a16:creationId xmlns:a16="http://schemas.microsoft.com/office/drawing/2014/main" id="{F25EF7A0-93FB-44E2-80EE-B66F3B7E3B83}"/>
              </a:ext>
            </a:extLst>
          </p:cNvPr>
          <p:cNvSpPr/>
          <p:nvPr/>
        </p:nvSpPr>
        <p:spPr>
          <a:xfrm>
            <a:off x="8974161" y="1381174"/>
            <a:ext cx="2218877" cy="261610"/>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100" dirty="0">
                <a:solidFill>
                  <a:srgbClr val="FF0000"/>
                </a:solidFill>
                <a:ea typeface="Calibri" panose="020F0502020204030204" pitchFamily="34" charset="0"/>
                <a:cs typeface="Times New Roman" panose="02020603050405020304" pitchFamily="18" charset="0"/>
              </a:rPr>
              <a:t>Logo ist nicht unter freier Lizenz.</a:t>
            </a:r>
            <a:endParaRPr lang="de-DE" sz="1100" dirty="0">
              <a:solidFill>
                <a:srgbClr val="FF0000"/>
              </a:solidFill>
            </a:endParaRPr>
          </a:p>
        </p:txBody>
      </p:sp>
      <p:sp>
        <p:nvSpPr>
          <p:cNvPr id="7" name="Rechteck 6">
            <a:extLst>
              <a:ext uri="{FF2B5EF4-FFF2-40B4-BE49-F238E27FC236}">
                <a16:creationId xmlns:a16="http://schemas.microsoft.com/office/drawing/2014/main" id="{F25EF7A0-93FB-44E2-80EE-B66F3B7E3B83}"/>
              </a:ext>
            </a:extLst>
          </p:cNvPr>
          <p:cNvSpPr/>
          <p:nvPr/>
        </p:nvSpPr>
        <p:spPr>
          <a:xfrm>
            <a:off x="7653378" y="5715923"/>
            <a:ext cx="2218877" cy="261610"/>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1100" dirty="0">
                <a:solidFill>
                  <a:srgbClr val="FF0000"/>
                </a:solidFill>
                <a:ea typeface="Calibri" panose="020F0502020204030204" pitchFamily="34" charset="0"/>
                <a:cs typeface="Times New Roman" panose="02020603050405020304" pitchFamily="18" charset="0"/>
              </a:rPr>
              <a:t>Logo ist nicht unter freier Lizenz.</a:t>
            </a:r>
            <a:endParaRPr lang="de-DE" sz="1100" dirty="0">
              <a:solidFill>
                <a:srgbClr val="FF0000"/>
              </a:solidFill>
            </a:endParaRPr>
          </a:p>
        </p:txBody>
      </p:sp>
    </p:spTree>
    <p:extLst>
      <p:ext uri="{BB962C8B-B14F-4D97-AF65-F5344CB8AC3E}">
        <p14:creationId xmlns:p14="http://schemas.microsoft.com/office/powerpoint/2010/main" val="34857992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9FEFF-F07D-173D-2733-55128F403926}"/>
              </a:ext>
            </a:extLst>
          </p:cNvPr>
          <p:cNvSpPr>
            <a:spLocks noGrp="1"/>
          </p:cNvSpPr>
          <p:nvPr>
            <p:ph type="title"/>
          </p:nvPr>
        </p:nvSpPr>
        <p:spPr/>
        <p:txBody>
          <a:bodyPr/>
          <a:lstStyle/>
          <a:p>
            <a:r>
              <a:rPr lang="de-DE" dirty="0">
                <a:solidFill>
                  <a:schemeClr val="accent4">
                    <a:lumMod val="50000"/>
                  </a:schemeClr>
                </a:solidFill>
              </a:rPr>
              <a:t>Erklärung:</a:t>
            </a:r>
            <a:r>
              <a:rPr lang="de-DE" dirty="0">
                <a:cs typeface="Arial"/>
              </a:rPr>
              <a:t> Haltungsform</a:t>
            </a:r>
            <a:endParaRPr lang="de-DE" dirty="0"/>
          </a:p>
        </p:txBody>
      </p:sp>
      <p:sp>
        <p:nvSpPr>
          <p:cNvPr id="3" name="Inhaltsplatzhalter 2">
            <a:extLst>
              <a:ext uri="{FF2B5EF4-FFF2-40B4-BE49-F238E27FC236}">
                <a16:creationId xmlns:a16="http://schemas.microsoft.com/office/drawing/2014/main" id="{0A54ADB1-ADC7-5B11-F878-47E898511A05}"/>
              </a:ext>
            </a:extLst>
          </p:cNvPr>
          <p:cNvSpPr>
            <a:spLocks noGrp="1"/>
          </p:cNvSpPr>
          <p:nvPr>
            <p:ph idx="1"/>
          </p:nvPr>
        </p:nvSpPr>
        <p:spPr/>
        <p:txBody>
          <a:bodyPr/>
          <a:lstStyle/>
          <a:p>
            <a:pPr marL="0" indent="0">
              <a:buNone/>
            </a:pPr>
            <a:r>
              <a:rPr lang="de-DE" dirty="0">
                <a:cs typeface="Arial"/>
              </a:rPr>
              <a:t>Die fünfstufige Haltungsform-Kennzeichnung soll den Verbrauchern als Orientierung auf Fleisch- und Milchprodukten dienen, damit sie einschätzen können, unter welchen </a:t>
            </a:r>
            <a:r>
              <a:rPr lang="de-DE" dirty="0">
                <a:ea typeface="+mn-lt"/>
                <a:cs typeface="+mn-lt"/>
              </a:rPr>
              <a:t>Haltungsbedingungen</a:t>
            </a:r>
            <a:r>
              <a:rPr lang="de-DE" dirty="0">
                <a:cs typeface="Arial"/>
              </a:rPr>
              <a:t> die Tiere gelebt haben.</a:t>
            </a:r>
          </a:p>
          <a:p>
            <a:pPr marL="0" indent="0">
              <a:buNone/>
            </a:pPr>
            <a:endParaRPr lang="de-DE" dirty="0">
              <a:cs typeface="Arial"/>
            </a:endParaRPr>
          </a:p>
          <a:p>
            <a:pPr marL="0" indent="0">
              <a:buNone/>
            </a:pPr>
            <a:r>
              <a:rPr lang="de-DE" dirty="0">
                <a:cs typeface="Arial"/>
              </a:rPr>
              <a:t>"</a:t>
            </a:r>
            <a:r>
              <a:rPr lang="de-DE" dirty="0">
                <a:ea typeface="+mn-lt"/>
                <a:cs typeface="+mn-lt"/>
              </a:rPr>
              <a:t>Anhand der Einstufung von 1 bis 5 zeigt die Haltungsform den Grad des Tierwohls an – von Stufe 1 Stallhaltung bis hin zu Stufe 5 Bio." - haltungsform.de</a:t>
            </a:r>
          </a:p>
          <a:p>
            <a:pPr marL="0" indent="0">
              <a:buNone/>
            </a:pPr>
            <a:endParaRPr lang="de-DE" dirty="0">
              <a:cs typeface="Arial"/>
            </a:endParaRPr>
          </a:p>
        </p:txBody>
      </p:sp>
      <p:sp>
        <p:nvSpPr>
          <p:cNvPr id="4" name="Textplatzhalter 3">
            <a:extLst>
              <a:ext uri="{FF2B5EF4-FFF2-40B4-BE49-F238E27FC236}">
                <a16:creationId xmlns:a16="http://schemas.microsoft.com/office/drawing/2014/main" id="{DA9FA053-CB85-C431-104F-3B4FAE3F4E15}"/>
              </a:ext>
            </a:extLst>
          </p:cNvPr>
          <p:cNvSpPr>
            <a:spLocks noGrp="1"/>
          </p:cNvSpPr>
          <p:nvPr>
            <p:ph type="body" sz="quarter" idx="13"/>
          </p:nvPr>
        </p:nvSpPr>
        <p:spPr/>
        <p:txBody>
          <a:bodyPr/>
          <a:lstStyle/>
          <a:p>
            <a:r>
              <a:rPr lang="de-DE" dirty="0">
                <a:cs typeface="Arial"/>
              </a:rPr>
              <a:t>Fünf Haltungsform-Stufen</a:t>
            </a:r>
            <a:endParaRPr lang="de-DE" dirty="0"/>
          </a:p>
        </p:txBody>
      </p:sp>
      <p:pic>
        <p:nvPicPr>
          <p:cNvPr id="7" name="Grafik 6" descr="Ein Bild, das Text, Schrift, Screenshot, Logo enthält.&#10;&#10;Beschreibung automatisch generiert.">
            <a:extLst>
              <a:ext uri="{FF2B5EF4-FFF2-40B4-BE49-F238E27FC236}">
                <a16:creationId xmlns:a16="http://schemas.microsoft.com/office/drawing/2014/main" id="{6ABF6BFF-9513-9B5C-B7EF-2AEFE080F549}"/>
              </a:ext>
            </a:extLst>
          </p:cNvPr>
          <p:cNvPicPr>
            <a:picLocks noChangeAspect="1"/>
          </p:cNvPicPr>
          <p:nvPr/>
        </p:nvPicPr>
        <p:blipFill>
          <a:blip r:embed="rId2"/>
          <a:stretch>
            <a:fillRect/>
          </a:stretch>
        </p:blipFill>
        <p:spPr>
          <a:xfrm>
            <a:off x="2848557" y="3937426"/>
            <a:ext cx="3930107" cy="1724490"/>
          </a:xfrm>
          <a:prstGeom prst="rect">
            <a:avLst/>
          </a:prstGeom>
        </p:spPr>
      </p:pic>
      <p:sp>
        <p:nvSpPr>
          <p:cNvPr id="8" name="Textfeld 7">
            <a:extLst>
              <a:ext uri="{FF2B5EF4-FFF2-40B4-BE49-F238E27FC236}">
                <a16:creationId xmlns:a16="http://schemas.microsoft.com/office/drawing/2014/main" id="{B7712408-9960-3A73-AB46-22785DF71CDE}"/>
              </a:ext>
            </a:extLst>
          </p:cNvPr>
          <p:cNvSpPr txBox="1"/>
          <p:nvPr/>
        </p:nvSpPr>
        <p:spPr>
          <a:xfrm>
            <a:off x="2760343" y="5753003"/>
            <a:ext cx="5557932" cy="23282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900" dirty="0">
                <a:solidFill>
                  <a:srgbClr val="C4C4C4"/>
                </a:solidFill>
              </a:rPr>
              <a:t>Bildquelle: https://www.q-s.de/news-pool-de/haltungsform-kennzeichnung-ab-sommer-2024-mit-fuen.html</a:t>
            </a:r>
          </a:p>
        </p:txBody>
      </p:sp>
      <p:sp>
        <p:nvSpPr>
          <p:cNvPr id="6" name="Textfeld 5">
            <a:extLst>
              <a:ext uri="{FF2B5EF4-FFF2-40B4-BE49-F238E27FC236}">
                <a16:creationId xmlns:a16="http://schemas.microsoft.com/office/drawing/2014/main" id="{06547B1E-527E-F5D3-733F-0596CA309669}"/>
              </a:ext>
            </a:extLst>
          </p:cNvPr>
          <p:cNvSpPr txBox="1"/>
          <p:nvPr/>
        </p:nvSpPr>
        <p:spPr>
          <a:xfrm>
            <a:off x="8185842" y="4863409"/>
            <a:ext cx="3793026" cy="612988"/>
          </a:xfrm>
          <a:prstGeom prst="rect">
            <a:avLst/>
          </a:prstGeom>
          <a:noFill/>
        </p:spPr>
        <p:txBody>
          <a:bodyPr rot="0" spcFirstLastPara="0" vert="horz" wrap="non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10000"/>
              </a:lnSpc>
            </a:pPr>
            <a:r>
              <a:rPr lang="de-DE" sz="1600" b="1" dirty="0">
                <a:cs typeface="Arial"/>
              </a:rPr>
              <a:t>Weitere Informationen:</a:t>
            </a:r>
          </a:p>
          <a:p>
            <a:pPr>
              <a:lnSpc>
                <a:spcPct val="110000"/>
              </a:lnSpc>
            </a:pPr>
            <a:r>
              <a:rPr lang="de-DE" sz="1600" dirty="0">
                <a:ea typeface="+mn-lt"/>
                <a:cs typeface="+mn-lt"/>
              </a:rPr>
              <a:t>https://haltungsform.de/kriterien-5stufig/</a:t>
            </a:r>
            <a:endParaRPr lang="de-DE" sz="1600">
              <a:cs typeface="Arial"/>
            </a:endParaRPr>
          </a:p>
        </p:txBody>
      </p:sp>
    </p:spTree>
    <p:extLst>
      <p:ext uri="{BB962C8B-B14F-4D97-AF65-F5344CB8AC3E}">
        <p14:creationId xmlns:p14="http://schemas.microsoft.com/office/powerpoint/2010/main" val="19776038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79FEFF-F07D-173D-2733-55128F403926}"/>
              </a:ext>
            </a:extLst>
          </p:cNvPr>
          <p:cNvSpPr>
            <a:spLocks noGrp="1"/>
          </p:cNvSpPr>
          <p:nvPr>
            <p:ph type="title"/>
          </p:nvPr>
        </p:nvSpPr>
        <p:spPr/>
        <p:txBody>
          <a:bodyPr/>
          <a:lstStyle/>
          <a:p>
            <a:r>
              <a:rPr lang="de-DE" dirty="0">
                <a:solidFill>
                  <a:schemeClr val="accent4">
                    <a:lumMod val="50000"/>
                  </a:schemeClr>
                </a:solidFill>
              </a:rPr>
              <a:t>Erklärung:</a:t>
            </a:r>
            <a:r>
              <a:rPr lang="de-DE" dirty="0">
                <a:cs typeface="Arial"/>
              </a:rPr>
              <a:t> Bio-Siegel</a:t>
            </a:r>
            <a:endParaRPr lang="de-DE" dirty="0"/>
          </a:p>
        </p:txBody>
      </p:sp>
      <p:sp>
        <p:nvSpPr>
          <p:cNvPr id="3" name="Inhaltsplatzhalter 2">
            <a:extLst>
              <a:ext uri="{FF2B5EF4-FFF2-40B4-BE49-F238E27FC236}">
                <a16:creationId xmlns:a16="http://schemas.microsoft.com/office/drawing/2014/main" id="{0A54ADB1-ADC7-5B11-F878-47E898511A05}"/>
              </a:ext>
            </a:extLst>
          </p:cNvPr>
          <p:cNvSpPr>
            <a:spLocks noGrp="1"/>
          </p:cNvSpPr>
          <p:nvPr>
            <p:ph idx="1"/>
          </p:nvPr>
        </p:nvSpPr>
        <p:spPr/>
        <p:txBody>
          <a:bodyPr/>
          <a:lstStyle/>
          <a:p>
            <a:pPr marL="0" indent="0" algn="ctr">
              <a:buNone/>
            </a:pPr>
            <a:endParaRPr lang="de-DE" sz="2000" dirty="0">
              <a:ea typeface="+mn-lt"/>
              <a:cs typeface="+mn-lt"/>
            </a:endParaRPr>
          </a:p>
          <a:p>
            <a:pPr marL="0" indent="0" algn="ctr">
              <a:buNone/>
            </a:pPr>
            <a:r>
              <a:rPr lang="de-DE" sz="2000" dirty="0">
                <a:ea typeface="+mn-lt"/>
                <a:cs typeface="+mn-lt"/>
              </a:rPr>
              <a:t>"Das Bio-Siegel als markengeschütztes Zeichen kann zusammen mit dem EU-Bio-Logo für die Kennzeichnung von Biolebensmitteln verwendet werden. Jedes Produkt, das mit dem Bio-Siegel gekennzeichnet wird, muss vor dem in Verkehr bringen bei der Informationsstelle Bio-Siegel angemeldet werden." </a:t>
            </a:r>
            <a:endParaRPr lang="de-DE" sz="2000">
              <a:ea typeface="+mn-lt"/>
              <a:cs typeface="+mn-lt"/>
            </a:endParaRPr>
          </a:p>
          <a:p>
            <a:pPr marL="0" indent="0" algn="ctr">
              <a:buNone/>
            </a:pPr>
            <a:r>
              <a:rPr lang="de-DE" sz="2000" dirty="0">
                <a:ea typeface="+mn-lt"/>
                <a:cs typeface="+mn-lt"/>
              </a:rPr>
              <a:t>- oekolandbau.de</a:t>
            </a:r>
            <a:endParaRPr lang="de-DE" sz="2000">
              <a:cs typeface="Arial"/>
            </a:endParaRPr>
          </a:p>
        </p:txBody>
      </p:sp>
      <p:sp>
        <p:nvSpPr>
          <p:cNvPr id="4" name="Textplatzhalter 3">
            <a:extLst>
              <a:ext uri="{FF2B5EF4-FFF2-40B4-BE49-F238E27FC236}">
                <a16:creationId xmlns:a16="http://schemas.microsoft.com/office/drawing/2014/main" id="{DA9FA053-CB85-C431-104F-3B4FAE3F4E15}"/>
              </a:ext>
            </a:extLst>
          </p:cNvPr>
          <p:cNvSpPr>
            <a:spLocks noGrp="1"/>
          </p:cNvSpPr>
          <p:nvPr>
            <p:ph type="body" sz="quarter" idx="13"/>
          </p:nvPr>
        </p:nvSpPr>
        <p:spPr/>
        <p:txBody>
          <a:bodyPr/>
          <a:lstStyle/>
          <a:p>
            <a:r>
              <a:rPr lang="de-DE" dirty="0">
                <a:cs typeface="Arial"/>
              </a:rPr>
              <a:t>Deutsches Bio-Siegel</a:t>
            </a:r>
          </a:p>
        </p:txBody>
      </p:sp>
      <p:sp>
        <p:nvSpPr>
          <p:cNvPr id="6" name="Textfeld 5">
            <a:extLst>
              <a:ext uri="{FF2B5EF4-FFF2-40B4-BE49-F238E27FC236}">
                <a16:creationId xmlns:a16="http://schemas.microsoft.com/office/drawing/2014/main" id="{06547B1E-527E-F5D3-733F-0596CA309669}"/>
              </a:ext>
            </a:extLst>
          </p:cNvPr>
          <p:cNvSpPr txBox="1"/>
          <p:nvPr/>
        </p:nvSpPr>
        <p:spPr>
          <a:xfrm>
            <a:off x="7500042" y="4787209"/>
            <a:ext cx="3793026" cy="612988"/>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1600" b="1" dirty="0">
                <a:cs typeface="Arial"/>
              </a:rPr>
              <a:t>Weitere Informationen:</a:t>
            </a:r>
          </a:p>
          <a:p>
            <a:pPr>
              <a:lnSpc>
                <a:spcPct val="110000"/>
              </a:lnSpc>
            </a:pPr>
            <a:r>
              <a:rPr lang="de-DE" sz="1600" dirty="0">
                <a:ea typeface="+mn-lt"/>
                <a:cs typeface="+mn-lt"/>
              </a:rPr>
              <a:t>https://www.oekolandbau.de/bio-siegel/</a:t>
            </a:r>
            <a:endParaRPr lang="de-DE" dirty="0">
              <a:ea typeface="+mn-lt"/>
              <a:cs typeface="+mn-lt"/>
            </a:endParaRPr>
          </a:p>
        </p:txBody>
      </p:sp>
      <p:pic>
        <p:nvPicPr>
          <p:cNvPr id="9" name="Grafik 8" descr="Logo des Bio-Siegels, neues Fenster: Link zum Bio-Siegel">
            <a:extLst>
              <a:ext uri="{FF2B5EF4-FFF2-40B4-BE49-F238E27FC236}">
                <a16:creationId xmlns:a16="http://schemas.microsoft.com/office/drawing/2014/main" id="{ED5F7806-AAD5-188C-69A9-E384738C6407}"/>
              </a:ext>
            </a:extLst>
          </p:cNvPr>
          <p:cNvPicPr>
            <a:picLocks noChangeAspect="1"/>
          </p:cNvPicPr>
          <p:nvPr/>
        </p:nvPicPr>
        <p:blipFill>
          <a:blip r:embed="rId2"/>
          <a:stretch>
            <a:fillRect/>
          </a:stretch>
        </p:blipFill>
        <p:spPr>
          <a:xfrm>
            <a:off x="555171" y="3796392"/>
            <a:ext cx="4027717" cy="2193474"/>
          </a:xfrm>
          <a:prstGeom prst="rect">
            <a:avLst/>
          </a:prstGeom>
          <a:ln>
            <a:noFill/>
          </a:ln>
        </p:spPr>
      </p:pic>
      <p:sp>
        <p:nvSpPr>
          <p:cNvPr id="8" name="Textfeld 7">
            <a:extLst>
              <a:ext uri="{FF2B5EF4-FFF2-40B4-BE49-F238E27FC236}">
                <a16:creationId xmlns:a16="http://schemas.microsoft.com/office/drawing/2014/main" id="{B7712408-9960-3A73-AB46-22785DF71CDE}"/>
              </a:ext>
            </a:extLst>
          </p:cNvPr>
          <p:cNvSpPr txBox="1"/>
          <p:nvPr/>
        </p:nvSpPr>
        <p:spPr>
          <a:xfrm>
            <a:off x="3206657" y="5687689"/>
            <a:ext cx="1088760" cy="23282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nSpc>
                <a:spcPct val="110000"/>
              </a:lnSpc>
            </a:pPr>
            <a:r>
              <a:rPr lang="de-DE" sz="900" dirty="0">
                <a:solidFill>
                  <a:srgbClr val="C4C4C4"/>
                </a:solidFill>
              </a:rPr>
              <a:t>Bildquelle: BMEL</a:t>
            </a:r>
          </a:p>
        </p:txBody>
      </p:sp>
    </p:spTree>
    <p:extLst>
      <p:ext uri="{BB962C8B-B14F-4D97-AF65-F5344CB8AC3E}">
        <p14:creationId xmlns:p14="http://schemas.microsoft.com/office/powerpoint/2010/main" val="835709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49716-D2B4-4878-8276-F55E6A5CE89F}"/>
              </a:ext>
            </a:extLst>
          </p:cNvPr>
          <p:cNvSpPr>
            <a:spLocks noGrp="1"/>
          </p:cNvSpPr>
          <p:nvPr>
            <p:ph type="title"/>
          </p:nvPr>
        </p:nvSpPr>
        <p:spPr/>
        <p:txBody>
          <a:bodyPr/>
          <a:lstStyle/>
          <a:p>
            <a:r>
              <a:rPr lang="de-DE"/>
              <a:t>Beschaffung und Nachhaltigkeit</a:t>
            </a:r>
          </a:p>
        </p:txBody>
      </p:sp>
      <p:sp>
        <p:nvSpPr>
          <p:cNvPr id="4" name="Textplatzhalter 3">
            <a:extLst>
              <a:ext uri="{FF2B5EF4-FFF2-40B4-BE49-F238E27FC236}">
                <a16:creationId xmlns:a16="http://schemas.microsoft.com/office/drawing/2014/main" id="{B4C15244-ADE3-49C5-BA8A-31AD051FF870}"/>
              </a:ext>
            </a:extLst>
          </p:cNvPr>
          <p:cNvSpPr>
            <a:spLocks noGrp="1"/>
          </p:cNvSpPr>
          <p:nvPr>
            <p:ph type="body" sz="quarter" idx="13"/>
          </p:nvPr>
        </p:nvSpPr>
        <p:spPr/>
        <p:txBody>
          <a:bodyPr/>
          <a:lstStyle/>
          <a:p>
            <a:r>
              <a:rPr lang="de-DE" dirty="0"/>
              <a:t>Bio</a:t>
            </a:r>
          </a:p>
        </p:txBody>
      </p:sp>
      <p:sp>
        <p:nvSpPr>
          <p:cNvPr id="6" name="Google Shape;576;g1dca1ca2c72_0_83">
            <a:extLst>
              <a:ext uri="{FF2B5EF4-FFF2-40B4-BE49-F238E27FC236}">
                <a16:creationId xmlns:a16="http://schemas.microsoft.com/office/drawing/2014/main" id="{1DEDD427-EDBC-40B1-91CC-8A17C092CF61}"/>
              </a:ext>
            </a:extLst>
          </p:cNvPr>
          <p:cNvSpPr txBox="1">
            <a:spLocks/>
          </p:cNvSpPr>
          <p:nvPr/>
        </p:nvSpPr>
        <p:spPr bwMode="auto">
          <a:xfrm>
            <a:off x="784225" y="1353888"/>
            <a:ext cx="9435000" cy="4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0" tIns="0" rIns="0" bIns="0" numCol="1" anchor="t" anchorCtr="0" compatLnSpc="1">
            <a:prstTxWarp prst="textNoShape">
              <a:avLst/>
            </a:prstTxWarp>
            <a:no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0">
              <a:lnSpc>
                <a:spcPct val="200000"/>
              </a:lnSpc>
              <a:spcBef>
                <a:spcPts val="1000"/>
              </a:spcBef>
              <a:spcAft>
                <a:spcPts val="0"/>
              </a:spcAft>
              <a:buSzPts val="1440"/>
              <a:buFont typeface="Arial" charset="0"/>
              <a:buNone/>
            </a:pPr>
            <a:r>
              <a:rPr lang="de-DE" sz="2100" b="1" dirty="0">
                <a:solidFill>
                  <a:schemeClr val="accent5">
                    <a:lumMod val="75000"/>
                  </a:schemeClr>
                </a:solidFill>
              </a:rPr>
              <a:t>Ökologisch erzeugte Lebensmittel / artgerechte Tierhaltung</a:t>
            </a:r>
            <a:endParaRPr lang="de-DE" dirty="0">
              <a:solidFill>
                <a:schemeClr val="accent5">
                  <a:lumMod val="75000"/>
                </a:schemeClr>
              </a:solidFill>
            </a:endParaRPr>
          </a:p>
          <a:p>
            <a:pPr marL="457200" indent="0">
              <a:lnSpc>
                <a:spcPct val="200000"/>
              </a:lnSpc>
              <a:spcBef>
                <a:spcPts val="1000"/>
              </a:spcBef>
              <a:spcAft>
                <a:spcPts val="0"/>
              </a:spcAft>
              <a:buSzPts val="1440"/>
              <a:buFont typeface="Arial" charset="0"/>
              <a:buNone/>
            </a:pPr>
            <a:endParaRPr lang="de-DE" dirty="0">
              <a:solidFill>
                <a:schemeClr val="accent5">
                  <a:lumMod val="75000"/>
                </a:schemeClr>
              </a:solidFill>
            </a:endParaRPr>
          </a:p>
        </p:txBody>
      </p:sp>
      <p:sp>
        <p:nvSpPr>
          <p:cNvPr id="8" name="Google Shape;580;g1dca1ca2c72_0_83">
            <a:extLst>
              <a:ext uri="{FF2B5EF4-FFF2-40B4-BE49-F238E27FC236}">
                <a16:creationId xmlns:a16="http://schemas.microsoft.com/office/drawing/2014/main" id="{DDA155C7-D9FA-45C9-8B43-F9E94C7A9F47}"/>
              </a:ext>
            </a:extLst>
          </p:cNvPr>
          <p:cNvSpPr/>
          <p:nvPr/>
        </p:nvSpPr>
        <p:spPr>
          <a:xfrm>
            <a:off x="534025" y="2253863"/>
            <a:ext cx="8754000" cy="687600"/>
          </a:xfrm>
          <a:prstGeom prst="rect">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de-DE" sz="1800"/>
              <a:t>Trockensortiment: </a:t>
            </a:r>
            <a:r>
              <a:rPr lang="de-DE" sz="1800">
                <a:solidFill>
                  <a:schemeClr val="bg1"/>
                </a:solidFill>
              </a:rPr>
              <a:t>Preisunterschiede weniger relevant, minimaler Verderb</a:t>
            </a:r>
            <a:endParaRPr sz="1800">
              <a:solidFill>
                <a:schemeClr val="bg1"/>
              </a:solidFill>
            </a:endParaRPr>
          </a:p>
        </p:txBody>
      </p:sp>
      <p:sp>
        <p:nvSpPr>
          <p:cNvPr id="9" name="Google Shape;581;g1dca1ca2c72_0_83">
            <a:extLst>
              <a:ext uri="{FF2B5EF4-FFF2-40B4-BE49-F238E27FC236}">
                <a16:creationId xmlns:a16="http://schemas.microsoft.com/office/drawing/2014/main" id="{0C77B09C-1A81-4395-A0D4-2EE97EF4CFED}"/>
              </a:ext>
            </a:extLst>
          </p:cNvPr>
          <p:cNvSpPr/>
          <p:nvPr/>
        </p:nvSpPr>
        <p:spPr>
          <a:xfrm>
            <a:off x="534025" y="3067030"/>
            <a:ext cx="8754000" cy="687600"/>
          </a:xfrm>
          <a:prstGeom prst="rect">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sz="1800" dirty="0"/>
              <a:t>Gewürze / Öle: </a:t>
            </a:r>
            <a:r>
              <a:rPr lang="de-DE" sz="1800" dirty="0">
                <a:solidFill>
                  <a:schemeClr val="bg1"/>
                </a:solidFill>
              </a:rPr>
              <a:t>Preisunterschiede höher, geringe Einsatzmengen</a:t>
            </a:r>
            <a:endParaRPr dirty="0">
              <a:solidFill>
                <a:schemeClr val="bg1"/>
              </a:solidFill>
            </a:endParaRPr>
          </a:p>
        </p:txBody>
      </p:sp>
      <p:sp>
        <p:nvSpPr>
          <p:cNvPr id="10" name="Google Shape;582;g1dca1ca2c72_0_83">
            <a:extLst>
              <a:ext uri="{FF2B5EF4-FFF2-40B4-BE49-F238E27FC236}">
                <a16:creationId xmlns:a16="http://schemas.microsoft.com/office/drawing/2014/main" id="{2E73899A-8DCC-4B27-A946-31418EA9F3C3}"/>
              </a:ext>
            </a:extLst>
          </p:cNvPr>
          <p:cNvSpPr/>
          <p:nvPr/>
        </p:nvSpPr>
        <p:spPr>
          <a:xfrm>
            <a:off x="534025" y="3917717"/>
            <a:ext cx="8754000" cy="687600"/>
          </a:xfrm>
          <a:prstGeom prst="rect">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sz="1800"/>
              <a:t>Obst und Gemüse: </a:t>
            </a:r>
            <a:r>
              <a:rPr lang="de-DE" sz="1800">
                <a:solidFill>
                  <a:schemeClr val="bg1"/>
                </a:solidFill>
              </a:rPr>
              <a:t>Wenn Einkauf regional/saisonal Preisvorteil möglich</a:t>
            </a:r>
            <a:endParaRPr>
              <a:solidFill>
                <a:schemeClr val="bg1"/>
              </a:solidFill>
            </a:endParaRPr>
          </a:p>
        </p:txBody>
      </p:sp>
      <p:sp>
        <p:nvSpPr>
          <p:cNvPr id="11" name="Google Shape;583;g1dca1ca2c72_0_83">
            <a:extLst>
              <a:ext uri="{FF2B5EF4-FFF2-40B4-BE49-F238E27FC236}">
                <a16:creationId xmlns:a16="http://schemas.microsoft.com/office/drawing/2014/main" id="{CB0DA239-C05E-4A21-81ED-3E255B3DE6E0}"/>
              </a:ext>
            </a:extLst>
          </p:cNvPr>
          <p:cNvSpPr/>
          <p:nvPr/>
        </p:nvSpPr>
        <p:spPr>
          <a:xfrm>
            <a:off x="534025" y="4730884"/>
            <a:ext cx="8754000" cy="687600"/>
          </a:xfrm>
          <a:prstGeom prst="rect">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de-DE" sz="1800"/>
              <a:t>Tierische Produkte: </a:t>
            </a:r>
            <a:r>
              <a:rPr lang="de-DE" sz="1800">
                <a:solidFill>
                  <a:schemeClr val="bg1"/>
                </a:solidFill>
              </a:rPr>
              <a:t>Hohe Preisunterschiede, gute Planung notwendig</a:t>
            </a:r>
            <a:endParaRPr>
              <a:solidFill>
                <a:schemeClr val="bg1"/>
              </a:solidFill>
            </a:endParaRPr>
          </a:p>
        </p:txBody>
      </p:sp>
      <p:sp>
        <p:nvSpPr>
          <p:cNvPr id="12" name="Google Shape;584;g1dca1ca2c72_0_83">
            <a:extLst>
              <a:ext uri="{FF2B5EF4-FFF2-40B4-BE49-F238E27FC236}">
                <a16:creationId xmlns:a16="http://schemas.microsoft.com/office/drawing/2014/main" id="{370816E5-469A-4B70-B2E1-666169D1C5D0}"/>
              </a:ext>
            </a:extLst>
          </p:cNvPr>
          <p:cNvSpPr/>
          <p:nvPr/>
        </p:nvSpPr>
        <p:spPr>
          <a:xfrm>
            <a:off x="9744675" y="2990063"/>
            <a:ext cx="2353200" cy="2751300"/>
          </a:xfrm>
          <a:prstGeom prst="wedgeRectCallout">
            <a:avLst>
              <a:gd name="adj1" fmla="val -69023"/>
              <a:gd name="adj2" fmla="val 26650"/>
            </a:avLst>
          </a:prstGeom>
          <a:solidFill>
            <a:schemeClr val="lt2"/>
          </a:solidFill>
          <a:ln w="2857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500"/>
          </a:p>
          <a:p>
            <a:pPr marL="0" lvl="0" indent="0" algn="ctr" rtl="0">
              <a:spcBef>
                <a:spcPts val="0"/>
              </a:spcBef>
              <a:spcAft>
                <a:spcPts val="0"/>
              </a:spcAft>
              <a:buNone/>
            </a:pPr>
            <a:r>
              <a:rPr lang="de-DE" sz="1500"/>
              <a:t>Größter Preistreiber wenn man Produkte wie gewohnt einsetzt</a:t>
            </a:r>
            <a:endParaRPr sz="1500"/>
          </a:p>
          <a:p>
            <a:pPr marL="0" lvl="0" indent="0" algn="ctr" rtl="0">
              <a:spcBef>
                <a:spcPts val="0"/>
              </a:spcBef>
              <a:spcAft>
                <a:spcPts val="0"/>
              </a:spcAft>
              <a:buNone/>
            </a:pPr>
            <a:endParaRPr sz="1500"/>
          </a:p>
          <a:p>
            <a:pPr marL="0" lvl="0" indent="0" algn="ctr" rtl="0">
              <a:spcBef>
                <a:spcPts val="0"/>
              </a:spcBef>
              <a:spcAft>
                <a:spcPts val="0"/>
              </a:spcAft>
              <a:buNone/>
            </a:pPr>
            <a:r>
              <a:rPr lang="de-DE" sz="1500"/>
              <a:t>“Weniger aber besser”</a:t>
            </a:r>
            <a:endParaRPr sz="1500"/>
          </a:p>
          <a:p>
            <a:pPr marL="0" lvl="0" indent="0" algn="ctr" rtl="0">
              <a:spcBef>
                <a:spcPts val="0"/>
              </a:spcBef>
              <a:spcAft>
                <a:spcPts val="0"/>
              </a:spcAft>
              <a:buNone/>
            </a:pPr>
            <a:endParaRPr sz="1500"/>
          </a:p>
          <a:p>
            <a:pPr marL="0" lvl="0" indent="0" algn="ctr" rtl="0">
              <a:spcBef>
                <a:spcPts val="0"/>
              </a:spcBef>
              <a:spcAft>
                <a:spcPts val="0"/>
              </a:spcAft>
              <a:buNone/>
            </a:pPr>
            <a:r>
              <a:rPr lang="de-DE" sz="1500"/>
              <a:t>“</a:t>
            </a:r>
            <a:r>
              <a:rPr lang="de-DE" sz="1500" err="1"/>
              <a:t>From</a:t>
            </a:r>
            <a:r>
              <a:rPr lang="de-DE" sz="1500"/>
              <a:t> </a:t>
            </a:r>
            <a:r>
              <a:rPr lang="de-DE" sz="1500" err="1"/>
              <a:t>Nose</a:t>
            </a:r>
            <a:r>
              <a:rPr lang="de-DE" sz="1500"/>
              <a:t> </a:t>
            </a:r>
            <a:r>
              <a:rPr lang="de-DE" sz="1500" err="1"/>
              <a:t>to</a:t>
            </a:r>
            <a:r>
              <a:rPr lang="de-DE" sz="1500"/>
              <a:t> </a:t>
            </a:r>
            <a:r>
              <a:rPr lang="de-DE" sz="1500" err="1"/>
              <a:t>Tail</a:t>
            </a:r>
            <a:r>
              <a:rPr lang="de-DE" sz="1500"/>
              <a:t>”</a:t>
            </a:r>
            <a:endParaRPr sz="1500"/>
          </a:p>
          <a:p>
            <a:pPr marL="0" lvl="0" indent="0" algn="ctr" rtl="0">
              <a:spcBef>
                <a:spcPts val="0"/>
              </a:spcBef>
              <a:spcAft>
                <a:spcPts val="0"/>
              </a:spcAft>
              <a:buNone/>
            </a:pPr>
            <a:endParaRPr sz="1500"/>
          </a:p>
          <a:p>
            <a:pPr marL="0" lvl="0" indent="0" algn="ctr" rtl="0">
              <a:spcBef>
                <a:spcPts val="0"/>
              </a:spcBef>
              <a:spcAft>
                <a:spcPts val="0"/>
              </a:spcAft>
              <a:buNone/>
            </a:pPr>
            <a:r>
              <a:rPr lang="de-DE" sz="1500"/>
              <a:t>Neue Rezepturen notwendig</a:t>
            </a:r>
            <a:endParaRPr sz="15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 name="Rechteck 12">
            <a:extLst>
              <a:ext uri="{FF2B5EF4-FFF2-40B4-BE49-F238E27FC236}">
                <a16:creationId xmlns:a16="http://schemas.microsoft.com/office/drawing/2014/main" id="{55695F5D-A780-46C8-9010-4EF61A257C8D}"/>
              </a:ext>
            </a:extLst>
          </p:cNvPr>
          <p:cNvSpPr/>
          <p:nvPr/>
        </p:nvSpPr>
        <p:spPr>
          <a:xfrm>
            <a:off x="534025" y="5603214"/>
            <a:ext cx="2416046" cy="230832"/>
          </a:xfrm>
          <a:prstGeom prst="rect">
            <a:avLst/>
          </a:prstGeom>
        </p:spPr>
        <p:txBody>
          <a:bodyPr wrap="none">
            <a:spAutoFit/>
          </a:bodyPr>
          <a:lstStyle/>
          <a:p>
            <a:r>
              <a:rPr lang="de-DE" sz="900" dirty="0">
                <a:solidFill>
                  <a:schemeClr val="bg1">
                    <a:lumMod val="65000"/>
                  </a:schemeClr>
                </a:solidFill>
              </a:rPr>
              <a:t>Verband Deutscher Naturparke et al., 2023</a:t>
            </a:r>
          </a:p>
        </p:txBody>
      </p:sp>
    </p:spTree>
    <p:extLst>
      <p:ext uri="{BB962C8B-B14F-4D97-AF65-F5344CB8AC3E}">
        <p14:creationId xmlns:p14="http://schemas.microsoft.com/office/powerpoint/2010/main" val="2661041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41EB712-6C5A-4144-8407-04069A8CEAAA}"/>
              </a:ext>
            </a:extLst>
          </p:cNvPr>
          <p:cNvSpPr>
            <a:spLocks noGrp="1"/>
          </p:cNvSpPr>
          <p:nvPr>
            <p:ph type="body" sz="quarter" idx="15"/>
          </p:nvPr>
        </p:nvSpPr>
        <p:spPr>
          <a:solidFill>
            <a:schemeClr val="bg1">
              <a:lumMod val="75000"/>
            </a:schemeClr>
          </a:solidFill>
        </p:spPr>
        <p:txBody>
          <a:bodyPr/>
          <a:lstStyle/>
          <a:p>
            <a:pPr>
              <a:lnSpc>
                <a:spcPct val="100000"/>
              </a:lnSpc>
            </a:pPr>
            <a:endParaRPr lang="de-DE" dirty="0">
              <a:solidFill>
                <a:schemeClr val="accent4">
                  <a:lumMod val="75000"/>
                </a:schemeClr>
              </a:solidFill>
            </a:endParaRPr>
          </a:p>
          <a:p>
            <a:pPr>
              <a:lnSpc>
                <a:spcPct val="100000"/>
              </a:lnSpc>
            </a:pPr>
            <a:r>
              <a:rPr lang="de-DE" dirty="0">
                <a:solidFill>
                  <a:schemeClr val="accent4">
                    <a:lumMod val="75000"/>
                  </a:schemeClr>
                </a:solidFill>
              </a:rPr>
              <a:t>Welche Erfahrungen, Einstellungen und Ergebnisse haben Sie mit fair produzierten Lebensmitteln?</a:t>
            </a:r>
          </a:p>
        </p:txBody>
      </p:sp>
      <p:sp>
        <p:nvSpPr>
          <p:cNvPr id="6" name="Titel 5">
            <a:extLst>
              <a:ext uri="{FF2B5EF4-FFF2-40B4-BE49-F238E27FC236}">
                <a16:creationId xmlns:a16="http://schemas.microsoft.com/office/drawing/2014/main" id="{1FEFD133-6D6B-4E5F-880D-85A4773545A8}"/>
              </a:ext>
            </a:extLst>
          </p:cNvPr>
          <p:cNvSpPr>
            <a:spLocks noGrp="1"/>
          </p:cNvSpPr>
          <p:nvPr>
            <p:ph type="title"/>
          </p:nvPr>
        </p:nvSpPr>
        <p:spPr/>
        <p:txBody>
          <a:bodyPr/>
          <a:lstStyle/>
          <a:p>
            <a:r>
              <a:rPr lang="de-DE" dirty="0"/>
              <a:t>Faire Lebensmittel</a:t>
            </a:r>
          </a:p>
        </p:txBody>
      </p:sp>
      <p:sp>
        <p:nvSpPr>
          <p:cNvPr id="7" name="Textplatzhalter 6">
            <a:extLst>
              <a:ext uri="{FF2B5EF4-FFF2-40B4-BE49-F238E27FC236}">
                <a16:creationId xmlns:a16="http://schemas.microsoft.com/office/drawing/2014/main" id="{90F14CE5-D54D-42D4-BF19-DBBA88F16C57}"/>
              </a:ext>
            </a:extLst>
          </p:cNvPr>
          <p:cNvSpPr>
            <a:spLocks noGrp="1"/>
          </p:cNvSpPr>
          <p:nvPr>
            <p:ph type="body" sz="quarter" idx="13"/>
          </p:nvPr>
        </p:nvSpPr>
        <p:spPr/>
        <p:txBody>
          <a:bodyPr/>
          <a:lstStyle/>
          <a:p>
            <a:r>
              <a:rPr lang="de-DE"/>
              <a:t>Rezepturentwicklung</a:t>
            </a:r>
          </a:p>
        </p:txBody>
      </p:sp>
    </p:spTree>
    <p:extLst>
      <p:ext uri="{BB962C8B-B14F-4D97-AF65-F5344CB8AC3E}">
        <p14:creationId xmlns:p14="http://schemas.microsoft.com/office/powerpoint/2010/main" val="32243167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E6EEEB-0750-4255-8A67-51AF80B53F41}"/>
              </a:ext>
            </a:extLst>
          </p:cNvPr>
          <p:cNvSpPr>
            <a:spLocks noGrp="1"/>
          </p:cNvSpPr>
          <p:nvPr>
            <p:ph type="title"/>
          </p:nvPr>
        </p:nvSpPr>
        <p:spPr/>
        <p:txBody>
          <a:bodyPr/>
          <a:lstStyle/>
          <a:p>
            <a:r>
              <a:rPr lang="de-DE" dirty="0"/>
              <a:t>Faire Lebensmittel</a:t>
            </a:r>
          </a:p>
        </p:txBody>
      </p:sp>
      <p:sp>
        <p:nvSpPr>
          <p:cNvPr id="4" name="Textplatzhalter 3">
            <a:extLst>
              <a:ext uri="{FF2B5EF4-FFF2-40B4-BE49-F238E27FC236}">
                <a16:creationId xmlns:a16="http://schemas.microsoft.com/office/drawing/2014/main" id="{A8A8F2EF-3E64-4115-9525-1CF4CE94DC69}"/>
              </a:ext>
            </a:extLst>
          </p:cNvPr>
          <p:cNvSpPr>
            <a:spLocks noGrp="1"/>
          </p:cNvSpPr>
          <p:nvPr>
            <p:ph type="body" sz="quarter" idx="13"/>
          </p:nvPr>
        </p:nvSpPr>
        <p:spPr/>
        <p:txBody>
          <a:bodyPr/>
          <a:lstStyle/>
          <a:p>
            <a:r>
              <a:rPr lang="de-DE" dirty="0"/>
              <a:t>Kriterien</a:t>
            </a:r>
          </a:p>
        </p:txBody>
      </p:sp>
      <p:graphicFrame>
        <p:nvGraphicFramePr>
          <p:cNvPr id="7" name="Diagramm 6">
            <a:extLst>
              <a:ext uri="{FF2B5EF4-FFF2-40B4-BE49-F238E27FC236}">
                <a16:creationId xmlns:a16="http://schemas.microsoft.com/office/drawing/2014/main" id="{87EA822D-6465-4E15-9932-6E0EF755B6FE}"/>
              </a:ext>
            </a:extLst>
          </p:cNvPr>
          <p:cNvGraphicFramePr/>
          <p:nvPr/>
        </p:nvGraphicFramePr>
        <p:xfrm>
          <a:off x="371357" y="1133506"/>
          <a:ext cx="10187975" cy="57049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hteck 17">
            <a:extLst>
              <a:ext uri="{FF2B5EF4-FFF2-40B4-BE49-F238E27FC236}">
                <a16:creationId xmlns:a16="http://schemas.microsoft.com/office/drawing/2014/main" id="{9A037B2A-B9F1-47B3-B255-02CCF50BCB6C}"/>
              </a:ext>
            </a:extLst>
          </p:cNvPr>
          <p:cNvSpPr/>
          <p:nvPr/>
        </p:nvSpPr>
        <p:spPr>
          <a:xfrm>
            <a:off x="906426" y="3652045"/>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19" name="Rechteck 18">
            <a:extLst>
              <a:ext uri="{FF2B5EF4-FFF2-40B4-BE49-F238E27FC236}">
                <a16:creationId xmlns:a16="http://schemas.microsoft.com/office/drawing/2014/main" id="{101728B4-F836-4897-9158-FBDBF89375F6}"/>
              </a:ext>
            </a:extLst>
          </p:cNvPr>
          <p:cNvSpPr/>
          <p:nvPr/>
        </p:nvSpPr>
        <p:spPr>
          <a:xfrm>
            <a:off x="7519372" y="5521281"/>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0" name="Rechteck 19">
            <a:extLst>
              <a:ext uri="{FF2B5EF4-FFF2-40B4-BE49-F238E27FC236}">
                <a16:creationId xmlns:a16="http://schemas.microsoft.com/office/drawing/2014/main" id="{7C9945EE-F482-462D-B517-A219B92E2A74}"/>
              </a:ext>
            </a:extLst>
          </p:cNvPr>
          <p:cNvSpPr/>
          <p:nvPr/>
        </p:nvSpPr>
        <p:spPr>
          <a:xfrm>
            <a:off x="9165187" y="2860890"/>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1" name="Rechteck 20">
            <a:extLst>
              <a:ext uri="{FF2B5EF4-FFF2-40B4-BE49-F238E27FC236}">
                <a16:creationId xmlns:a16="http://schemas.microsoft.com/office/drawing/2014/main" id="{9545A0AF-0806-45B0-8C1C-A8E0C057842F}"/>
              </a:ext>
            </a:extLst>
          </p:cNvPr>
          <p:cNvSpPr/>
          <p:nvPr/>
        </p:nvSpPr>
        <p:spPr>
          <a:xfrm>
            <a:off x="7687278" y="3825864"/>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2" name="Rechteck 21">
            <a:extLst>
              <a:ext uri="{FF2B5EF4-FFF2-40B4-BE49-F238E27FC236}">
                <a16:creationId xmlns:a16="http://schemas.microsoft.com/office/drawing/2014/main" id="{14BB44B5-C921-4CA9-9732-C9415B9DEB2D}"/>
              </a:ext>
            </a:extLst>
          </p:cNvPr>
          <p:cNvSpPr/>
          <p:nvPr/>
        </p:nvSpPr>
        <p:spPr>
          <a:xfrm>
            <a:off x="5853360" y="4658532"/>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3" name="Rechteck 22">
            <a:extLst>
              <a:ext uri="{FF2B5EF4-FFF2-40B4-BE49-F238E27FC236}">
                <a16:creationId xmlns:a16="http://schemas.microsoft.com/office/drawing/2014/main" id="{A486995B-2F7C-4A23-9F2C-AA95FBCF99C2}"/>
              </a:ext>
            </a:extLst>
          </p:cNvPr>
          <p:cNvSpPr/>
          <p:nvPr/>
        </p:nvSpPr>
        <p:spPr>
          <a:xfrm>
            <a:off x="4133342" y="1929445"/>
            <a:ext cx="930314" cy="667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37" name="Sechseck 36">
            <a:extLst>
              <a:ext uri="{FF2B5EF4-FFF2-40B4-BE49-F238E27FC236}">
                <a16:creationId xmlns:a16="http://schemas.microsoft.com/office/drawing/2014/main" id="{CEEBF1B6-74E9-41E9-90C4-6AC8A4E57474}"/>
              </a:ext>
            </a:extLst>
          </p:cNvPr>
          <p:cNvSpPr/>
          <p:nvPr/>
        </p:nvSpPr>
        <p:spPr>
          <a:xfrm>
            <a:off x="10238625" y="1376772"/>
            <a:ext cx="1922400" cy="1648800"/>
          </a:xfrm>
          <a:prstGeom prst="hexagon">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1100" dirty="0">
                <a:solidFill>
                  <a:schemeClr val="bg1"/>
                </a:solidFill>
              </a:rPr>
              <a:t>Unterstützung von Produktion und Marktzugang </a:t>
            </a:r>
          </a:p>
        </p:txBody>
      </p:sp>
      <p:sp>
        <p:nvSpPr>
          <p:cNvPr id="38" name="Sechseck 37">
            <a:extLst>
              <a:ext uri="{FF2B5EF4-FFF2-40B4-BE49-F238E27FC236}">
                <a16:creationId xmlns:a16="http://schemas.microsoft.com/office/drawing/2014/main" id="{16470DD8-22CD-43E3-A692-6CD0554F5ADF}"/>
              </a:ext>
            </a:extLst>
          </p:cNvPr>
          <p:cNvSpPr/>
          <p:nvPr/>
        </p:nvSpPr>
        <p:spPr>
          <a:xfrm>
            <a:off x="10238625" y="3163852"/>
            <a:ext cx="1922400" cy="1648800"/>
          </a:xfrm>
          <a:prstGeom prst="hexagon">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41" name="Sechseck 40">
            <a:extLst>
              <a:ext uri="{FF2B5EF4-FFF2-40B4-BE49-F238E27FC236}">
                <a16:creationId xmlns:a16="http://schemas.microsoft.com/office/drawing/2014/main" id="{40B3A4EC-5688-419A-94DA-AD05BD4810DA}"/>
              </a:ext>
            </a:extLst>
          </p:cNvPr>
          <p:cNvSpPr/>
          <p:nvPr/>
        </p:nvSpPr>
        <p:spPr>
          <a:xfrm>
            <a:off x="11502991" y="2775515"/>
            <a:ext cx="224135" cy="193358"/>
          </a:xfrm>
          <a:prstGeom prst="hexagon">
            <a:avLst>
              <a:gd name="adj" fmla="val 25000"/>
              <a:gd name="vf" fmla="val 115470"/>
            </a:avLst>
          </a:prstGeom>
          <a:ln>
            <a:solidFill>
              <a:schemeClr val="accent4">
                <a:lumMod val="75000"/>
              </a:schemeClr>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2" name="Sechseck 41">
            <a:extLst>
              <a:ext uri="{FF2B5EF4-FFF2-40B4-BE49-F238E27FC236}">
                <a16:creationId xmlns:a16="http://schemas.microsoft.com/office/drawing/2014/main" id="{7EB5A646-2659-40BA-9DFA-AE9FB07B1F48}"/>
              </a:ext>
            </a:extLst>
          </p:cNvPr>
          <p:cNvSpPr/>
          <p:nvPr/>
        </p:nvSpPr>
        <p:spPr>
          <a:xfrm>
            <a:off x="11502991" y="3233269"/>
            <a:ext cx="224135" cy="193358"/>
          </a:xfrm>
          <a:prstGeom prst="hexagon">
            <a:avLst>
              <a:gd name="adj" fmla="val 25000"/>
              <a:gd name="vf" fmla="val 115470"/>
            </a:avLst>
          </a:prstGeom>
          <a:ln>
            <a:solidFill>
              <a:schemeClr val="accent4">
                <a:lumMod val="75000"/>
              </a:schemeClr>
            </a:solidFill>
          </a:ln>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 name="Rechteck 2">
            <a:extLst>
              <a:ext uri="{FF2B5EF4-FFF2-40B4-BE49-F238E27FC236}">
                <a16:creationId xmlns:a16="http://schemas.microsoft.com/office/drawing/2014/main" id="{9291FAFD-F3CA-4479-84E9-3585DC7F9C99}"/>
              </a:ext>
            </a:extLst>
          </p:cNvPr>
          <p:cNvSpPr/>
          <p:nvPr/>
        </p:nvSpPr>
        <p:spPr>
          <a:xfrm>
            <a:off x="10333616" y="6029041"/>
            <a:ext cx="1210588" cy="230832"/>
          </a:xfrm>
          <a:prstGeom prst="rect">
            <a:avLst/>
          </a:prstGeom>
        </p:spPr>
        <p:txBody>
          <a:bodyPr wrap="none">
            <a:spAutoFit/>
          </a:bodyPr>
          <a:lstStyle/>
          <a:p>
            <a:r>
              <a:rPr lang="de-DE" sz="900" dirty="0">
                <a:solidFill>
                  <a:schemeClr val="bg1">
                    <a:lumMod val="65000"/>
                  </a:schemeClr>
                </a:solidFill>
              </a:rPr>
              <a:t>Triphaus, </a:t>
            </a:r>
            <a:r>
              <a:rPr lang="de-DE" sz="900" dirty="0" err="1">
                <a:solidFill>
                  <a:schemeClr val="bg1">
                    <a:lumMod val="65000"/>
                  </a:schemeClr>
                </a:solidFill>
              </a:rPr>
              <a:t>CiR</a:t>
            </a:r>
            <a:r>
              <a:rPr lang="de-DE" sz="900" dirty="0">
                <a:solidFill>
                  <a:schemeClr val="bg1">
                    <a:lumMod val="65000"/>
                  </a:schemeClr>
                </a:solidFill>
              </a:rPr>
              <a:t>, 2021</a:t>
            </a:r>
          </a:p>
        </p:txBody>
      </p:sp>
      <p:pic>
        <p:nvPicPr>
          <p:cNvPr id="99" name="Grafik 98" descr="Ein Bild, das Symbol, Grafiken, Clipart, Logo enthält.&#10;&#10;Beschreibung automatisch generiert.">
            <a:extLst>
              <a:ext uri="{FF2B5EF4-FFF2-40B4-BE49-F238E27FC236}">
                <a16:creationId xmlns:a16="http://schemas.microsoft.com/office/drawing/2014/main" id="{246122E5-5EA9-984F-FAA3-BAAB89AD5B52}"/>
              </a:ext>
            </a:extLst>
          </p:cNvPr>
          <p:cNvPicPr>
            <a:picLocks noChangeAspect="1"/>
          </p:cNvPicPr>
          <p:nvPr/>
        </p:nvPicPr>
        <p:blipFill>
          <a:blip r:embed="rId8"/>
          <a:stretch>
            <a:fillRect/>
          </a:stretch>
        </p:blipFill>
        <p:spPr>
          <a:xfrm>
            <a:off x="736499" y="3651149"/>
            <a:ext cx="1189179" cy="674588"/>
          </a:xfrm>
          <a:prstGeom prst="rect">
            <a:avLst/>
          </a:prstGeom>
        </p:spPr>
      </p:pic>
      <p:pic>
        <p:nvPicPr>
          <p:cNvPr id="100" name="Grafik 99" descr="Ein Bild, das Grafiken, Clipart, Grafikdesign, Schablone enthält.&#10;&#10;Beschreibung automatisch generiert.">
            <a:extLst>
              <a:ext uri="{FF2B5EF4-FFF2-40B4-BE49-F238E27FC236}">
                <a16:creationId xmlns:a16="http://schemas.microsoft.com/office/drawing/2014/main" id="{3576A376-FA9B-2035-1703-DFF70C32EFB8}"/>
              </a:ext>
            </a:extLst>
          </p:cNvPr>
          <p:cNvPicPr>
            <a:picLocks noChangeAspect="1"/>
          </p:cNvPicPr>
          <p:nvPr/>
        </p:nvPicPr>
        <p:blipFill>
          <a:blip r:embed="rId9"/>
          <a:stretch>
            <a:fillRect/>
          </a:stretch>
        </p:blipFill>
        <p:spPr>
          <a:xfrm>
            <a:off x="7466816" y="3761169"/>
            <a:ext cx="894748" cy="560650"/>
          </a:xfrm>
          <a:prstGeom prst="rect">
            <a:avLst/>
          </a:prstGeom>
        </p:spPr>
      </p:pic>
      <p:pic>
        <p:nvPicPr>
          <p:cNvPr id="101" name="Grafik 100" descr="Ein Bild, das Clipart, Zeichnung, Entwurf, Grafiken enthält.&#10;&#10;Beschreibung automatisch generiert.">
            <a:extLst>
              <a:ext uri="{FF2B5EF4-FFF2-40B4-BE49-F238E27FC236}">
                <a16:creationId xmlns:a16="http://schemas.microsoft.com/office/drawing/2014/main" id="{B26C5162-3E1C-3F69-AE48-8799C4DA7653}"/>
              </a:ext>
            </a:extLst>
          </p:cNvPr>
          <p:cNvPicPr>
            <a:picLocks noChangeAspect="1"/>
          </p:cNvPicPr>
          <p:nvPr/>
        </p:nvPicPr>
        <p:blipFill>
          <a:blip r:embed="rId10"/>
          <a:stretch>
            <a:fillRect/>
          </a:stretch>
        </p:blipFill>
        <p:spPr>
          <a:xfrm>
            <a:off x="9160698" y="2774367"/>
            <a:ext cx="882932" cy="711241"/>
          </a:xfrm>
          <a:prstGeom prst="rect">
            <a:avLst/>
          </a:prstGeom>
        </p:spPr>
      </p:pic>
      <p:pic>
        <p:nvPicPr>
          <p:cNvPr id="102" name="Grafik 101" descr="Ein Bild, das Symbol, Schlüssel, Schwarzweiß, Design enthält.&#10;&#10;Beschreibung automatisch generiert.">
            <a:extLst>
              <a:ext uri="{FF2B5EF4-FFF2-40B4-BE49-F238E27FC236}">
                <a16:creationId xmlns:a16="http://schemas.microsoft.com/office/drawing/2014/main" id="{15199425-9E0D-777A-54B2-15696B926B40}"/>
              </a:ext>
            </a:extLst>
          </p:cNvPr>
          <p:cNvPicPr>
            <a:picLocks noChangeAspect="1"/>
          </p:cNvPicPr>
          <p:nvPr/>
        </p:nvPicPr>
        <p:blipFill>
          <a:blip r:embed="rId11"/>
          <a:stretch>
            <a:fillRect/>
          </a:stretch>
        </p:blipFill>
        <p:spPr>
          <a:xfrm>
            <a:off x="10806658" y="3551498"/>
            <a:ext cx="812632" cy="873890"/>
          </a:xfrm>
          <a:prstGeom prst="rect">
            <a:avLst/>
          </a:prstGeom>
        </p:spPr>
      </p:pic>
      <p:pic>
        <p:nvPicPr>
          <p:cNvPr id="103" name="Grafik 102" descr="Ein Bild, das Entwurf, Design enthält.&#10;&#10;Beschreibung automatisch generiert.">
            <a:extLst>
              <a:ext uri="{FF2B5EF4-FFF2-40B4-BE49-F238E27FC236}">
                <a16:creationId xmlns:a16="http://schemas.microsoft.com/office/drawing/2014/main" id="{729925B3-2D49-44DB-7E0B-0774FF038209}"/>
              </a:ext>
            </a:extLst>
          </p:cNvPr>
          <p:cNvPicPr>
            <a:picLocks noChangeAspect="1"/>
          </p:cNvPicPr>
          <p:nvPr/>
        </p:nvPicPr>
        <p:blipFill>
          <a:blip r:embed="rId12"/>
          <a:stretch>
            <a:fillRect/>
          </a:stretch>
        </p:blipFill>
        <p:spPr>
          <a:xfrm>
            <a:off x="7618854" y="5433771"/>
            <a:ext cx="725709" cy="707141"/>
          </a:xfrm>
          <a:prstGeom prst="rect">
            <a:avLst/>
          </a:prstGeom>
        </p:spPr>
      </p:pic>
      <p:pic>
        <p:nvPicPr>
          <p:cNvPr id="104" name="Grafik 103" descr="Ein Bild, das Schwarz, Kreis, Screenshot enthält.&#10;&#10;Beschreibung automatisch generiert.">
            <a:extLst>
              <a:ext uri="{FF2B5EF4-FFF2-40B4-BE49-F238E27FC236}">
                <a16:creationId xmlns:a16="http://schemas.microsoft.com/office/drawing/2014/main" id="{79D6506B-0FCD-33CE-4F68-A415F82E9A94}"/>
              </a:ext>
            </a:extLst>
          </p:cNvPr>
          <p:cNvPicPr>
            <a:picLocks noChangeAspect="1"/>
          </p:cNvPicPr>
          <p:nvPr/>
        </p:nvPicPr>
        <p:blipFill>
          <a:blip r:embed="rId13"/>
          <a:stretch>
            <a:fillRect/>
          </a:stretch>
        </p:blipFill>
        <p:spPr>
          <a:xfrm>
            <a:off x="4204866" y="1734815"/>
            <a:ext cx="165181" cy="186039"/>
          </a:xfrm>
          <a:prstGeom prst="rect">
            <a:avLst/>
          </a:prstGeom>
        </p:spPr>
      </p:pic>
      <p:pic>
        <p:nvPicPr>
          <p:cNvPr id="107" name="Grafik 106" descr="Ein Bild, das Schwarz, Design enthält.&#10;&#10;Beschreibung automatisch generiert.">
            <a:extLst>
              <a:ext uri="{FF2B5EF4-FFF2-40B4-BE49-F238E27FC236}">
                <a16:creationId xmlns:a16="http://schemas.microsoft.com/office/drawing/2014/main" id="{C8EAFD53-4B2E-9CE4-4F89-6D4C5B255F4C}"/>
              </a:ext>
            </a:extLst>
          </p:cNvPr>
          <p:cNvPicPr>
            <a:picLocks noChangeAspect="1"/>
          </p:cNvPicPr>
          <p:nvPr/>
        </p:nvPicPr>
        <p:blipFill>
          <a:blip r:embed="rId14"/>
          <a:stretch>
            <a:fillRect/>
          </a:stretch>
        </p:blipFill>
        <p:spPr>
          <a:xfrm rot="16200000" flipV="1">
            <a:off x="4545260" y="1690869"/>
            <a:ext cx="140293" cy="312517"/>
          </a:xfrm>
          <a:prstGeom prst="rect">
            <a:avLst/>
          </a:prstGeom>
        </p:spPr>
      </p:pic>
      <p:pic>
        <p:nvPicPr>
          <p:cNvPr id="108" name="Grafik 107" descr="Ein Bild, das Schwarz, Screenshot enthält.&#10;&#10;Beschreibung automatisch generiert.">
            <a:extLst>
              <a:ext uri="{FF2B5EF4-FFF2-40B4-BE49-F238E27FC236}">
                <a16:creationId xmlns:a16="http://schemas.microsoft.com/office/drawing/2014/main" id="{D771C6E1-14C6-32B8-866D-E96A3049F423}"/>
              </a:ext>
            </a:extLst>
          </p:cNvPr>
          <p:cNvPicPr>
            <a:picLocks noChangeAspect="1"/>
          </p:cNvPicPr>
          <p:nvPr/>
        </p:nvPicPr>
        <p:blipFill>
          <a:blip r:embed="rId15"/>
          <a:stretch>
            <a:fillRect/>
          </a:stretch>
        </p:blipFill>
        <p:spPr>
          <a:xfrm>
            <a:off x="4203177" y="2384988"/>
            <a:ext cx="178203" cy="178203"/>
          </a:xfrm>
          <a:prstGeom prst="rect">
            <a:avLst/>
          </a:prstGeom>
        </p:spPr>
      </p:pic>
      <p:pic>
        <p:nvPicPr>
          <p:cNvPr id="109" name="Grafik 108" descr="Ein Bild, das Schwarz, Screenshot enthält.&#10;&#10;Beschreibung automatisch generiert.">
            <a:extLst>
              <a:ext uri="{FF2B5EF4-FFF2-40B4-BE49-F238E27FC236}">
                <a16:creationId xmlns:a16="http://schemas.microsoft.com/office/drawing/2014/main" id="{266FD237-5FB4-49C9-3488-A31F59222026}"/>
              </a:ext>
            </a:extLst>
          </p:cNvPr>
          <p:cNvPicPr>
            <a:picLocks noChangeAspect="1"/>
          </p:cNvPicPr>
          <p:nvPr/>
        </p:nvPicPr>
        <p:blipFill>
          <a:blip r:embed="rId15"/>
          <a:stretch>
            <a:fillRect/>
          </a:stretch>
        </p:blipFill>
        <p:spPr>
          <a:xfrm rot="2760000">
            <a:off x="4878366" y="1738734"/>
            <a:ext cx="178203" cy="178203"/>
          </a:xfrm>
          <a:prstGeom prst="rect">
            <a:avLst/>
          </a:prstGeom>
        </p:spPr>
      </p:pic>
      <p:pic>
        <p:nvPicPr>
          <p:cNvPr id="110" name="Grafik 109" descr="Ein Bild, das Schwarz, Design enthält.&#10;&#10;Beschreibung automatisch generiert.">
            <a:extLst>
              <a:ext uri="{FF2B5EF4-FFF2-40B4-BE49-F238E27FC236}">
                <a16:creationId xmlns:a16="http://schemas.microsoft.com/office/drawing/2014/main" id="{76DC0F75-D1A8-05FB-9AB2-A1EC69FFC275}"/>
              </a:ext>
            </a:extLst>
          </p:cNvPr>
          <p:cNvPicPr>
            <a:picLocks noChangeAspect="1"/>
          </p:cNvPicPr>
          <p:nvPr/>
        </p:nvPicPr>
        <p:blipFill>
          <a:blip r:embed="rId14"/>
          <a:stretch>
            <a:fillRect/>
          </a:stretch>
        </p:blipFill>
        <p:spPr>
          <a:xfrm rot="21420000" flipV="1">
            <a:off x="4902145" y="2009173"/>
            <a:ext cx="140293" cy="312517"/>
          </a:xfrm>
          <a:prstGeom prst="rect">
            <a:avLst/>
          </a:prstGeom>
        </p:spPr>
      </p:pic>
      <p:pic>
        <p:nvPicPr>
          <p:cNvPr id="111" name="Grafik 110" descr="Ein Bild, das Schwarz, Kreis, Screenshot enthält.&#10;&#10;Beschreibung automatisch generiert.">
            <a:extLst>
              <a:ext uri="{FF2B5EF4-FFF2-40B4-BE49-F238E27FC236}">
                <a16:creationId xmlns:a16="http://schemas.microsoft.com/office/drawing/2014/main" id="{3F2B5048-6BD6-27D3-0AB8-F3279B0684DB}"/>
              </a:ext>
            </a:extLst>
          </p:cNvPr>
          <p:cNvPicPr>
            <a:picLocks noChangeAspect="1"/>
          </p:cNvPicPr>
          <p:nvPr/>
        </p:nvPicPr>
        <p:blipFill>
          <a:blip r:embed="rId13"/>
          <a:stretch>
            <a:fillRect/>
          </a:stretch>
        </p:blipFill>
        <p:spPr>
          <a:xfrm>
            <a:off x="4889701" y="2361778"/>
            <a:ext cx="165181" cy="186039"/>
          </a:xfrm>
          <a:prstGeom prst="rect">
            <a:avLst/>
          </a:prstGeom>
        </p:spPr>
      </p:pic>
      <p:pic>
        <p:nvPicPr>
          <p:cNvPr id="112" name="Grafik 111" descr="Ein Bild, das Schwarz, Design enthält.&#10;&#10;Beschreibung automatisch generiert.">
            <a:extLst>
              <a:ext uri="{FF2B5EF4-FFF2-40B4-BE49-F238E27FC236}">
                <a16:creationId xmlns:a16="http://schemas.microsoft.com/office/drawing/2014/main" id="{D8F99684-9449-C53B-8424-C2C1FB9B6373}"/>
              </a:ext>
            </a:extLst>
          </p:cNvPr>
          <p:cNvPicPr>
            <a:picLocks noChangeAspect="1"/>
          </p:cNvPicPr>
          <p:nvPr/>
        </p:nvPicPr>
        <p:blipFill>
          <a:blip r:embed="rId14"/>
          <a:stretch>
            <a:fillRect/>
          </a:stretch>
        </p:blipFill>
        <p:spPr>
          <a:xfrm rot="5400000" flipV="1">
            <a:off x="4603131" y="2317830"/>
            <a:ext cx="140293" cy="312517"/>
          </a:xfrm>
          <a:prstGeom prst="rect">
            <a:avLst/>
          </a:prstGeom>
        </p:spPr>
      </p:pic>
      <p:pic>
        <p:nvPicPr>
          <p:cNvPr id="163" name="Grafik 162" descr="Ein Bild, das Kreis enthält.&#10;&#10;Beschreibung automatisch generiert.">
            <a:extLst>
              <a:ext uri="{FF2B5EF4-FFF2-40B4-BE49-F238E27FC236}">
                <a16:creationId xmlns:a16="http://schemas.microsoft.com/office/drawing/2014/main" id="{A75C75ED-77B0-06C3-1880-147BF75D11AA}"/>
              </a:ext>
            </a:extLst>
          </p:cNvPr>
          <p:cNvPicPr>
            <a:picLocks noChangeAspect="1"/>
          </p:cNvPicPr>
          <p:nvPr/>
        </p:nvPicPr>
        <p:blipFill>
          <a:blip r:embed="rId16"/>
          <a:stretch>
            <a:fillRect/>
          </a:stretch>
        </p:blipFill>
        <p:spPr>
          <a:xfrm>
            <a:off x="5924264" y="4429246"/>
            <a:ext cx="681068" cy="854597"/>
          </a:xfrm>
          <a:prstGeom prst="rect">
            <a:avLst/>
          </a:prstGeom>
        </p:spPr>
      </p:pic>
    </p:spTree>
    <p:extLst>
      <p:ext uri="{BB962C8B-B14F-4D97-AF65-F5344CB8AC3E}">
        <p14:creationId xmlns:p14="http://schemas.microsoft.com/office/powerpoint/2010/main" val="39847703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DDCA45-DD3B-4965-B7D8-D7E050FC6026}"/>
              </a:ext>
            </a:extLst>
          </p:cNvPr>
          <p:cNvSpPr>
            <a:spLocks noGrp="1"/>
          </p:cNvSpPr>
          <p:nvPr>
            <p:ph type="title"/>
          </p:nvPr>
        </p:nvSpPr>
        <p:spPr/>
        <p:txBody>
          <a:bodyPr/>
          <a:lstStyle/>
          <a:p>
            <a:r>
              <a:rPr lang="de-DE" dirty="0"/>
              <a:t>Faire Lebensmittel</a:t>
            </a:r>
          </a:p>
        </p:txBody>
      </p:sp>
      <p:sp>
        <p:nvSpPr>
          <p:cNvPr id="4" name="Textplatzhalter 3">
            <a:extLst>
              <a:ext uri="{FF2B5EF4-FFF2-40B4-BE49-F238E27FC236}">
                <a16:creationId xmlns:a16="http://schemas.microsoft.com/office/drawing/2014/main" id="{5A7B795E-0AA6-4C31-A6E5-1B33B70CDEFE}"/>
              </a:ext>
            </a:extLst>
          </p:cNvPr>
          <p:cNvSpPr>
            <a:spLocks noGrp="1"/>
          </p:cNvSpPr>
          <p:nvPr>
            <p:ph type="body" sz="quarter" idx="13"/>
          </p:nvPr>
        </p:nvSpPr>
        <p:spPr/>
        <p:txBody>
          <a:bodyPr/>
          <a:lstStyle/>
          <a:p>
            <a:r>
              <a:rPr lang="de-DE" dirty="0"/>
              <a:t>Gütezeichen</a:t>
            </a:r>
          </a:p>
          <a:p>
            <a:endParaRPr lang="de-DE" dirty="0"/>
          </a:p>
        </p:txBody>
      </p:sp>
      <p:sp>
        <p:nvSpPr>
          <p:cNvPr id="7" name="Google Shape;312;g2023b86b06f_0_0">
            <a:extLst>
              <a:ext uri="{FF2B5EF4-FFF2-40B4-BE49-F238E27FC236}">
                <a16:creationId xmlns:a16="http://schemas.microsoft.com/office/drawing/2014/main" id="{5375A52E-4B3B-4716-A00A-A82E3967FD68}"/>
              </a:ext>
            </a:extLst>
          </p:cNvPr>
          <p:cNvSpPr txBox="1"/>
          <p:nvPr/>
        </p:nvSpPr>
        <p:spPr>
          <a:xfrm>
            <a:off x="11102879" y="5982920"/>
            <a:ext cx="1151664" cy="323135"/>
          </a:xfrm>
          <a:prstGeom prst="rect">
            <a:avLst/>
          </a:prstGeom>
          <a:noFill/>
          <a:ln>
            <a:noFill/>
          </a:ln>
        </p:spPr>
        <p:txBody>
          <a:bodyPr spcFirstLastPara="1" wrap="square" lIns="91425" tIns="91425" rIns="91425" bIns="91425" anchor="t" anchorCtr="0">
            <a:spAutoFit/>
          </a:bodyPr>
          <a:lstStyle/>
          <a:p>
            <a:pPr lvl="0"/>
            <a:r>
              <a:rPr lang="de-DE" sz="900" dirty="0">
                <a:solidFill>
                  <a:schemeClr val="bg1">
                    <a:lumMod val="65000"/>
                  </a:schemeClr>
                </a:solidFill>
              </a:rPr>
              <a:t>CIR 2021</a:t>
            </a:r>
          </a:p>
        </p:txBody>
      </p:sp>
      <p:pic>
        <p:nvPicPr>
          <p:cNvPr id="16" name="Grafik 15" descr="Ein Bild, das Text, Grafiken, Logo, Symbol enthält.&#10;&#10;Beschreibung automatisch generiert.">
            <a:extLst>
              <a:ext uri="{FF2B5EF4-FFF2-40B4-BE49-F238E27FC236}">
                <a16:creationId xmlns:a16="http://schemas.microsoft.com/office/drawing/2014/main" id="{5FF3F7E4-6435-4EC5-B9B4-E8043317AC66}"/>
              </a:ext>
            </a:extLst>
          </p:cNvPr>
          <p:cNvPicPr>
            <a:picLocks noChangeAspect="1"/>
          </p:cNvPicPr>
          <p:nvPr/>
        </p:nvPicPr>
        <p:blipFill>
          <a:blip r:embed="rId3"/>
          <a:stretch>
            <a:fillRect/>
          </a:stretch>
        </p:blipFill>
        <p:spPr>
          <a:xfrm>
            <a:off x="6876503" y="3447513"/>
            <a:ext cx="2519531" cy="2543175"/>
          </a:xfrm>
          <a:prstGeom prst="rect">
            <a:avLst/>
          </a:prstGeom>
        </p:spPr>
      </p:pic>
      <p:pic>
        <p:nvPicPr>
          <p:cNvPr id="17" name="Grafik 16">
            <a:extLst>
              <a:ext uri="{FF2B5EF4-FFF2-40B4-BE49-F238E27FC236}">
                <a16:creationId xmlns:a16="http://schemas.microsoft.com/office/drawing/2014/main" id="{389A0254-A22F-4AF8-9B9E-968246818A6E}"/>
              </a:ext>
            </a:extLst>
          </p:cNvPr>
          <p:cNvPicPr>
            <a:picLocks noChangeAspect="1"/>
          </p:cNvPicPr>
          <p:nvPr/>
        </p:nvPicPr>
        <p:blipFill>
          <a:blip r:embed="rId4"/>
          <a:stretch>
            <a:fillRect/>
          </a:stretch>
        </p:blipFill>
        <p:spPr>
          <a:xfrm>
            <a:off x="589155" y="1800488"/>
            <a:ext cx="2221911" cy="2221911"/>
          </a:xfrm>
          <a:prstGeom prst="rect">
            <a:avLst/>
          </a:prstGeom>
        </p:spPr>
      </p:pic>
      <p:sp>
        <p:nvSpPr>
          <p:cNvPr id="18" name="Rechteck 17">
            <a:extLst>
              <a:ext uri="{FF2B5EF4-FFF2-40B4-BE49-F238E27FC236}">
                <a16:creationId xmlns:a16="http://schemas.microsoft.com/office/drawing/2014/main" id="{F74B5AC6-BEAF-4B74-B38C-AFC1E333566D}"/>
              </a:ext>
            </a:extLst>
          </p:cNvPr>
          <p:cNvSpPr/>
          <p:nvPr/>
        </p:nvSpPr>
        <p:spPr>
          <a:xfrm>
            <a:off x="665285" y="1599067"/>
            <a:ext cx="2145781" cy="253916"/>
          </a:xfrm>
          <a:prstGeom prst="rect">
            <a:avLst/>
          </a:prstGeom>
        </p:spPr>
        <p:txBody>
          <a:bodyPr wrap="square">
            <a:spAutoFit/>
          </a:bodyPr>
          <a:lstStyle/>
          <a:p>
            <a:r>
              <a:rPr lang="de-DE" sz="1050" dirty="0">
                <a:solidFill>
                  <a:srgbClr val="FF0000"/>
                </a:solidFill>
                <a:ea typeface="Calibri" panose="020F0502020204030204" pitchFamily="34" charset="0"/>
                <a:cs typeface="Times New Roman" panose="02020603050405020304" pitchFamily="18" charset="0"/>
              </a:rPr>
              <a:t>Logo ist nicht unter freier Lizenz.</a:t>
            </a:r>
            <a:endParaRPr lang="de-DE" sz="1050" dirty="0">
              <a:solidFill>
                <a:srgbClr val="FF0000"/>
              </a:solidFill>
            </a:endParaRPr>
          </a:p>
        </p:txBody>
      </p:sp>
      <p:pic>
        <p:nvPicPr>
          <p:cNvPr id="19" name="Grafik 18">
            <a:extLst>
              <a:ext uri="{FF2B5EF4-FFF2-40B4-BE49-F238E27FC236}">
                <a16:creationId xmlns:a16="http://schemas.microsoft.com/office/drawing/2014/main" id="{5ABF623E-7DBA-42B7-8EA9-BB085AA5BFE0}"/>
              </a:ext>
            </a:extLst>
          </p:cNvPr>
          <p:cNvPicPr>
            <a:picLocks noChangeAspect="1"/>
          </p:cNvPicPr>
          <p:nvPr/>
        </p:nvPicPr>
        <p:blipFill>
          <a:blip r:embed="rId5"/>
          <a:stretch>
            <a:fillRect/>
          </a:stretch>
        </p:blipFill>
        <p:spPr>
          <a:xfrm>
            <a:off x="3045710" y="3548422"/>
            <a:ext cx="1821668" cy="2341358"/>
          </a:xfrm>
          <a:prstGeom prst="rect">
            <a:avLst/>
          </a:prstGeom>
        </p:spPr>
      </p:pic>
      <p:pic>
        <p:nvPicPr>
          <p:cNvPr id="20" name="Grafik 19">
            <a:extLst>
              <a:ext uri="{FF2B5EF4-FFF2-40B4-BE49-F238E27FC236}">
                <a16:creationId xmlns:a16="http://schemas.microsoft.com/office/drawing/2014/main" id="{077C0A5E-4688-401D-A5DE-600E09390E38}"/>
              </a:ext>
            </a:extLst>
          </p:cNvPr>
          <p:cNvPicPr>
            <a:picLocks noChangeAspect="1"/>
          </p:cNvPicPr>
          <p:nvPr/>
        </p:nvPicPr>
        <p:blipFill rotWithShape="1">
          <a:blip r:embed="rId6"/>
          <a:srcRect r="70310"/>
          <a:stretch/>
        </p:blipFill>
        <p:spPr>
          <a:xfrm>
            <a:off x="9303276" y="2171667"/>
            <a:ext cx="2299569" cy="1946481"/>
          </a:xfrm>
          <a:prstGeom prst="rect">
            <a:avLst/>
          </a:prstGeom>
        </p:spPr>
      </p:pic>
      <p:pic>
        <p:nvPicPr>
          <p:cNvPr id="21" name="Grafik 20">
            <a:extLst>
              <a:ext uri="{FF2B5EF4-FFF2-40B4-BE49-F238E27FC236}">
                <a16:creationId xmlns:a16="http://schemas.microsoft.com/office/drawing/2014/main" id="{DB70D3FA-C691-4EB5-8AC8-41650D121D6E}"/>
              </a:ext>
            </a:extLst>
          </p:cNvPr>
          <p:cNvPicPr>
            <a:picLocks noChangeAspect="1"/>
          </p:cNvPicPr>
          <p:nvPr/>
        </p:nvPicPr>
        <p:blipFill rotWithShape="1">
          <a:blip r:embed="rId7"/>
          <a:srcRect l="35291" t="7039" r="34531" b="7810"/>
          <a:stretch/>
        </p:blipFill>
        <p:spPr>
          <a:xfrm>
            <a:off x="5190682" y="2013949"/>
            <a:ext cx="1362517" cy="2781954"/>
          </a:xfrm>
          <a:prstGeom prst="rect">
            <a:avLst/>
          </a:prstGeom>
        </p:spPr>
      </p:pic>
      <p:sp>
        <p:nvSpPr>
          <p:cNvPr id="22" name="Rechteck 21">
            <a:extLst>
              <a:ext uri="{FF2B5EF4-FFF2-40B4-BE49-F238E27FC236}">
                <a16:creationId xmlns:a16="http://schemas.microsoft.com/office/drawing/2014/main" id="{4B297AF3-31CD-4039-98E4-A20040F729DB}"/>
              </a:ext>
            </a:extLst>
          </p:cNvPr>
          <p:cNvSpPr/>
          <p:nvPr/>
        </p:nvSpPr>
        <p:spPr>
          <a:xfrm>
            <a:off x="4867378" y="1879765"/>
            <a:ext cx="2145781" cy="253916"/>
          </a:xfrm>
          <a:prstGeom prst="rect">
            <a:avLst/>
          </a:prstGeom>
        </p:spPr>
        <p:txBody>
          <a:bodyPr wrap="square">
            <a:spAutoFit/>
          </a:bodyPr>
          <a:lstStyle/>
          <a:p>
            <a:pPr algn="ctr"/>
            <a:r>
              <a:rPr lang="de-DE" sz="1050" dirty="0">
                <a:solidFill>
                  <a:srgbClr val="FF0000"/>
                </a:solidFill>
                <a:ea typeface="Calibri" panose="020F0502020204030204" pitchFamily="34" charset="0"/>
                <a:cs typeface="Times New Roman" panose="02020603050405020304" pitchFamily="18" charset="0"/>
              </a:rPr>
              <a:t>Logo ist nicht unter freier Lizenz.</a:t>
            </a:r>
            <a:endParaRPr lang="de-DE" sz="1050" dirty="0">
              <a:solidFill>
                <a:srgbClr val="FF0000"/>
              </a:solidFill>
            </a:endParaRPr>
          </a:p>
        </p:txBody>
      </p:sp>
      <p:sp>
        <p:nvSpPr>
          <p:cNvPr id="23" name="Rechteck 22">
            <a:extLst>
              <a:ext uri="{FF2B5EF4-FFF2-40B4-BE49-F238E27FC236}">
                <a16:creationId xmlns:a16="http://schemas.microsoft.com/office/drawing/2014/main" id="{21DAF9F8-4E4B-471B-8B62-D19E04B0E00A}"/>
              </a:ext>
            </a:extLst>
          </p:cNvPr>
          <p:cNvSpPr/>
          <p:nvPr/>
        </p:nvSpPr>
        <p:spPr>
          <a:xfrm>
            <a:off x="9192350" y="1928284"/>
            <a:ext cx="2145781" cy="253916"/>
          </a:xfrm>
          <a:prstGeom prst="rect">
            <a:avLst/>
          </a:prstGeom>
        </p:spPr>
        <p:txBody>
          <a:bodyPr wrap="square">
            <a:spAutoFit/>
          </a:bodyPr>
          <a:lstStyle/>
          <a:p>
            <a:pPr algn="ctr"/>
            <a:r>
              <a:rPr lang="de-DE" sz="1050" dirty="0">
                <a:solidFill>
                  <a:srgbClr val="FF0000"/>
                </a:solidFill>
                <a:ea typeface="Calibri" panose="020F0502020204030204" pitchFamily="34" charset="0"/>
                <a:cs typeface="Times New Roman" panose="02020603050405020304" pitchFamily="18" charset="0"/>
              </a:rPr>
              <a:t>Logo ist nicht unter freier Lizenz.</a:t>
            </a:r>
            <a:endParaRPr lang="de-DE" sz="1050" dirty="0">
              <a:solidFill>
                <a:srgbClr val="FF0000"/>
              </a:solidFill>
            </a:endParaRPr>
          </a:p>
        </p:txBody>
      </p:sp>
    </p:spTree>
    <p:extLst>
      <p:ext uri="{BB962C8B-B14F-4D97-AF65-F5344CB8AC3E}">
        <p14:creationId xmlns:p14="http://schemas.microsoft.com/office/powerpoint/2010/main" val="3204301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39473" y="1039449"/>
            <a:ext cx="10713053" cy="2027560"/>
          </a:xfrm>
        </p:spPr>
        <p:txBody>
          <a:bodyPr wrap="square" anchor="t">
            <a:noAutofit/>
          </a:bodyPr>
          <a:lstStyle/>
          <a:p>
            <a:r>
              <a:rPr lang="de-DE" sz="3200" dirty="0"/>
              <a:t>Gerechte und nachhaltige Außer-Haus-Angebote gestalten</a:t>
            </a:r>
            <a:br>
              <a:rPr lang="de-DE" sz="3200" b="1" dirty="0"/>
            </a:br>
            <a:br>
              <a:rPr lang="de-DE" sz="800" dirty="0">
                <a:effectLst/>
                <a:latin typeface="Helvetica" pitchFamily="2" charset="0"/>
              </a:rPr>
            </a:br>
            <a:br>
              <a:rPr lang="de-DE" sz="800" dirty="0">
                <a:effectLst/>
                <a:latin typeface="Helvetica" pitchFamily="2" charset="0"/>
              </a:rPr>
            </a:br>
            <a:br>
              <a:rPr lang="de-DE" sz="3200" dirty="0"/>
            </a:br>
            <a:br>
              <a:rPr lang="de-DE" sz="3200" dirty="0"/>
            </a:br>
            <a:endParaRPr lang="de-DE" sz="3200" dirty="0"/>
          </a:p>
        </p:txBody>
      </p:sp>
      <p:sp>
        <p:nvSpPr>
          <p:cNvPr id="12" name="Text Placeholder 3">
            <a:extLst>
              <a:ext uri="{FF2B5EF4-FFF2-40B4-BE49-F238E27FC236}">
                <a16:creationId xmlns:a16="http://schemas.microsoft.com/office/drawing/2014/main" id="{17F1BAA3-4691-27F9-E70C-C100408BB4AB}"/>
              </a:ext>
            </a:extLst>
          </p:cNvPr>
          <p:cNvSpPr>
            <a:spLocks noGrp="1"/>
          </p:cNvSpPr>
          <p:nvPr>
            <p:ph type="body" sz="quarter" idx="10"/>
          </p:nvPr>
        </p:nvSpPr>
        <p:spPr>
          <a:xfrm>
            <a:off x="2747681" y="4076703"/>
            <a:ext cx="6696633" cy="314510"/>
          </a:xfrm>
        </p:spPr>
        <p:txBody>
          <a:bodyPr/>
          <a:lstStyle/>
          <a:p>
            <a:r>
              <a:rPr lang="de-DE" sz="1000" dirty="0"/>
              <a:t>Vorname Nachname</a:t>
            </a:r>
          </a:p>
          <a:p>
            <a:endParaRPr lang="en-US" dirty="0"/>
          </a:p>
        </p:txBody>
      </p:sp>
      <p:sp>
        <p:nvSpPr>
          <p:cNvPr id="14" name="Text Placeholder 5">
            <a:extLst>
              <a:ext uri="{FF2B5EF4-FFF2-40B4-BE49-F238E27FC236}">
                <a16:creationId xmlns:a16="http://schemas.microsoft.com/office/drawing/2014/main" id="{2D6023A9-138C-7393-4E04-300CEA64A07E}"/>
              </a:ext>
            </a:extLst>
          </p:cNvPr>
          <p:cNvSpPr>
            <a:spLocks noGrp="1"/>
          </p:cNvSpPr>
          <p:nvPr>
            <p:ph type="body" sz="quarter" idx="12"/>
          </p:nvPr>
        </p:nvSpPr>
        <p:spPr>
          <a:xfrm>
            <a:off x="2508938" y="2257572"/>
            <a:ext cx="7174121" cy="1296144"/>
          </a:xfrm>
        </p:spPr>
        <p:txBody>
          <a:bodyPr/>
          <a:lstStyle/>
          <a:p>
            <a:r>
              <a:rPr lang="de-DE" b="1" dirty="0">
                <a:latin typeface="Arial" panose="020B0604020202020204" pitchFamily="34" charset="0"/>
                <a:cs typeface="Arial" panose="020B0604020202020204" pitchFamily="34" charset="0"/>
              </a:rPr>
              <a:t>2. Rezepturentwicklung</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1122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7A7CB94-BBF7-4BD1-91C2-36E6A2CDF7E3}"/>
              </a:ext>
            </a:extLst>
          </p:cNvPr>
          <p:cNvPicPr>
            <a:picLocks noChangeAspect="1"/>
          </p:cNvPicPr>
          <p:nvPr/>
        </p:nvPicPr>
        <p:blipFill rotWithShape="1">
          <a:blip r:embed="rId3"/>
          <a:srcRect t="6389" b="7483"/>
          <a:stretch/>
        </p:blipFill>
        <p:spPr>
          <a:xfrm>
            <a:off x="5010417" y="5076966"/>
            <a:ext cx="2741277" cy="1137687"/>
          </a:xfrm>
          <a:prstGeom prst="rect">
            <a:avLst/>
          </a:prstGeom>
        </p:spPr>
      </p:pic>
      <p:pic>
        <p:nvPicPr>
          <p:cNvPr id="6" name="Grafik 5">
            <a:extLst>
              <a:ext uri="{FF2B5EF4-FFF2-40B4-BE49-F238E27FC236}">
                <a16:creationId xmlns:a16="http://schemas.microsoft.com/office/drawing/2014/main" id="{4FDFB24D-D9A5-4592-9218-659638DEB42D}"/>
              </a:ext>
            </a:extLst>
          </p:cNvPr>
          <p:cNvPicPr>
            <a:picLocks noChangeAspect="1"/>
          </p:cNvPicPr>
          <p:nvPr/>
        </p:nvPicPr>
        <p:blipFill>
          <a:blip r:embed="rId4"/>
          <a:stretch>
            <a:fillRect/>
          </a:stretch>
        </p:blipFill>
        <p:spPr>
          <a:xfrm>
            <a:off x="8106772" y="2052583"/>
            <a:ext cx="3284419" cy="1756026"/>
          </a:xfrm>
          <a:prstGeom prst="rect">
            <a:avLst/>
          </a:prstGeom>
        </p:spPr>
      </p:pic>
      <p:sp>
        <p:nvSpPr>
          <p:cNvPr id="3" name="Inhaltsplatzhalter 2">
            <a:extLst>
              <a:ext uri="{FF2B5EF4-FFF2-40B4-BE49-F238E27FC236}">
                <a16:creationId xmlns:a16="http://schemas.microsoft.com/office/drawing/2014/main" id="{DF2D588D-EC9D-4833-B3D8-9C23F0E0852C}"/>
              </a:ext>
            </a:extLst>
          </p:cNvPr>
          <p:cNvSpPr>
            <a:spLocks noGrp="1"/>
          </p:cNvSpPr>
          <p:nvPr>
            <p:ph idx="1"/>
          </p:nvPr>
        </p:nvSpPr>
        <p:spPr>
          <a:xfrm>
            <a:off x="371481" y="1785938"/>
            <a:ext cx="11392889" cy="4019550"/>
          </a:xfrm>
        </p:spPr>
        <p:txBody>
          <a:bodyPr/>
          <a:lstStyle/>
          <a:p>
            <a:r>
              <a:rPr lang="de-DE"/>
              <a:t>Die folgenden zwei Beispiele wiederum nutzen den Begriff „fair“, erfüllen aber aus unserer Sicht</a:t>
            </a:r>
            <a:br>
              <a:rPr lang="de-DE"/>
            </a:br>
            <a:r>
              <a:rPr lang="de-DE"/>
              <a:t>aktuell nicht die Kriterien des Fairen Handels:</a:t>
            </a:r>
          </a:p>
          <a:p>
            <a:pPr lvl="1"/>
            <a:r>
              <a:rPr lang="de-DE"/>
              <a:t>Fair Trade IBD</a:t>
            </a:r>
          </a:p>
          <a:p>
            <a:pPr lvl="1"/>
            <a:r>
              <a:rPr lang="de-DE"/>
              <a:t>Fair Trade </a:t>
            </a:r>
            <a:r>
              <a:rPr lang="de-DE" err="1"/>
              <a:t>Sustainability</a:t>
            </a:r>
            <a:r>
              <a:rPr lang="de-DE"/>
              <a:t> Alliance (</a:t>
            </a:r>
            <a:r>
              <a:rPr lang="de-DE" err="1"/>
              <a:t>FairTSA</a:t>
            </a:r>
            <a:r>
              <a:rPr lang="de-DE"/>
              <a:t>)</a:t>
            </a:r>
          </a:p>
          <a:p>
            <a:endParaRPr lang="de-DE"/>
          </a:p>
          <a:p>
            <a:r>
              <a:rPr lang="de-DE"/>
              <a:t>Warum?</a:t>
            </a:r>
          </a:p>
          <a:p>
            <a:pPr lvl="1"/>
            <a:r>
              <a:rPr lang="de-DE"/>
              <a:t>beispielsweise keine Mindestpreise für die Produzent*innen. </a:t>
            </a:r>
          </a:p>
          <a:p>
            <a:pPr lvl="1"/>
            <a:endParaRPr lang="de-DE"/>
          </a:p>
          <a:p>
            <a:r>
              <a:rPr lang="de-DE"/>
              <a:t>Gütezeichen Rainforest Alliance und UTZ ≠ Kriterien des Fairen Handels </a:t>
            </a:r>
          </a:p>
          <a:p>
            <a:pPr lvl="1"/>
            <a:r>
              <a:rPr lang="de-DE"/>
              <a:t>dürfen daher nicht als Nachweise für faire Lebensmittel akzeptiert werden.</a:t>
            </a:r>
          </a:p>
        </p:txBody>
      </p:sp>
      <p:sp>
        <p:nvSpPr>
          <p:cNvPr id="2" name="Titel 1">
            <a:extLst>
              <a:ext uri="{FF2B5EF4-FFF2-40B4-BE49-F238E27FC236}">
                <a16:creationId xmlns:a16="http://schemas.microsoft.com/office/drawing/2014/main" id="{1A05597D-E023-4FEC-9F21-5DEB345C759B}"/>
              </a:ext>
            </a:extLst>
          </p:cNvPr>
          <p:cNvSpPr>
            <a:spLocks noGrp="1"/>
          </p:cNvSpPr>
          <p:nvPr>
            <p:ph type="title"/>
          </p:nvPr>
        </p:nvSpPr>
        <p:spPr/>
        <p:txBody>
          <a:bodyPr/>
          <a:lstStyle/>
          <a:p>
            <a:r>
              <a:rPr lang="de-DE" dirty="0"/>
              <a:t>Faire Lebensmittel</a:t>
            </a:r>
          </a:p>
        </p:txBody>
      </p:sp>
      <p:sp>
        <p:nvSpPr>
          <p:cNvPr id="4" name="Textplatzhalter 3">
            <a:extLst>
              <a:ext uri="{FF2B5EF4-FFF2-40B4-BE49-F238E27FC236}">
                <a16:creationId xmlns:a16="http://schemas.microsoft.com/office/drawing/2014/main" id="{DD6ABF78-0A86-419B-8087-440CA04133BA}"/>
              </a:ext>
            </a:extLst>
          </p:cNvPr>
          <p:cNvSpPr>
            <a:spLocks noGrp="1"/>
          </p:cNvSpPr>
          <p:nvPr>
            <p:ph type="body" sz="quarter" idx="13"/>
          </p:nvPr>
        </p:nvSpPr>
        <p:spPr>
          <a:xfrm>
            <a:off x="371357" y="872232"/>
            <a:ext cx="8820993" cy="504540"/>
          </a:xfrm>
        </p:spPr>
        <p:txBody>
          <a:bodyPr/>
          <a:lstStyle/>
          <a:p>
            <a:r>
              <a:rPr lang="de-DE" dirty="0"/>
              <a:t>Gütezeichen</a:t>
            </a:r>
          </a:p>
        </p:txBody>
      </p:sp>
      <p:sp>
        <p:nvSpPr>
          <p:cNvPr id="10" name="Google Shape;312;g2023b86b06f_0_0">
            <a:extLst>
              <a:ext uri="{FF2B5EF4-FFF2-40B4-BE49-F238E27FC236}">
                <a16:creationId xmlns:a16="http://schemas.microsoft.com/office/drawing/2014/main" id="{D5FDF7D4-E09F-4722-83AD-73C6F9E674AD}"/>
              </a:ext>
            </a:extLst>
          </p:cNvPr>
          <p:cNvSpPr txBox="1"/>
          <p:nvPr/>
        </p:nvSpPr>
        <p:spPr>
          <a:xfrm>
            <a:off x="11102879" y="5982920"/>
            <a:ext cx="1151664" cy="323135"/>
          </a:xfrm>
          <a:prstGeom prst="rect">
            <a:avLst/>
          </a:prstGeom>
          <a:noFill/>
          <a:ln>
            <a:noFill/>
          </a:ln>
        </p:spPr>
        <p:txBody>
          <a:bodyPr spcFirstLastPara="1" wrap="square" lIns="91425" tIns="91425" rIns="91425" bIns="91425" anchor="t" anchorCtr="0">
            <a:spAutoFit/>
          </a:bodyPr>
          <a:lstStyle/>
          <a:p>
            <a:pPr lvl="0"/>
            <a:r>
              <a:rPr lang="de-DE" sz="900" dirty="0">
                <a:solidFill>
                  <a:schemeClr val="bg1">
                    <a:lumMod val="65000"/>
                  </a:schemeClr>
                </a:solidFill>
              </a:rPr>
              <a:t>CIR 2021</a:t>
            </a:r>
          </a:p>
        </p:txBody>
      </p:sp>
      <p:sp>
        <p:nvSpPr>
          <p:cNvPr id="13" name="Rechteck 12">
            <a:extLst>
              <a:ext uri="{FF2B5EF4-FFF2-40B4-BE49-F238E27FC236}">
                <a16:creationId xmlns:a16="http://schemas.microsoft.com/office/drawing/2014/main" id="{0E6D59C8-EC24-4975-9E9E-00E587B0D84E}"/>
              </a:ext>
            </a:extLst>
          </p:cNvPr>
          <p:cNvSpPr/>
          <p:nvPr/>
        </p:nvSpPr>
        <p:spPr>
          <a:xfrm>
            <a:off x="163446" y="5982920"/>
            <a:ext cx="2741277" cy="253916"/>
          </a:xfrm>
          <a:prstGeom prst="rect">
            <a:avLst/>
          </a:prstGeom>
        </p:spPr>
        <p:txBody>
          <a:bodyPr wrap="square">
            <a:spAutoFit/>
          </a:bodyPr>
          <a:lstStyle/>
          <a:p>
            <a:pPr algn="ctr"/>
            <a:r>
              <a:rPr lang="de-DE" sz="1050" dirty="0">
                <a:solidFill>
                  <a:srgbClr val="FF0000"/>
                </a:solidFill>
                <a:ea typeface="Calibri" panose="020F0502020204030204" pitchFamily="34" charset="0"/>
                <a:cs typeface="Times New Roman" panose="02020603050405020304" pitchFamily="18" charset="0"/>
              </a:rPr>
              <a:t>Logos stehen nicht unter freier Lizenz.</a:t>
            </a:r>
            <a:endParaRPr lang="de-DE" sz="1050" dirty="0">
              <a:solidFill>
                <a:srgbClr val="FF0000"/>
              </a:solidFill>
            </a:endParaRPr>
          </a:p>
        </p:txBody>
      </p:sp>
    </p:spTree>
    <p:extLst>
      <p:ext uri="{BB962C8B-B14F-4D97-AF65-F5344CB8AC3E}">
        <p14:creationId xmlns:p14="http://schemas.microsoft.com/office/powerpoint/2010/main" val="2979091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Herausforderungen</a:t>
            </a:r>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194926"/>
            <a:ext cx="11420026" cy="4019550"/>
          </a:xfrm>
        </p:spPr>
        <p:txBody>
          <a:bodyPr/>
          <a:lstStyle/>
          <a:p>
            <a:pPr marL="0" indent="0">
              <a:buNone/>
            </a:pPr>
            <a:r>
              <a:rPr lang="de-DE" sz="2000" dirty="0">
                <a:latin typeface="Arial" panose="020B0604020202020204" pitchFamily="34" charset="0"/>
                <a:cs typeface="Arial" panose="020B0604020202020204" pitchFamily="34" charset="0"/>
              </a:rPr>
              <a:t>Nachdem Sie die Strategien mit den Teilnehmenden besprochen haben, können Sie zu den Herausforderungen übergehen.</a:t>
            </a:r>
          </a:p>
          <a:p>
            <a:pPr marL="0" indent="0">
              <a:buNone/>
            </a:pPr>
            <a:r>
              <a:rPr lang="de-DE" sz="2000" dirty="0">
                <a:latin typeface="Arial" panose="020B0604020202020204" pitchFamily="34" charset="0"/>
                <a:cs typeface="Arial" panose="020B0604020202020204" pitchFamily="34" charset="0"/>
              </a:rPr>
              <a:t>Strategien zu entwickeln ist der erste Schritt, um Rezepturen nachhaltiger zu gestalten, aber hinter jeder Strategie stehen auch Herausforderungen, die bei der Umsetzung auf einen zukommen. </a:t>
            </a:r>
          </a:p>
          <a:p>
            <a:pPr marL="0" indent="0">
              <a:buNone/>
            </a:pPr>
            <a:r>
              <a:rPr lang="de-DE" sz="2000" dirty="0">
                <a:latin typeface="Arial" panose="020B0604020202020204" pitchFamily="34" charset="0"/>
                <a:cs typeface="Arial" panose="020B0604020202020204" pitchFamily="34" charset="0"/>
              </a:rPr>
              <a:t>Um diese bewusst zu machen und Lösungsansätze zu entwickeln, um damit umgehen zu können, sollen die Teilnehmenden nun in Kleingruppen die Strategien betrachten und Herausforderungen notieren. Anschließend wird im Plenum darüber diskutiert, wie diesen Herausforderungen entgegengetreten werden kann.</a:t>
            </a:r>
          </a:p>
          <a:p>
            <a:pPr marL="0" indent="0">
              <a:buNone/>
            </a:pPr>
            <a:r>
              <a:rPr lang="de-DE" sz="2000" dirty="0">
                <a:latin typeface="Arial" panose="020B0604020202020204" pitchFamily="34" charset="0"/>
                <a:cs typeface="Arial" panose="020B0604020202020204" pitchFamily="34" charset="0"/>
              </a:rPr>
              <a:t>Die nachfolgenden Folien geben einen Einblick in eventuelle Herausforderungen und mögliche Lösungen. Setzen Sie sie nach Bedarf ein.</a:t>
            </a:r>
          </a:p>
          <a:p>
            <a:pPr marL="0" indent="0">
              <a:buNone/>
            </a:pPr>
            <a:r>
              <a:rPr lang="de-DE" sz="2000" dirty="0">
                <a:latin typeface="Arial" panose="020B0604020202020204" pitchFamily="34" charset="0"/>
                <a:cs typeface="Arial" panose="020B0604020202020204" pitchFamily="34" charset="0"/>
              </a:rPr>
              <a:t>Die letzte Folie in diesem Bereich gibt allgemeine Tipps und Tricks und kann zum Ende der Diskussion vorgestellt werden.</a:t>
            </a:r>
          </a:p>
          <a:p>
            <a:pPr marL="0" indent="0">
              <a:buNone/>
            </a:pPr>
            <a:endParaRPr lang="de-DE" dirty="0"/>
          </a:p>
          <a:p>
            <a:pPr marL="0" indent="0">
              <a:buNone/>
            </a:pPr>
            <a:r>
              <a:rPr lang="de-DE" b="1" dirty="0"/>
              <a:t>Material:</a:t>
            </a:r>
            <a:r>
              <a:rPr lang="de-DE" dirty="0"/>
              <a:t> </a:t>
            </a:r>
            <a:r>
              <a:rPr lang="de-DE" sz="2000" dirty="0"/>
              <a:t>Moderationskarten, Stifte, Pinnwand/Tafel, Stecknadeln/Magnete</a:t>
            </a:r>
            <a:endParaRPr lang="de-DE" dirty="0"/>
          </a:p>
        </p:txBody>
      </p:sp>
    </p:spTree>
    <p:extLst>
      <p:ext uri="{BB962C8B-B14F-4D97-AF65-F5344CB8AC3E}">
        <p14:creationId xmlns:p14="http://schemas.microsoft.com/office/powerpoint/2010/main" val="14729993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641EB712-6C5A-4144-8407-04069A8CEAAA}"/>
              </a:ext>
            </a:extLst>
          </p:cNvPr>
          <p:cNvSpPr>
            <a:spLocks noGrp="1"/>
          </p:cNvSpPr>
          <p:nvPr>
            <p:ph type="body" sz="quarter" idx="15"/>
          </p:nvPr>
        </p:nvSpPr>
        <p:spPr>
          <a:solidFill>
            <a:schemeClr val="bg1">
              <a:lumMod val="75000"/>
            </a:schemeClr>
          </a:solidFill>
        </p:spPr>
        <p:txBody>
          <a:bodyPr/>
          <a:lstStyle/>
          <a:p>
            <a:pPr>
              <a:lnSpc>
                <a:spcPct val="100000"/>
              </a:lnSpc>
            </a:pPr>
            <a:endParaRPr lang="de-DE" dirty="0">
              <a:solidFill>
                <a:schemeClr val="accent4">
                  <a:lumMod val="75000"/>
                </a:schemeClr>
              </a:solidFill>
            </a:endParaRPr>
          </a:p>
          <a:p>
            <a:pPr>
              <a:lnSpc>
                <a:spcPct val="100000"/>
              </a:lnSpc>
            </a:pPr>
            <a:r>
              <a:rPr lang="de-DE" dirty="0">
                <a:solidFill>
                  <a:schemeClr val="accent4">
                    <a:lumMod val="75000"/>
                  </a:schemeClr>
                </a:solidFill>
              </a:rPr>
              <a:t>Schauen Sie sich nochmal in Ruhe die genannten Strategien an.</a:t>
            </a:r>
          </a:p>
          <a:p>
            <a:pPr>
              <a:lnSpc>
                <a:spcPct val="100000"/>
              </a:lnSpc>
            </a:pPr>
            <a:r>
              <a:rPr lang="de-DE" dirty="0">
                <a:solidFill>
                  <a:schemeClr val="accent4">
                    <a:lumMod val="75000"/>
                  </a:schemeClr>
                </a:solidFill>
              </a:rPr>
              <a:t>Notieren Sie ihre Herausforderungen für die jeweiligen Strategien.</a:t>
            </a:r>
          </a:p>
          <a:p>
            <a:pPr>
              <a:lnSpc>
                <a:spcPct val="100000"/>
              </a:lnSpc>
            </a:pPr>
            <a:endParaRPr lang="de-DE" sz="1200" dirty="0">
              <a:solidFill>
                <a:schemeClr val="bg1">
                  <a:lumMod val="50000"/>
                </a:schemeClr>
              </a:solidFill>
            </a:endParaRPr>
          </a:p>
        </p:txBody>
      </p:sp>
      <p:sp>
        <p:nvSpPr>
          <p:cNvPr id="6" name="Titel 5">
            <a:extLst>
              <a:ext uri="{FF2B5EF4-FFF2-40B4-BE49-F238E27FC236}">
                <a16:creationId xmlns:a16="http://schemas.microsoft.com/office/drawing/2014/main" id="{1FEFD133-6D6B-4E5F-880D-85A4773545A8}"/>
              </a:ext>
            </a:extLst>
          </p:cNvPr>
          <p:cNvSpPr>
            <a:spLocks noGrp="1"/>
          </p:cNvSpPr>
          <p:nvPr>
            <p:ph type="title"/>
          </p:nvPr>
        </p:nvSpPr>
        <p:spPr/>
        <p:txBody>
          <a:bodyPr/>
          <a:lstStyle/>
          <a:p>
            <a:r>
              <a:rPr lang="de-DE" dirty="0"/>
              <a:t>Herausforderungen</a:t>
            </a:r>
          </a:p>
        </p:txBody>
      </p:sp>
      <p:sp>
        <p:nvSpPr>
          <p:cNvPr id="7" name="Textplatzhalter 6">
            <a:extLst>
              <a:ext uri="{FF2B5EF4-FFF2-40B4-BE49-F238E27FC236}">
                <a16:creationId xmlns:a16="http://schemas.microsoft.com/office/drawing/2014/main" id="{90F14CE5-D54D-42D4-BF19-DBBA88F16C57}"/>
              </a:ext>
            </a:extLst>
          </p:cNvPr>
          <p:cNvSpPr>
            <a:spLocks noGrp="1"/>
          </p:cNvSpPr>
          <p:nvPr>
            <p:ph type="body" sz="quarter" idx="13"/>
          </p:nvPr>
        </p:nvSpPr>
        <p:spPr/>
        <p:txBody>
          <a:bodyPr/>
          <a:lstStyle/>
          <a:p>
            <a:r>
              <a:rPr lang="de-DE"/>
              <a:t>Rezepturentwicklung</a:t>
            </a:r>
          </a:p>
        </p:txBody>
      </p:sp>
    </p:spTree>
    <p:extLst>
      <p:ext uri="{BB962C8B-B14F-4D97-AF65-F5344CB8AC3E}">
        <p14:creationId xmlns:p14="http://schemas.microsoft.com/office/powerpoint/2010/main" val="3072566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EFE67-FFFC-4F5A-AC6B-48F9371019C3}"/>
              </a:ext>
            </a:extLst>
          </p:cNvPr>
          <p:cNvSpPr>
            <a:spLocks noGrp="1"/>
          </p:cNvSpPr>
          <p:nvPr>
            <p:ph type="title"/>
          </p:nvPr>
        </p:nvSpPr>
        <p:spPr/>
        <p:txBody>
          <a:bodyPr/>
          <a:lstStyle/>
          <a:p>
            <a:r>
              <a:rPr lang="de-DE"/>
              <a:t>Herausforderungen</a:t>
            </a:r>
          </a:p>
        </p:txBody>
      </p:sp>
      <p:sp>
        <p:nvSpPr>
          <p:cNvPr id="3" name="Inhaltsplatzhalter 2">
            <a:extLst>
              <a:ext uri="{FF2B5EF4-FFF2-40B4-BE49-F238E27FC236}">
                <a16:creationId xmlns:a16="http://schemas.microsoft.com/office/drawing/2014/main" id="{7FA3D587-D151-4B91-8076-3C22DF34C9E8}"/>
              </a:ext>
            </a:extLst>
          </p:cNvPr>
          <p:cNvSpPr>
            <a:spLocks noGrp="1"/>
          </p:cNvSpPr>
          <p:nvPr>
            <p:ph idx="1"/>
          </p:nvPr>
        </p:nvSpPr>
        <p:spPr>
          <a:xfrm>
            <a:off x="371482" y="1785938"/>
            <a:ext cx="5479354" cy="295275"/>
          </a:xfrm>
        </p:spPr>
        <p:txBody>
          <a:bodyPr/>
          <a:lstStyle/>
          <a:p>
            <a:pPr marL="0" indent="0">
              <a:buNone/>
            </a:pPr>
            <a:r>
              <a:rPr lang="de-DE"/>
              <a:t>Alte Rezepte bleiben erhalten – Bekanntes bleibt.</a:t>
            </a:r>
          </a:p>
          <a:p>
            <a:pPr marL="0" indent="0">
              <a:buNone/>
            </a:pPr>
            <a:endParaRPr lang="de-DE"/>
          </a:p>
        </p:txBody>
      </p:sp>
      <p:sp>
        <p:nvSpPr>
          <p:cNvPr id="4" name="Textplatzhalter 3">
            <a:extLst>
              <a:ext uri="{FF2B5EF4-FFF2-40B4-BE49-F238E27FC236}">
                <a16:creationId xmlns:a16="http://schemas.microsoft.com/office/drawing/2014/main" id="{8128E545-4C04-46A6-9C30-FC342685465D}"/>
              </a:ext>
            </a:extLst>
          </p:cNvPr>
          <p:cNvSpPr>
            <a:spLocks noGrp="1"/>
          </p:cNvSpPr>
          <p:nvPr>
            <p:ph type="body" sz="quarter" idx="13"/>
          </p:nvPr>
        </p:nvSpPr>
        <p:spPr/>
        <p:txBody>
          <a:bodyPr/>
          <a:lstStyle/>
          <a:p>
            <a:r>
              <a:rPr lang="de-DE"/>
              <a:t>Ersetzen vs. Neu machen</a:t>
            </a:r>
          </a:p>
        </p:txBody>
      </p:sp>
      <p:sp>
        <p:nvSpPr>
          <p:cNvPr id="6" name="Rechteck 5">
            <a:extLst>
              <a:ext uri="{FF2B5EF4-FFF2-40B4-BE49-F238E27FC236}">
                <a16:creationId xmlns:a16="http://schemas.microsoft.com/office/drawing/2014/main" id="{B98FE93B-2270-4E7C-B9DE-25345F3DBDF7}"/>
              </a:ext>
            </a:extLst>
          </p:cNvPr>
          <p:cNvSpPr/>
          <p:nvPr/>
        </p:nvSpPr>
        <p:spPr>
          <a:xfrm>
            <a:off x="3770243" y="2196511"/>
            <a:ext cx="6096000" cy="646331"/>
          </a:xfrm>
          <a:prstGeom prst="rect">
            <a:avLst/>
          </a:prstGeom>
        </p:spPr>
        <p:txBody>
          <a:bodyPr>
            <a:spAutoFit/>
          </a:bodyPr>
          <a:lstStyle/>
          <a:p>
            <a:pPr lvl="1"/>
            <a:r>
              <a:rPr lang="de-DE"/>
              <a:t>Könnte zu Missmut führen, da sich eventuell der Geschmack verändert.</a:t>
            </a:r>
          </a:p>
        </p:txBody>
      </p:sp>
      <p:sp>
        <p:nvSpPr>
          <p:cNvPr id="7" name="Rechteck 6">
            <a:extLst>
              <a:ext uri="{FF2B5EF4-FFF2-40B4-BE49-F238E27FC236}">
                <a16:creationId xmlns:a16="http://schemas.microsoft.com/office/drawing/2014/main" id="{BD504468-0B3F-4EC2-9500-359D38DD10BA}"/>
              </a:ext>
            </a:extLst>
          </p:cNvPr>
          <p:cNvSpPr/>
          <p:nvPr/>
        </p:nvSpPr>
        <p:spPr>
          <a:xfrm>
            <a:off x="1232453" y="3201021"/>
            <a:ext cx="3942522" cy="369332"/>
          </a:xfrm>
          <a:prstGeom prst="rect">
            <a:avLst/>
          </a:prstGeom>
        </p:spPr>
        <p:txBody>
          <a:bodyPr wrap="square">
            <a:spAutoFit/>
          </a:bodyPr>
          <a:lstStyle/>
          <a:p>
            <a:pPr lvl="0"/>
            <a:r>
              <a:rPr lang="de-DE"/>
              <a:t>Alte beliebte Rezepturen fallen weg.</a:t>
            </a:r>
          </a:p>
        </p:txBody>
      </p:sp>
      <p:sp>
        <p:nvSpPr>
          <p:cNvPr id="8" name="Rechteck 7">
            <a:extLst>
              <a:ext uri="{FF2B5EF4-FFF2-40B4-BE49-F238E27FC236}">
                <a16:creationId xmlns:a16="http://schemas.microsoft.com/office/drawing/2014/main" id="{8752FAB2-17F2-48B3-A038-6E8A4FE0BC9E}"/>
              </a:ext>
            </a:extLst>
          </p:cNvPr>
          <p:cNvSpPr/>
          <p:nvPr/>
        </p:nvSpPr>
        <p:spPr>
          <a:xfrm>
            <a:off x="4952027" y="4141740"/>
            <a:ext cx="6096000" cy="369332"/>
          </a:xfrm>
          <a:prstGeom prst="rect">
            <a:avLst/>
          </a:prstGeom>
        </p:spPr>
        <p:txBody>
          <a:bodyPr>
            <a:spAutoFit/>
          </a:bodyPr>
          <a:lstStyle/>
          <a:p>
            <a:pPr lvl="0"/>
            <a:r>
              <a:rPr lang="de-DE"/>
              <a:t>Kein Messen am „Bekannten“ – neuer Start</a:t>
            </a:r>
          </a:p>
        </p:txBody>
      </p:sp>
      <p:sp>
        <p:nvSpPr>
          <p:cNvPr id="9" name="Rechteck 8">
            <a:extLst>
              <a:ext uri="{FF2B5EF4-FFF2-40B4-BE49-F238E27FC236}">
                <a16:creationId xmlns:a16="http://schemas.microsoft.com/office/drawing/2014/main" id="{FF195CAB-A846-469F-A2C6-107232AA9DF1}"/>
              </a:ext>
            </a:extLst>
          </p:cNvPr>
          <p:cNvSpPr/>
          <p:nvPr/>
        </p:nvSpPr>
        <p:spPr>
          <a:xfrm>
            <a:off x="483704" y="4897793"/>
            <a:ext cx="6096000" cy="369332"/>
          </a:xfrm>
          <a:prstGeom prst="rect">
            <a:avLst/>
          </a:prstGeom>
        </p:spPr>
        <p:txBody>
          <a:bodyPr>
            <a:spAutoFit/>
          </a:bodyPr>
          <a:lstStyle/>
          <a:p>
            <a:pPr lvl="0"/>
            <a:r>
              <a:rPr lang="de-DE"/>
              <a:t>Möglichkeit neues auszuprobieren.</a:t>
            </a:r>
          </a:p>
        </p:txBody>
      </p:sp>
      <p:sp>
        <p:nvSpPr>
          <p:cNvPr id="10" name="Rechteck 9">
            <a:extLst>
              <a:ext uri="{FF2B5EF4-FFF2-40B4-BE49-F238E27FC236}">
                <a16:creationId xmlns:a16="http://schemas.microsoft.com/office/drawing/2014/main" id="{E748F80E-5356-456F-837B-A34808AD5C9B}"/>
              </a:ext>
            </a:extLst>
          </p:cNvPr>
          <p:cNvSpPr/>
          <p:nvPr/>
        </p:nvSpPr>
        <p:spPr>
          <a:xfrm>
            <a:off x="7087573" y="5528885"/>
            <a:ext cx="492443" cy="461665"/>
          </a:xfrm>
          <a:prstGeom prst="rect">
            <a:avLst/>
          </a:prstGeom>
        </p:spPr>
        <p:txBody>
          <a:bodyPr wrap="none">
            <a:spAutoFit/>
          </a:bodyPr>
          <a:lstStyle/>
          <a:p>
            <a:pPr lvl="0"/>
            <a:r>
              <a:rPr lang="de-DE" sz="2400" b="1"/>
              <a:t>…</a:t>
            </a:r>
          </a:p>
        </p:txBody>
      </p:sp>
      <p:cxnSp>
        <p:nvCxnSpPr>
          <p:cNvPr id="11" name="Gerade Verbindung mit Pfeil 10">
            <a:extLst>
              <a:ext uri="{FF2B5EF4-FFF2-40B4-BE49-F238E27FC236}">
                <a16:creationId xmlns:a16="http://schemas.microsoft.com/office/drawing/2014/main" id="{E3C5F0B4-32A4-426D-8762-957EF3E95128}"/>
              </a:ext>
            </a:extLst>
          </p:cNvPr>
          <p:cNvCxnSpPr/>
          <p:nvPr/>
        </p:nvCxnSpPr>
        <p:spPr>
          <a:xfrm>
            <a:off x="3608079" y="2380857"/>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hteck 12">
            <a:extLst>
              <a:ext uri="{FF2B5EF4-FFF2-40B4-BE49-F238E27FC236}">
                <a16:creationId xmlns:a16="http://schemas.microsoft.com/office/drawing/2014/main" id="{0E2A0BD5-D894-49DB-A129-8E092BF5E698}"/>
              </a:ext>
            </a:extLst>
          </p:cNvPr>
          <p:cNvSpPr/>
          <p:nvPr/>
        </p:nvSpPr>
        <p:spPr>
          <a:xfrm>
            <a:off x="10991419" y="5987221"/>
            <a:ext cx="877163" cy="230832"/>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err="1">
                <a:solidFill>
                  <a:schemeClr val="bg1">
                    <a:lumMod val="65000"/>
                  </a:schemeClr>
                </a:solidFill>
                <a:ea typeface="+mn-lt"/>
                <a:cs typeface="+mn-lt"/>
              </a:rPr>
              <a:t>Nahgast</a:t>
            </a:r>
            <a:r>
              <a:rPr lang="de-DE" sz="900" dirty="0">
                <a:solidFill>
                  <a:schemeClr val="bg1">
                    <a:lumMod val="65000"/>
                  </a:schemeClr>
                </a:solidFill>
                <a:ea typeface="+mn-lt"/>
                <a:cs typeface="+mn-lt"/>
              </a:rPr>
              <a:t> (</a:t>
            </a:r>
            <a:r>
              <a:rPr lang="de-DE" sz="900" dirty="0" err="1">
                <a:solidFill>
                  <a:schemeClr val="bg1">
                    <a:lumMod val="65000"/>
                  </a:schemeClr>
                </a:solidFill>
                <a:ea typeface="+mn-lt"/>
                <a:cs typeface="+mn-lt"/>
              </a:rPr>
              <a:t>o.j.</a:t>
            </a:r>
            <a:r>
              <a:rPr lang="de-DE" sz="900" dirty="0">
                <a:solidFill>
                  <a:schemeClr val="bg1">
                    <a:lumMod val="65000"/>
                  </a:schemeClr>
                </a:solidFill>
                <a:ea typeface="+mn-lt"/>
                <a:cs typeface="+mn-lt"/>
              </a:rPr>
              <a:t>)</a:t>
            </a:r>
          </a:p>
        </p:txBody>
      </p:sp>
    </p:spTree>
    <p:extLst>
      <p:ext uri="{BB962C8B-B14F-4D97-AF65-F5344CB8AC3E}">
        <p14:creationId xmlns:p14="http://schemas.microsoft.com/office/powerpoint/2010/main" val="16612091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EFE67-FFFC-4F5A-AC6B-48F9371019C3}"/>
              </a:ext>
            </a:extLst>
          </p:cNvPr>
          <p:cNvSpPr>
            <a:spLocks noGrp="1"/>
          </p:cNvSpPr>
          <p:nvPr>
            <p:ph type="title"/>
          </p:nvPr>
        </p:nvSpPr>
        <p:spPr/>
        <p:txBody>
          <a:bodyPr/>
          <a:lstStyle/>
          <a:p>
            <a:r>
              <a:rPr lang="de-DE"/>
              <a:t>Herausforderungen</a:t>
            </a:r>
          </a:p>
        </p:txBody>
      </p:sp>
      <p:sp>
        <p:nvSpPr>
          <p:cNvPr id="4" name="Textplatzhalter 3">
            <a:extLst>
              <a:ext uri="{FF2B5EF4-FFF2-40B4-BE49-F238E27FC236}">
                <a16:creationId xmlns:a16="http://schemas.microsoft.com/office/drawing/2014/main" id="{8128E545-4C04-46A6-9C30-FC342685465D}"/>
              </a:ext>
            </a:extLst>
          </p:cNvPr>
          <p:cNvSpPr>
            <a:spLocks noGrp="1"/>
          </p:cNvSpPr>
          <p:nvPr>
            <p:ph type="body" sz="quarter" idx="13"/>
          </p:nvPr>
        </p:nvSpPr>
        <p:spPr>
          <a:xfrm>
            <a:off x="371357" y="872232"/>
            <a:ext cx="8820993" cy="504540"/>
          </a:xfrm>
        </p:spPr>
        <p:txBody>
          <a:bodyPr/>
          <a:lstStyle/>
          <a:p>
            <a:r>
              <a:rPr lang="de-DE"/>
              <a:t>Akzeptanz</a:t>
            </a:r>
          </a:p>
        </p:txBody>
      </p:sp>
      <p:sp>
        <p:nvSpPr>
          <p:cNvPr id="6" name="Ellipse 5">
            <a:extLst>
              <a:ext uri="{FF2B5EF4-FFF2-40B4-BE49-F238E27FC236}">
                <a16:creationId xmlns:a16="http://schemas.microsoft.com/office/drawing/2014/main" id="{5E390539-7EEF-466E-BE41-D3FA41676082}"/>
              </a:ext>
            </a:extLst>
          </p:cNvPr>
          <p:cNvSpPr/>
          <p:nvPr/>
        </p:nvSpPr>
        <p:spPr>
          <a:xfrm>
            <a:off x="1398104" y="2224949"/>
            <a:ext cx="2880000" cy="2880000"/>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de-DE" sz="2000">
                <a:solidFill>
                  <a:schemeClr val="tx1"/>
                </a:solidFill>
              </a:rPr>
              <a:t>Teilweise Auseinander-setzung mit Kunden aufgrund von Fleischreduktion</a:t>
            </a:r>
            <a:endParaRPr lang="de-DE" sz="1900">
              <a:solidFill>
                <a:schemeClr val="tx1"/>
              </a:solidFill>
            </a:endParaRPr>
          </a:p>
        </p:txBody>
      </p:sp>
      <p:sp>
        <p:nvSpPr>
          <p:cNvPr id="7" name="Rechteck 6">
            <a:extLst>
              <a:ext uri="{FF2B5EF4-FFF2-40B4-BE49-F238E27FC236}">
                <a16:creationId xmlns:a16="http://schemas.microsoft.com/office/drawing/2014/main" id="{C455DDF3-D617-4E57-B540-96A726947D69}"/>
              </a:ext>
            </a:extLst>
          </p:cNvPr>
          <p:cNvSpPr/>
          <p:nvPr/>
        </p:nvSpPr>
        <p:spPr>
          <a:xfrm>
            <a:off x="785137" y="5160485"/>
            <a:ext cx="4174541" cy="307777"/>
          </a:xfrm>
          <a:prstGeom prst="rect">
            <a:avLst/>
          </a:prstGeom>
        </p:spPr>
        <p:txBody>
          <a:bodyPr wrap="none">
            <a:spAutoFit/>
          </a:bodyPr>
          <a:lstStyle/>
          <a:p>
            <a:pPr lvl="0"/>
            <a:r>
              <a:rPr lang="de-DE" sz="1400">
                <a:solidFill>
                  <a:schemeClr val="bg1">
                    <a:lumMod val="50000"/>
                  </a:schemeClr>
                </a:solidFill>
              </a:rPr>
              <a:t>Fleisch wird als hochwertiges Produkt angesehen.</a:t>
            </a:r>
          </a:p>
        </p:txBody>
      </p:sp>
      <p:sp>
        <p:nvSpPr>
          <p:cNvPr id="8" name="Ellipse 7">
            <a:extLst>
              <a:ext uri="{FF2B5EF4-FFF2-40B4-BE49-F238E27FC236}">
                <a16:creationId xmlns:a16="http://schemas.microsoft.com/office/drawing/2014/main" id="{02887E65-80E0-47DC-8918-5D60D75431B7}"/>
              </a:ext>
            </a:extLst>
          </p:cNvPr>
          <p:cNvSpPr/>
          <p:nvPr/>
        </p:nvSpPr>
        <p:spPr>
          <a:xfrm>
            <a:off x="6520658" y="1269000"/>
            <a:ext cx="4320000" cy="4320000"/>
          </a:xfrm>
          <a:prstGeom prst="ellipse">
            <a:avLst/>
          </a:prstGeom>
          <a:solidFill>
            <a:schemeClr val="bg1"/>
          </a:solid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sz="2000" b="1">
                <a:solidFill>
                  <a:schemeClr val="tx1"/>
                </a:solidFill>
              </a:rPr>
              <a:t>Akzeptanz für vegetarische Küche steigt dennoch.</a:t>
            </a:r>
          </a:p>
        </p:txBody>
      </p:sp>
      <p:cxnSp>
        <p:nvCxnSpPr>
          <p:cNvPr id="11" name="Gerade Verbindung mit Pfeil 10">
            <a:extLst>
              <a:ext uri="{FF2B5EF4-FFF2-40B4-BE49-F238E27FC236}">
                <a16:creationId xmlns:a16="http://schemas.microsoft.com/office/drawing/2014/main" id="{B7847234-D40F-4C44-9FEE-9B260EDE5EBA}"/>
              </a:ext>
            </a:extLst>
          </p:cNvPr>
          <p:cNvCxnSpPr/>
          <p:nvPr/>
        </p:nvCxnSpPr>
        <p:spPr>
          <a:xfrm>
            <a:off x="5118825" y="3664949"/>
            <a:ext cx="577515" cy="0"/>
          </a:xfrm>
          <a:prstGeom prst="straightConnector1">
            <a:avLst/>
          </a:prstGeom>
          <a:ln w="38100">
            <a:solidFill>
              <a:srgbClr val="BC5E13"/>
            </a:solidFill>
            <a:tailEnd type="triangle"/>
          </a:ln>
        </p:spPr>
        <p:style>
          <a:lnRef idx="1">
            <a:schemeClr val="accent1"/>
          </a:lnRef>
          <a:fillRef idx="0">
            <a:schemeClr val="accent1"/>
          </a:fillRef>
          <a:effectRef idx="0">
            <a:schemeClr val="accent1"/>
          </a:effectRef>
          <a:fontRef idx="minor">
            <a:schemeClr val="tx1"/>
          </a:fontRef>
        </p:style>
      </p:cxnSp>
      <p:sp>
        <p:nvSpPr>
          <p:cNvPr id="10" name="Rechteck 9">
            <a:extLst>
              <a:ext uri="{FF2B5EF4-FFF2-40B4-BE49-F238E27FC236}">
                <a16:creationId xmlns:a16="http://schemas.microsoft.com/office/drawing/2014/main" id="{E2D85A99-DF45-44DA-959A-CCAC231F08DF}"/>
              </a:ext>
            </a:extLst>
          </p:cNvPr>
          <p:cNvSpPr/>
          <p:nvPr/>
        </p:nvSpPr>
        <p:spPr>
          <a:xfrm>
            <a:off x="10991419" y="5987221"/>
            <a:ext cx="877163" cy="230832"/>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err="1">
                <a:solidFill>
                  <a:schemeClr val="bg1">
                    <a:lumMod val="65000"/>
                  </a:schemeClr>
                </a:solidFill>
                <a:ea typeface="+mn-lt"/>
                <a:cs typeface="+mn-lt"/>
              </a:rPr>
              <a:t>Nahgast</a:t>
            </a:r>
            <a:r>
              <a:rPr lang="de-DE" sz="900" dirty="0">
                <a:solidFill>
                  <a:schemeClr val="bg1">
                    <a:lumMod val="65000"/>
                  </a:schemeClr>
                </a:solidFill>
                <a:ea typeface="+mn-lt"/>
                <a:cs typeface="+mn-lt"/>
              </a:rPr>
              <a:t> (</a:t>
            </a:r>
            <a:r>
              <a:rPr lang="de-DE" sz="900" dirty="0" err="1">
                <a:solidFill>
                  <a:schemeClr val="bg1">
                    <a:lumMod val="65000"/>
                  </a:schemeClr>
                </a:solidFill>
                <a:ea typeface="+mn-lt"/>
                <a:cs typeface="+mn-lt"/>
              </a:rPr>
              <a:t>o.j.</a:t>
            </a:r>
            <a:r>
              <a:rPr lang="de-DE" sz="900" dirty="0">
                <a:solidFill>
                  <a:schemeClr val="bg1">
                    <a:lumMod val="65000"/>
                  </a:schemeClr>
                </a:solidFill>
                <a:ea typeface="+mn-lt"/>
                <a:cs typeface="+mn-lt"/>
              </a:rPr>
              <a:t>)</a:t>
            </a:r>
          </a:p>
        </p:txBody>
      </p:sp>
    </p:spTree>
    <p:extLst>
      <p:ext uri="{BB962C8B-B14F-4D97-AF65-F5344CB8AC3E}">
        <p14:creationId xmlns:p14="http://schemas.microsoft.com/office/powerpoint/2010/main" val="30628078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9FC8BF-BF83-41DA-9C0B-8B94AE896F87}"/>
              </a:ext>
            </a:extLst>
          </p:cNvPr>
          <p:cNvSpPr>
            <a:spLocks noGrp="1"/>
          </p:cNvSpPr>
          <p:nvPr>
            <p:ph type="title"/>
          </p:nvPr>
        </p:nvSpPr>
        <p:spPr/>
        <p:txBody>
          <a:bodyPr/>
          <a:lstStyle/>
          <a:p>
            <a:r>
              <a:rPr lang="de-DE" dirty="0"/>
              <a:t>Dilemmata in der Beschaffung</a:t>
            </a:r>
          </a:p>
        </p:txBody>
      </p:sp>
      <p:sp>
        <p:nvSpPr>
          <p:cNvPr id="4" name="Textplatzhalter 3">
            <a:extLst>
              <a:ext uri="{FF2B5EF4-FFF2-40B4-BE49-F238E27FC236}">
                <a16:creationId xmlns:a16="http://schemas.microsoft.com/office/drawing/2014/main" id="{A2E160A9-9DC4-4174-9756-BB7C54EF885D}"/>
              </a:ext>
            </a:extLst>
          </p:cNvPr>
          <p:cNvSpPr>
            <a:spLocks noGrp="1"/>
          </p:cNvSpPr>
          <p:nvPr>
            <p:ph type="body" sz="quarter" idx="13"/>
          </p:nvPr>
        </p:nvSpPr>
        <p:spPr/>
        <p:txBody>
          <a:bodyPr/>
          <a:lstStyle/>
          <a:p>
            <a:r>
              <a:rPr lang="de-DE" dirty="0"/>
              <a:t>Bio vs. Konventionell</a:t>
            </a:r>
          </a:p>
        </p:txBody>
      </p:sp>
      <p:sp>
        <p:nvSpPr>
          <p:cNvPr id="6" name="Google Shape;295;g2023b86b06f_0_0">
            <a:extLst>
              <a:ext uri="{FF2B5EF4-FFF2-40B4-BE49-F238E27FC236}">
                <a16:creationId xmlns:a16="http://schemas.microsoft.com/office/drawing/2014/main" id="{9721879C-D4B2-4DFB-A3BA-0DB63228B13D}"/>
              </a:ext>
            </a:extLst>
          </p:cNvPr>
          <p:cNvSpPr txBox="1">
            <a:spLocks/>
          </p:cNvSpPr>
          <p:nvPr/>
        </p:nvSpPr>
        <p:spPr bwMode="auto">
          <a:xfrm>
            <a:off x="328609" y="2471356"/>
            <a:ext cx="7614000" cy="365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spcFirstLastPara="1" vert="horz" wrap="square" lIns="0" tIns="0" rIns="0" bIns="0" numCol="1" anchor="t" anchorCtr="0" compatLnSpc="1">
            <a:prstTxWarp prst="textNoShape">
              <a:avLst/>
            </a:prstTxWarp>
            <a:no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lnSpc>
                <a:spcPct val="100000"/>
              </a:lnSpc>
              <a:spcBef>
                <a:spcPts val="0"/>
              </a:spcBef>
              <a:spcAft>
                <a:spcPts val="0"/>
              </a:spcAft>
              <a:buSzPts val="1800"/>
              <a:buNone/>
            </a:pPr>
            <a:r>
              <a:rPr lang="de-DE" sz="1600" b="1" dirty="0"/>
              <a:t>Die Biologische Landwirtschaft hat das Ziel Lebensmittel in einem schonenden und nachhaltigem Verfahren gegenüber Boden, Pflanzen und Tieren zu erzeugen!</a:t>
            </a:r>
          </a:p>
          <a:p>
            <a:pPr marL="400050" indent="-285750">
              <a:lnSpc>
                <a:spcPct val="150000"/>
              </a:lnSpc>
              <a:spcBef>
                <a:spcPts val="0"/>
              </a:spcBef>
              <a:spcAft>
                <a:spcPts val="0"/>
              </a:spcAft>
              <a:buSzPts val="1800"/>
            </a:pPr>
            <a:r>
              <a:rPr lang="de-DE" sz="1600" b="1" dirty="0"/>
              <a:t>Verzicht auf Kunstdünger und chemisch-synthetische Pestizide</a:t>
            </a:r>
          </a:p>
          <a:p>
            <a:pPr marL="400050" indent="-285750">
              <a:lnSpc>
                <a:spcPct val="150000"/>
              </a:lnSpc>
              <a:spcBef>
                <a:spcPts val="0"/>
              </a:spcBef>
              <a:spcAft>
                <a:spcPts val="0"/>
              </a:spcAft>
              <a:buSzPts val="1800"/>
            </a:pPr>
            <a:r>
              <a:rPr lang="de-DE" sz="1600" b="1" dirty="0"/>
              <a:t>kein gentechnisch </a:t>
            </a:r>
            <a:r>
              <a:rPr lang="de-DE" sz="1600" dirty="0"/>
              <a:t>verändertes Saatgut/Futtermittel </a:t>
            </a:r>
          </a:p>
          <a:p>
            <a:pPr marL="400050" indent="-285750">
              <a:lnSpc>
                <a:spcPct val="150000"/>
              </a:lnSpc>
              <a:spcBef>
                <a:spcPts val="0"/>
              </a:spcBef>
              <a:spcAft>
                <a:spcPts val="0"/>
              </a:spcAft>
              <a:buSzPts val="1800"/>
            </a:pPr>
            <a:r>
              <a:rPr lang="de-DE" sz="1600" dirty="0"/>
              <a:t>Trägt zum Erhalt und der Erhöhung der </a:t>
            </a:r>
            <a:r>
              <a:rPr lang="de-DE" sz="1600" b="1" dirty="0"/>
              <a:t>Artenvielfalt</a:t>
            </a:r>
            <a:r>
              <a:rPr lang="de-DE" sz="1600" dirty="0"/>
              <a:t> bei</a:t>
            </a:r>
          </a:p>
          <a:p>
            <a:pPr marL="400050" indent="-285750">
              <a:lnSpc>
                <a:spcPct val="150000"/>
              </a:lnSpc>
              <a:spcBef>
                <a:spcPts val="0"/>
              </a:spcBef>
              <a:spcAft>
                <a:spcPts val="0"/>
              </a:spcAft>
              <a:buSzPts val="1800"/>
            </a:pPr>
            <a:r>
              <a:rPr lang="de-DE" sz="1600" dirty="0"/>
              <a:t>Höhere </a:t>
            </a:r>
            <a:r>
              <a:rPr lang="de-DE" sz="1600" b="1" dirty="0"/>
              <a:t>Tierwohl-Standards</a:t>
            </a:r>
            <a:endParaRPr lang="de-DE" sz="1600" dirty="0"/>
          </a:p>
          <a:p>
            <a:pPr marL="400050" indent="-285750">
              <a:lnSpc>
                <a:spcPct val="150000"/>
              </a:lnSpc>
              <a:spcBef>
                <a:spcPts val="0"/>
              </a:spcBef>
              <a:spcAft>
                <a:spcPts val="0"/>
              </a:spcAft>
              <a:buSzPts val="1800"/>
            </a:pPr>
            <a:r>
              <a:rPr lang="de-DE" sz="1600" b="1" dirty="0"/>
              <a:t>Flächengebundene Tierhaltung</a:t>
            </a:r>
            <a:r>
              <a:rPr lang="de-DE" sz="1600" dirty="0"/>
              <a:t>: möglichst geschlossener, natürlicher Betriebskreislauf</a:t>
            </a:r>
          </a:p>
          <a:p>
            <a:pPr marL="400050" indent="-285750">
              <a:lnSpc>
                <a:spcPct val="150000"/>
              </a:lnSpc>
              <a:spcBef>
                <a:spcPts val="0"/>
              </a:spcBef>
              <a:spcAft>
                <a:spcPts val="0"/>
              </a:spcAft>
              <a:buSzPts val="1800"/>
            </a:pPr>
            <a:r>
              <a:rPr lang="de-DE" sz="1600" dirty="0"/>
              <a:t>Teilweise bessere </a:t>
            </a:r>
            <a:r>
              <a:rPr lang="de-DE" sz="1600" b="1" dirty="0"/>
              <a:t>Preise</a:t>
            </a:r>
            <a:r>
              <a:rPr lang="de-DE" sz="1600" dirty="0"/>
              <a:t> für Erzeuger*innen</a:t>
            </a:r>
          </a:p>
          <a:p>
            <a:pPr marL="400050" indent="-285750">
              <a:lnSpc>
                <a:spcPct val="150000"/>
              </a:lnSpc>
              <a:spcBef>
                <a:spcPts val="0"/>
              </a:spcBef>
              <a:spcAft>
                <a:spcPts val="0"/>
              </a:spcAft>
              <a:buSzPts val="1800"/>
            </a:pPr>
            <a:r>
              <a:rPr lang="de-DE" sz="1600" dirty="0"/>
              <a:t>Keine Geschmacksverstärker sowie künstliche Farb- und Aromastoffe</a:t>
            </a:r>
          </a:p>
          <a:p>
            <a:pPr marL="457200" indent="-342900">
              <a:lnSpc>
                <a:spcPct val="150000"/>
              </a:lnSpc>
              <a:spcBef>
                <a:spcPts val="0"/>
              </a:spcBef>
              <a:spcAft>
                <a:spcPts val="0"/>
              </a:spcAft>
              <a:buSzPts val="1800"/>
              <a:buFont typeface="Arial" charset="0"/>
              <a:buChar char="●"/>
            </a:pPr>
            <a:endParaRPr lang="de-DE" sz="1600" dirty="0"/>
          </a:p>
          <a:p>
            <a:pPr marL="0" indent="0">
              <a:spcBef>
                <a:spcPts val="0"/>
              </a:spcBef>
              <a:spcAft>
                <a:spcPts val="0"/>
              </a:spcAft>
              <a:buClr>
                <a:schemeClr val="dk1"/>
              </a:buClr>
              <a:buSzPts val="1100"/>
              <a:buFont typeface="Arial"/>
              <a:buNone/>
            </a:pPr>
            <a:endParaRPr lang="de-DE" sz="1600" dirty="0"/>
          </a:p>
          <a:p>
            <a:pPr marL="0" indent="0">
              <a:spcBef>
                <a:spcPts val="0"/>
              </a:spcBef>
              <a:spcAft>
                <a:spcPts val="0"/>
              </a:spcAft>
              <a:buSzPts val="1440"/>
              <a:buFont typeface="Arial" charset="0"/>
              <a:buNone/>
            </a:pPr>
            <a:endParaRPr lang="de-DE" sz="1600" dirty="0"/>
          </a:p>
        </p:txBody>
      </p:sp>
      <p:sp>
        <p:nvSpPr>
          <p:cNvPr id="9" name="Google Shape;299;g2023b86b06f_0_0">
            <a:extLst>
              <a:ext uri="{FF2B5EF4-FFF2-40B4-BE49-F238E27FC236}">
                <a16:creationId xmlns:a16="http://schemas.microsoft.com/office/drawing/2014/main" id="{30909472-4140-4D99-AE91-F5ECFCA3711C}"/>
              </a:ext>
            </a:extLst>
          </p:cNvPr>
          <p:cNvSpPr txBox="1"/>
          <p:nvPr/>
        </p:nvSpPr>
        <p:spPr>
          <a:xfrm>
            <a:off x="7385984" y="3691575"/>
            <a:ext cx="1573013"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a:ea typeface="Tahoma"/>
                <a:cs typeface="Tahoma"/>
                <a:sym typeface="Tahoma"/>
              </a:rPr>
              <a:t>Ausbringung als Dünger</a:t>
            </a:r>
            <a:endParaRPr>
              <a:ea typeface="Tahoma"/>
              <a:cs typeface="Tahoma"/>
              <a:sym typeface="Tahoma"/>
            </a:endParaRPr>
          </a:p>
        </p:txBody>
      </p:sp>
      <p:sp>
        <p:nvSpPr>
          <p:cNvPr id="11" name="Google Shape;304;g2023b86b06f_0_0">
            <a:extLst>
              <a:ext uri="{FF2B5EF4-FFF2-40B4-BE49-F238E27FC236}">
                <a16:creationId xmlns:a16="http://schemas.microsoft.com/office/drawing/2014/main" id="{D2857DC3-B359-4936-B91F-4E3A2DE1B30A}"/>
              </a:ext>
            </a:extLst>
          </p:cNvPr>
          <p:cNvSpPr txBox="1"/>
          <p:nvPr/>
        </p:nvSpPr>
        <p:spPr>
          <a:xfrm>
            <a:off x="8709087" y="5447996"/>
            <a:ext cx="2199151"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a:ea typeface="Tahoma"/>
                <a:cs typeface="Tahoma"/>
                <a:sym typeface="Tahoma"/>
              </a:rPr>
              <a:t>Betriebseigene organische Dünger</a:t>
            </a:r>
            <a:endParaRPr>
              <a:ea typeface="Tahoma"/>
              <a:cs typeface="Tahoma"/>
              <a:sym typeface="Tahoma"/>
            </a:endParaRPr>
          </a:p>
        </p:txBody>
      </p:sp>
      <p:cxnSp>
        <p:nvCxnSpPr>
          <p:cNvPr id="13" name="Google Shape;306;g2023b86b06f_0_0">
            <a:extLst>
              <a:ext uri="{FF2B5EF4-FFF2-40B4-BE49-F238E27FC236}">
                <a16:creationId xmlns:a16="http://schemas.microsoft.com/office/drawing/2014/main" id="{3B6970FF-2469-485E-93F7-4C9C8978FB9C}"/>
              </a:ext>
            </a:extLst>
          </p:cNvPr>
          <p:cNvCxnSpPr>
            <a:cxnSpLocks/>
            <a:stCxn id="25" idx="2"/>
          </p:cNvCxnSpPr>
          <p:nvPr/>
        </p:nvCxnSpPr>
        <p:spPr>
          <a:xfrm rot="5400000">
            <a:off x="10401694" y="4261266"/>
            <a:ext cx="607916" cy="962678"/>
          </a:xfrm>
          <a:prstGeom prst="curvedConnector2">
            <a:avLst/>
          </a:prstGeom>
          <a:noFill/>
          <a:ln w="9525" cap="flat" cmpd="sng">
            <a:solidFill>
              <a:schemeClr val="dk2"/>
            </a:solidFill>
            <a:prstDash val="solid"/>
            <a:round/>
            <a:headEnd type="none" w="med" len="med"/>
            <a:tailEnd type="stealth" w="med" len="med"/>
          </a:ln>
        </p:spPr>
      </p:cxnSp>
      <p:cxnSp>
        <p:nvCxnSpPr>
          <p:cNvPr id="14" name="Google Shape;307;g2023b86b06f_0_0">
            <a:extLst>
              <a:ext uri="{FF2B5EF4-FFF2-40B4-BE49-F238E27FC236}">
                <a16:creationId xmlns:a16="http://schemas.microsoft.com/office/drawing/2014/main" id="{35B676CC-F387-4B85-B63C-6A01BAD5BFD1}"/>
              </a:ext>
            </a:extLst>
          </p:cNvPr>
          <p:cNvCxnSpPr>
            <a:cxnSpLocks/>
            <a:endCxn id="9" idx="2"/>
          </p:cNvCxnSpPr>
          <p:nvPr/>
        </p:nvCxnSpPr>
        <p:spPr>
          <a:xfrm rot="10800000">
            <a:off x="8172491" y="4430209"/>
            <a:ext cx="1220522" cy="616355"/>
          </a:xfrm>
          <a:prstGeom prst="curvedConnector2">
            <a:avLst/>
          </a:prstGeom>
          <a:noFill/>
          <a:ln w="9525" cap="flat" cmpd="sng">
            <a:solidFill>
              <a:schemeClr val="dk2"/>
            </a:solidFill>
            <a:prstDash val="solid"/>
            <a:round/>
            <a:headEnd type="none" w="med" len="med"/>
            <a:tailEnd type="stealth" w="med" len="med"/>
          </a:ln>
        </p:spPr>
      </p:cxnSp>
      <p:cxnSp>
        <p:nvCxnSpPr>
          <p:cNvPr id="15" name="Google Shape;308;g2023b86b06f_0_0">
            <a:extLst>
              <a:ext uri="{FF2B5EF4-FFF2-40B4-BE49-F238E27FC236}">
                <a16:creationId xmlns:a16="http://schemas.microsoft.com/office/drawing/2014/main" id="{E38ADAE6-E4BC-47C6-9F43-97685CD73EC0}"/>
              </a:ext>
            </a:extLst>
          </p:cNvPr>
          <p:cNvCxnSpPr>
            <a:cxnSpLocks/>
            <a:endCxn id="20" idx="1"/>
          </p:cNvCxnSpPr>
          <p:nvPr/>
        </p:nvCxnSpPr>
        <p:spPr>
          <a:xfrm rot="5400000" flipH="1" flipV="1">
            <a:off x="7974066" y="2000491"/>
            <a:ext cx="1076478" cy="989940"/>
          </a:xfrm>
          <a:prstGeom prst="curvedConnector2">
            <a:avLst/>
          </a:prstGeom>
          <a:noFill/>
          <a:ln w="9525" cap="flat" cmpd="sng">
            <a:solidFill>
              <a:schemeClr val="dk2"/>
            </a:solidFill>
            <a:prstDash val="solid"/>
            <a:round/>
            <a:headEnd type="none" w="med" len="med"/>
            <a:tailEnd type="stealth" w="med" len="med"/>
          </a:ln>
        </p:spPr>
      </p:cxnSp>
      <p:cxnSp>
        <p:nvCxnSpPr>
          <p:cNvPr id="16" name="Google Shape;310;g2023b86b06f_0_0">
            <a:extLst>
              <a:ext uri="{FF2B5EF4-FFF2-40B4-BE49-F238E27FC236}">
                <a16:creationId xmlns:a16="http://schemas.microsoft.com/office/drawing/2014/main" id="{0BB4626F-2A3E-4F5F-9CCB-6FACC3E961E2}"/>
              </a:ext>
            </a:extLst>
          </p:cNvPr>
          <p:cNvCxnSpPr>
            <a:cxnSpLocks/>
            <a:stCxn id="20" idx="3"/>
          </p:cNvCxnSpPr>
          <p:nvPr/>
        </p:nvCxnSpPr>
        <p:spPr>
          <a:xfrm>
            <a:off x="10780938" y="1957222"/>
            <a:ext cx="444238" cy="1009483"/>
          </a:xfrm>
          <a:prstGeom prst="curvedConnector2">
            <a:avLst/>
          </a:prstGeom>
          <a:noFill/>
          <a:ln w="9525" cap="flat" cmpd="sng">
            <a:solidFill>
              <a:schemeClr val="dk2"/>
            </a:solidFill>
            <a:prstDash val="solid"/>
            <a:round/>
            <a:headEnd type="none" w="med" len="med"/>
            <a:tailEnd type="stealth" w="med" len="med"/>
          </a:ln>
        </p:spPr>
      </p:cxnSp>
      <p:sp>
        <p:nvSpPr>
          <p:cNvPr id="17" name="Google Shape;311;g2023b86b06f_0_0">
            <a:extLst>
              <a:ext uri="{FF2B5EF4-FFF2-40B4-BE49-F238E27FC236}">
                <a16:creationId xmlns:a16="http://schemas.microsoft.com/office/drawing/2014/main" id="{BC3C6DB4-CAE1-4047-A348-C3B1C6A07893}"/>
              </a:ext>
            </a:extLst>
          </p:cNvPr>
          <p:cNvSpPr txBox="1">
            <a:spLocks/>
          </p:cNvSpPr>
          <p:nvPr/>
        </p:nvSpPr>
        <p:spPr>
          <a:xfrm>
            <a:off x="8337326" y="570450"/>
            <a:ext cx="2942700" cy="1084464"/>
          </a:xfrm>
          <a:prstGeom prst="rect">
            <a:avLst/>
          </a:prstGeom>
        </p:spPr>
        <p:txBody>
          <a:bodyPr spcFirstLastPara="1" wrap="square" lIns="0" tIns="288000" rIns="0" bIns="216000" anchor="t" anchorCtr="0">
            <a:spAutoFit/>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0"/>
              </a:spcAft>
              <a:buFont typeface="Arial" charset="0"/>
              <a:buNone/>
            </a:pPr>
            <a:r>
              <a:rPr lang="de-DE" sz="1700">
                <a:solidFill>
                  <a:schemeClr val="accent4">
                    <a:lumMod val="75000"/>
                  </a:schemeClr>
                </a:solidFill>
              </a:rPr>
              <a:t>(Annähernd) Geschlossener Kreislauf</a:t>
            </a:r>
          </a:p>
        </p:txBody>
      </p:sp>
      <p:sp>
        <p:nvSpPr>
          <p:cNvPr id="18" name="Google Shape;312;g2023b86b06f_0_0">
            <a:extLst>
              <a:ext uri="{FF2B5EF4-FFF2-40B4-BE49-F238E27FC236}">
                <a16:creationId xmlns:a16="http://schemas.microsoft.com/office/drawing/2014/main" id="{A1193305-611B-4F0B-A064-A9F764EBAA38}"/>
              </a:ext>
            </a:extLst>
          </p:cNvPr>
          <p:cNvSpPr txBox="1"/>
          <p:nvPr/>
        </p:nvSpPr>
        <p:spPr>
          <a:xfrm>
            <a:off x="10742753" y="5981183"/>
            <a:ext cx="1233563" cy="3231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DE" sz="900" dirty="0" err="1">
                <a:solidFill>
                  <a:schemeClr val="bg1">
                    <a:lumMod val="65000"/>
                  </a:schemeClr>
                </a:solidFill>
              </a:rPr>
              <a:t>Oekolandbau</a:t>
            </a:r>
            <a:r>
              <a:rPr lang="de-DE" sz="900" dirty="0">
                <a:solidFill>
                  <a:schemeClr val="bg1">
                    <a:lumMod val="65000"/>
                  </a:schemeClr>
                </a:solidFill>
              </a:rPr>
              <a:t> 2020</a:t>
            </a:r>
            <a:endParaRPr sz="900" dirty="0">
              <a:solidFill>
                <a:schemeClr val="bg1">
                  <a:lumMod val="65000"/>
                </a:schemeClr>
              </a:solidFill>
            </a:endParaRPr>
          </a:p>
        </p:txBody>
      </p:sp>
      <p:sp>
        <p:nvSpPr>
          <p:cNvPr id="20" name="Google Shape;309;g2023b86b06f_0_0">
            <a:extLst>
              <a:ext uri="{FF2B5EF4-FFF2-40B4-BE49-F238E27FC236}">
                <a16:creationId xmlns:a16="http://schemas.microsoft.com/office/drawing/2014/main" id="{A715E98A-9F9E-4A3D-B8BC-8C0574FB2A68}"/>
              </a:ext>
            </a:extLst>
          </p:cNvPr>
          <p:cNvSpPr txBox="1"/>
          <p:nvPr/>
        </p:nvSpPr>
        <p:spPr>
          <a:xfrm>
            <a:off x="9007275" y="1587905"/>
            <a:ext cx="1773663"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a:ea typeface="Tahoma"/>
                <a:cs typeface="Tahoma"/>
                <a:sym typeface="Tahoma"/>
              </a:rPr>
              <a:t>betriebseigene Futtermittel</a:t>
            </a:r>
            <a:endParaRPr>
              <a:ea typeface="Tahoma"/>
              <a:cs typeface="Tahoma"/>
              <a:sym typeface="Tahoma"/>
            </a:endParaRPr>
          </a:p>
        </p:txBody>
      </p:sp>
      <p:sp>
        <p:nvSpPr>
          <p:cNvPr id="25" name="Google Shape;302;g2023b86b06f_0_0">
            <a:extLst>
              <a:ext uri="{FF2B5EF4-FFF2-40B4-BE49-F238E27FC236}">
                <a16:creationId xmlns:a16="http://schemas.microsoft.com/office/drawing/2014/main" id="{32DFF069-F49B-463D-89C5-9C6B69571CBB}"/>
              </a:ext>
            </a:extLst>
          </p:cNvPr>
          <p:cNvSpPr txBox="1"/>
          <p:nvPr/>
        </p:nvSpPr>
        <p:spPr>
          <a:xfrm>
            <a:off x="10087415" y="3700014"/>
            <a:ext cx="2199151" cy="738633"/>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DE">
                <a:ea typeface="Tahoma"/>
                <a:cs typeface="Tahoma"/>
                <a:sym typeface="Tahoma"/>
              </a:rPr>
              <a:t>Flächengebundene Tierhaltung </a:t>
            </a:r>
            <a:endParaRPr>
              <a:ea typeface="Tahoma"/>
              <a:cs typeface="Tahoma"/>
              <a:sym typeface="Tahoma"/>
            </a:endParaRPr>
          </a:p>
        </p:txBody>
      </p:sp>
      <p:sp>
        <p:nvSpPr>
          <p:cNvPr id="3" name="Rechteck 2">
            <a:extLst>
              <a:ext uri="{FF2B5EF4-FFF2-40B4-BE49-F238E27FC236}">
                <a16:creationId xmlns:a16="http://schemas.microsoft.com/office/drawing/2014/main" id="{30228468-07F7-4EA9-8A0C-66E7D6DA00F8}"/>
              </a:ext>
            </a:extLst>
          </p:cNvPr>
          <p:cNvSpPr/>
          <p:nvPr/>
        </p:nvSpPr>
        <p:spPr>
          <a:xfrm>
            <a:off x="82186" y="1462399"/>
            <a:ext cx="7896963" cy="923330"/>
          </a:xfrm>
          <a:prstGeom prst="rect">
            <a:avLst/>
          </a:prstGeom>
        </p:spPr>
        <p:txBody>
          <a:bodyPr wrap="square">
            <a:spAutoFit/>
          </a:bodyPr>
          <a:lstStyle/>
          <a:p>
            <a:pPr marL="400050">
              <a:buSzPts val="1800"/>
            </a:pPr>
            <a:r>
              <a:rPr lang="de-DE" dirty="0">
                <a:highlight>
                  <a:srgbClr val="FA9A6D"/>
                </a:highlight>
              </a:rPr>
              <a:t>„Bio Produkte haben doch eh nicht zwingend eine bessere Klimabilanz und häufig sogar eine geringere Ausbeute pro Anbaufläche. </a:t>
            </a:r>
          </a:p>
          <a:p>
            <a:pPr marL="400050">
              <a:buSzPts val="1800"/>
            </a:pPr>
            <a:r>
              <a:rPr lang="de-DE" dirty="0">
                <a:highlight>
                  <a:srgbClr val="FA9A6D"/>
                </a:highlight>
              </a:rPr>
              <a:t>Warum soll ich dann umstellen?“</a:t>
            </a:r>
          </a:p>
        </p:txBody>
      </p:sp>
      <p:pic>
        <p:nvPicPr>
          <p:cNvPr id="26" name="Grafik 25">
            <a:extLst>
              <a:ext uri="{FF2B5EF4-FFF2-40B4-BE49-F238E27FC236}">
                <a16:creationId xmlns:a16="http://schemas.microsoft.com/office/drawing/2014/main" id="{94552DBB-2664-44E2-A972-965902668FFA}"/>
              </a:ext>
            </a:extLst>
          </p:cNvPr>
          <p:cNvPicPr>
            <a:picLocks noChangeAspect="1"/>
          </p:cNvPicPr>
          <p:nvPr/>
        </p:nvPicPr>
        <p:blipFill>
          <a:blip r:embed="rId3"/>
          <a:stretch>
            <a:fillRect/>
          </a:stretch>
        </p:blipFill>
        <p:spPr>
          <a:xfrm>
            <a:off x="9519047" y="2335716"/>
            <a:ext cx="217005" cy="425973"/>
          </a:xfrm>
          <a:prstGeom prst="rect">
            <a:avLst/>
          </a:prstGeom>
        </p:spPr>
      </p:pic>
      <p:pic>
        <p:nvPicPr>
          <p:cNvPr id="27" name="Grafik 26">
            <a:extLst>
              <a:ext uri="{FF2B5EF4-FFF2-40B4-BE49-F238E27FC236}">
                <a16:creationId xmlns:a16="http://schemas.microsoft.com/office/drawing/2014/main" id="{9C31EB90-813B-4FE4-B3F1-9C2791A28B22}"/>
              </a:ext>
            </a:extLst>
          </p:cNvPr>
          <p:cNvPicPr>
            <a:picLocks noChangeAspect="1"/>
          </p:cNvPicPr>
          <p:nvPr/>
        </p:nvPicPr>
        <p:blipFill>
          <a:blip r:embed="rId3"/>
          <a:stretch>
            <a:fillRect/>
          </a:stretch>
        </p:blipFill>
        <p:spPr>
          <a:xfrm>
            <a:off x="9710060" y="2584828"/>
            <a:ext cx="217005" cy="425973"/>
          </a:xfrm>
          <a:prstGeom prst="rect">
            <a:avLst/>
          </a:prstGeom>
        </p:spPr>
      </p:pic>
      <p:pic>
        <p:nvPicPr>
          <p:cNvPr id="28" name="Grafik 27">
            <a:extLst>
              <a:ext uri="{FF2B5EF4-FFF2-40B4-BE49-F238E27FC236}">
                <a16:creationId xmlns:a16="http://schemas.microsoft.com/office/drawing/2014/main" id="{4A654A3B-F25A-4E6F-AEF5-267102FBA74C}"/>
              </a:ext>
            </a:extLst>
          </p:cNvPr>
          <p:cNvPicPr>
            <a:picLocks noChangeAspect="1"/>
          </p:cNvPicPr>
          <p:nvPr/>
        </p:nvPicPr>
        <p:blipFill>
          <a:blip r:embed="rId3"/>
          <a:stretch>
            <a:fillRect/>
          </a:stretch>
        </p:blipFill>
        <p:spPr>
          <a:xfrm>
            <a:off x="9896186" y="2324684"/>
            <a:ext cx="217005" cy="425973"/>
          </a:xfrm>
          <a:prstGeom prst="rect">
            <a:avLst/>
          </a:prstGeom>
        </p:spPr>
      </p:pic>
      <p:pic>
        <p:nvPicPr>
          <p:cNvPr id="29" name="Grafik 28">
            <a:extLst>
              <a:ext uri="{FF2B5EF4-FFF2-40B4-BE49-F238E27FC236}">
                <a16:creationId xmlns:a16="http://schemas.microsoft.com/office/drawing/2014/main" id="{73B03454-56D0-4DA7-9F27-7F442A7E70DD}"/>
              </a:ext>
            </a:extLst>
          </p:cNvPr>
          <p:cNvPicPr>
            <a:picLocks noChangeAspect="1"/>
          </p:cNvPicPr>
          <p:nvPr/>
        </p:nvPicPr>
        <p:blipFill>
          <a:blip r:embed="rId4"/>
          <a:stretch>
            <a:fillRect/>
          </a:stretch>
        </p:blipFill>
        <p:spPr>
          <a:xfrm>
            <a:off x="10637988" y="3021850"/>
            <a:ext cx="1260087" cy="790575"/>
          </a:xfrm>
          <a:prstGeom prst="rect">
            <a:avLst/>
          </a:prstGeom>
        </p:spPr>
      </p:pic>
      <p:pic>
        <p:nvPicPr>
          <p:cNvPr id="30" name="Grafik 29">
            <a:extLst>
              <a:ext uri="{FF2B5EF4-FFF2-40B4-BE49-F238E27FC236}">
                <a16:creationId xmlns:a16="http://schemas.microsoft.com/office/drawing/2014/main" id="{E2175C3A-77DA-4E97-ADE8-C66668C810B8}"/>
              </a:ext>
            </a:extLst>
          </p:cNvPr>
          <p:cNvPicPr>
            <a:picLocks noChangeAspect="1"/>
          </p:cNvPicPr>
          <p:nvPr/>
        </p:nvPicPr>
        <p:blipFill>
          <a:blip r:embed="rId5"/>
          <a:stretch>
            <a:fillRect/>
          </a:stretch>
        </p:blipFill>
        <p:spPr>
          <a:xfrm>
            <a:off x="7523870" y="3053473"/>
            <a:ext cx="374912" cy="738633"/>
          </a:xfrm>
          <a:prstGeom prst="rect">
            <a:avLst/>
          </a:prstGeom>
        </p:spPr>
      </p:pic>
      <p:pic>
        <p:nvPicPr>
          <p:cNvPr id="31" name="Grafik 30">
            <a:extLst>
              <a:ext uri="{FF2B5EF4-FFF2-40B4-BE49-F238E27FC236}">
                <a16:creationId xmlns:a16="http://schemas.microsoft.com/office/drawing/2014/main" id="{7D2505C2-4DA1-4F11-81A7-1A0C894C80A1}"/>
              </a:ext>
            </a:extLst>
          </p:cNvPr>
          <p:cNvPicPr>
            <a:picLocks noChangeAspect="1"/>
          </p:cNvPicPr>
          <p:nvPr/>
        </p:nvPicPr>
        <p:blipFill>
          <a:blip r:embed="rId5"/>
          <a:stretch>
            <a:fillRect/>
          </a:stretch>
        </p:blipFill>
        <p:spPr>
          <a:xfrm>
            <a:off x="7829204" y="3047820"/>
            <a:ext cx="374912" cy="738633"/>
          </a:xfrm>
          <a:prstGeom prst="rect">
            <a:avLst/>
          </a:prstGeom>
        </p:spPr>
      </p:pic>
      <p:pic>
        <p:nvPicPr>
          <p:cNvPr id="32" name="Grafik 31">
            <a:extLst>
              <a:ext uri="{FF2B5EF4-FFF2-40B4-BE49-F238E27FC236}">
                <a16:creationId xmlns:a16="http://schemas.microsoft.com/office/drawing/2014/main" id="{B9F4C25B-9A63-4518-97D2-414DBC4A6B28}"/>
              </a:ext>
            </a:extLst>
          </p:cNvPr>
          <p:cNvPicPr>
            <a:picLocks noChangeAspect="1"/>
          </p:cNvPicPr>
          <p:nvPr/>
        </p:nvPicPr>
        <p:blipFill>
          <a:blip r:embed="rId5"/>
          <a:stretch>
            <a:fillRect/>
          </a:stretch>
        </p:blipFill>
        <p:spPr>
          <a:xfrm>
            <a:off x="8178764" y="3042167"/>
            <a:ext cx="374912" cy="738633"/>
          </a:xfrm>
          <a:prstGeom prst="rect">
            <a:avLst/>
          </a:prstGeom>
        </p:spPr>
      </p:pic>
      <p:pic>
        <p:nvPicPr>
          <p:cNvPr id="33" name="Grafik 32">
            <a:extLst>
              <a:ext uri="{FF2B5EF4-FFF2-40B4-BE49-F238E27FC236}">
                <a16:creationId xmlns:a16="http://schemas.microsoft.com/office/drawing/2014/main" id="{9EF4DB65-B239-4DB1-847F-B45C23C93C89}"/>
              </a:ext>
            </a:extLst>
          </p:cNvPr>
          <p:cNvPicPr>
            <a:picLocks noChangeAspect="1"/>
          </p:cNvPicPr>
          <p:nvPr/>
        </p:nvPicPr>
        <p:blipFill rotWithShape="1">
          <a:blip r:embed="rId6"/>
          <a:srcRect b="48578"/>
          <a:stretch/>
        </p:blipFill>
        <p:spPr>
          <a:xfrm>
            <a:off x="9475818" y="4615878"/>
            <a:ext cx="685487" cy="249679"/>
          </a:xfrm>
          <a:prstGeom prst="rect">
            <a:avLst/>
          </a:prstGeom>
        </p:spPr>
      </p:pic>
      <p:pic>
        <p:nvPicPr>
          <p:cNvPr id="34" name="Grafik 33">
            <a:extLst>
              <a:ext uri="{FF2B5EF4-FFF2-40B4-BE49-F238E27FC236}">
                <a16:creationId xmlns:a16="http://schemas.microsoft.com/office/drawing/2014/main" id="{4C5EDFFC-A906-4771-9D0B-B3560C6BB403}"/>
              </a:ext>
            </a:extLst>
          </p:cNvPr>
          <p:cNvPicPr>
            <a:picLocks noChangeAspect="1"/>
          </p:cNvPicPr>
          <p:nvPr/>
        </p:nvPicPr>
        <p:blipFill rotWithShape="1">
          <a:blip r:embed="rId7"/>
          <a:srcRect t="27473"/>
          <a:stretch/>
        </p:blipFill>
        <p:spPr>
          <a:xfrm>
            <a:off x="9457739" y="4854525"/>
            <a:ext cx="676141" cy="616478"/>
          </a:xfrm>
          <a:prstGeom prst="rect">
            <a:avLst/>
          </a:prstGeom>
        </p:spPr>
      </p:pic>
    </p:spTree>
    <p:extLst>
      <p:ext uri="{BB962C8B-B14F-4D97-AF65-F5344CB8AC3E}">
        <p14:creationId xmlns:p14="http://schemas.microsoft.com/office/powerpoint/2010/main" val="58385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3C9D9E6-B0FE-4745-B100-863B8ECECC5B}"/>
              </a:ext>
            </a:extLst>
          </p:cNvPr>
          <p:cNvSpPr>
            <a:spLocks noGrp="1"/>
          </p:cNvSpPr>
          <p:nvPr>
            <p:ph type="title"/>
          </p:nvPr>
        </p:nvSpPr>
        <p:spPr/>
        <p:txBody>
          <a:bodyPr/>
          <a:lstStyle/>
          <a:p>
            <a:r>
              <a:rPr lang="de-DE"/>
              <a:t>Herausforderungen</a:t>
            </a:r>
          </a:p>
        </p:txBody>
      </p:sp>
      <p:sp>
        <p:nvSpPr>
          <p:cNvPr id="4" name="Textplatzhalter 3">
            <a:extLst>
              <a:ext uri="{FF2B5EF4-FFF2-40B4-BE49-F238E27FC236}">
                <a16:creationId xmlns:a16="http://schemas.microsoft.com/office/drawing/2014/main" id="{E309F9A8-A197-4347-876D-6E39CE810FB4}"/>
              </a:ext>
            </a:extLst>
          </p:cNvPr>
          <p:cNvSpPr>
            <a:spLocks noGrp="1"/>
          </p:cNvSpPr>
          <p:nvPr>
            <p:ph type="body" sz="quarter" idx="13"/>
          </p:nvPr>
        </p:nvSpPr>
        <p:spPr/>
        <p:txBody>
          <a:bodyPr/>
          <a:lstStyle/>
          <a:p>
            <a:r>
              <a:rPr lang="de-DE"/>
              <a:t>Soja-Diskussion</a:t>
            </a:r>
            <a:endParaRPr lang="LID4096"/>
          </a:p>
        </p:txBody>
      </p:sp>
      <p:sp>
        <p:nvSpPr>
          <p:cNvPr id="8" name="Inhaltsplatzhalter 2">
            <a:extLst>
              <a:ext uri="{FF2B5EF4-FFF2-40B4-BE49-F238E27FC236}">
                <a16:creationId xmlns:a16="http://schemas.microsoft.com/office/drawing/2014/main" id="{4A67E34F-1B69-456B-A8A8-087AB75CBB9F}"/>
              </a:ext>
            </a:extLst>
          </p:cNvPr>
          <p:cNvSpPr>
            <a:spLocks noGrp="1"/>
          </p:cNvSpPr>
          <p:nvPr>
            <p:ph idx="1"/>
          </p:nvPr>
        </p:nvSpPr>
        <p:spPr>
          <a:xfrm>
            <a:off x="371481" y="1785937"/>
            <a:ext cx="11407435" cy="4350167"/>
          </a:xfrm>
        </p:spPr>
        <p:txBody>
          <a:bodyPr/>
          <a:lstStyle/>
          <a:p>
            <a:pPr marL="0" indent="0" algn="ctr">
              <a:buNone/>
            </a:pPr>
            <a:r>
              <a:rPr lang="de-DE" sz="1800" b="1">
                <a:highlight>
                  <a:srgbClr val="FA9A6D"/>
                </a:highlight>
              </a:rPr>
              <a:t>„Soja bringt den Hormonhaushalt durcheinander und sorgt für „Verweiblichung“!“</a:t>
            </a:r>
          </a:p>
          <a:p>
            <a:pPr marL="0" indent="0" algn="ctr">
              <a:buNone/>
            </a:pPr>
            <a:r>
              <a:rPr lang="de-DE" sz="1800" b="1">
                <a:highlight>
                  <a:srgbClr val="FA9A6D"/>
                </a:highlight>
              </a:rPr>
              <a:t> </a:t>
            </a:r>
            <a:endParaRPr lang="de-DE" sz="1800" b="1">
              <a:highlight>
                <a:srgbClr val="E8761B"/>
              </a:highlight>
            </a:endParaRPr>
          </a:p>
          <a:p>
            <a:pPr marL="0" indent="0">
              <a:buNone/>
            </a:pPr>
            <a:r>
              <a:rPr lang="de-DE" sz="1800"/>
              <a:t>	</a:t>
            </a:r>
          </a:p>
          <a:p>
            <a:pPr marL="0" indent="0">
              <a:buNone/>
            </a:pPr>
            <a:r>
              <a:rPr lang="de-DE" sz="1800"/>
              <a:t>	Soja bindet als Phytoöstrogen an Östrogenrezeptoren, entfaltet östrogenähnliche Wirkung</a:t>
            </a:r>
          </a:p>
          <a:p>
            <a:pPr marL="990526" lvl="2" indent="0">
              <a:buNone/>
            </a:pPr>
            <a:endParaRPr lang="de-DE" sz="1800"/>
          </a:p>
          <a:p>
            <a:pPr marL="990526" lvl="2" indent="0">
              <a:buNone/>
            </a:pPr>
            <a:r>
              <a:rPr lang="de-DE" sz="1800"/>
              <a:t>ABER 100fach, meistens 1.000-10.000-fach geringere Wirkung als Östrogen</a:t>
            </a:r>
          </a:p>
          <a:p>
            <a:pPr marL="990526" lvl="2" indent="0">
              <a:buNone/>
            </a:pPr>
            <a:endParaRPr lang="de-DE" sz="1800"/>
          </a:p>
          <a:p>
            <a:pPr marL="990526" lvl="2" indent="0">
              <a:buNone/>
            </a:pPr>
            <a:r>
              <a:rPr lang="de-DE" sz="1800"/>
              <a:t>Wirkung kann antiöstrogen wirken, indem Östrogenrezeptoren besetzt werden (protektiver Effekt für Brustkrebs bei regelmäßigem Verzehr)</a:t>
            </a:r>
          </a:p>
          <a:p>
            <a:pPr marL="0" indent="0">
              <a:buNone/>
            </a:pPr>
            <a:endParaRPr lang="de-DE" sz="1800"/>
          </a:p>
          <a:p>
            <a:pPr marL="0" indent="0">
              <a:buNone/>
            </a:pPr>
            <a:endParaRPr lang="de-DE" sz="1800"/>
          </a:p>
          <a:p>
            <a:pPr marL="0" indent="0">
              <a:buNone/>
            </a:pPr>
            <a:endParaRPr lang="de-DE" sz="1800"/>
          </a:p>
        </p:txBody>
      </p:sp>
      <p:cxnSp>
        <p:nvCxnSpPr>
          <p:cNvPr id="10" name="Gerade Verbindung mit Pfeil 9">
            <a:extLst>
              <a:ext uri="{FF2B5EF4-FFF2-40B4-BE49-F238E27FC236}">
                <a16:creationId xmlns:a16="http://schemas.microsoft.com/office/drawing/2014/main" id="{56587806-521D-4A5D-A8FC-379193B8151C}"/>
              </a:ext>
            </a:extLst>
          </p:cNvPr>
          <p:cNvCxnSpPr/>
          <p:nvPr/>
        </p:nvCxnSpPr>
        <p:spPr>
          <a:xfrm>
            <a:off x="520322" y="2818178"/>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4EECA574-CCAE-4385-8219-DA66DC86A456}"/>
              </a:ext>
            </a:extLst>
          </p:cNvPr>
          <p:cNvCxnSpPr/>
          <p:nvPr/>
        </p:nvCxnSpPr>
        <p:spPr>
          <a:xfrm>
            <a:off x="520322" y="3444343"/>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46504D2F-4ABE-4E34-9FA4-9556C4F7AC11}"/>
              </a:ext>
            </a:extLst>
          </p:cNvPr>
          <p:cNvCxnSpPr/>
          <p:nvPr/>
        </p:nvCxnSpPr>
        <p:spPr>
          <a:xfrm>
            <a:off x="520322" y="4027439"/>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91851F41-8FD6-43FE-9449-5BEE33286718}"/>
              </a:ext>
            </a:extLst>
          </p:cNvPr>
          <p:cNvSpPr/>
          <p:nvPr/>
        </p:nvSpPr>
        <p:spPr bwMode="auto">
          <a:xfrm>
            <a:off x="10149238" y="5993968"/>
            <a:ext cx="1717137" cy="230832"/>
          </a:xfrm>
          <a:prstGeom prst="rect">
            <a:avLst/>
          </a:prstGeom>
        </p:spPr>
        <p:txBody>
          <a:bodyPr wrap="none">
            <a:spAutoFit/>
          </a:bodyPr>
          <a:lstStyle/>
          <a:p>
            <a:r>
              <a:rPr lang="de-DE" sz="900" dirty="0" err="1">
                <a:solidFill>
                  <a:schemeClr val="bg1">
                    <a:lumMod val="65000"/>
                  </a:schemeClr>
                </a:solidFill>
                <a:ea typeface="+mn-lt"/>
                <a:cs typeface="+mn-lt"/>
              </a:rPr>
              <a:t>iSuN</a:t>
            </a:r>
            <a:r>
              <a:rPr lang="de-DE" sz="900" dirty="0">
                <a:solidFill>
                  <a:schemeClr val="bg1">
                    <a:lumMod val="65000"/>
                  </a:schemeClr>
                </a:solidFill>
                <a:ea typeface="+mn-lt"/>
                <a:cs typeface="+mn-lt"/>
              </a:rPr>
              <a:t>, 2022: Küchengespräch </a:t>
            </a:r>
            <a:endParaRPr lang="de-DE" sz="900" dirty="0">
              <a:solidFill>
                <a:schemeClr val="bg1">
                  <a:lumMod val="65000"/>
                </a:schemeClr>
              </a:solidFill>
            </a:endParaRPr>
          </a:p>
        </p:txBody>
      </p:sp>
    </p:spTree>
    <p:extLst>
      <p:ext uri="{BB962C8B-B14F-4D97-AF65-F5344CB8AC3E}">
        <p14:creationId xmlns:p14="http://schemas.microsoft.com/office/powerpoint/2010/main" val="41438023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3C9D9E6-B0FE-4745-B100-863B8ECECC5B}"/>
              </a:ext>
            </a:extLst>
          </p:cNvPr>
          <p:cNvSpPr>
            <a:spLocks noGrp="1"/>
          </p:cNvSpPr>
          <p:nvPr>
            <p:ph type="title"/>
          </p:nvPr>
        </p:nvSpPr>
        <p:spPr/>
        <p:txBody>
          <a:bodyPr/>
          <a:lstStyle/>
          <a:p>
            <a:r>
              <a:rPr lang="de-DE"/>
              <a:t>Herausforderungen</a:t>
            </a:r>
          </a:p>
        </p:txBody>
      </p:sp>
      <p:sp>
        <p:nvSpPr>
          <p:cNvPr id="4" name="Textplatzhalter 3">
            <a:extLst>
              <a:ext uri="{FF2B5EF4-FFF2-40B4-BE49-F238E27FC236}">
                <a16:creationId xmlns:a16="http://schemas.microsoft.com/office/drawing/2014/main" id="{E309F9A8-A197-4347-876D-6E39CE810FB4}"/>
              </a:ext>
            </a:extLst>
          </p:cNvPr>
          <p:cNvSpPr>
            <a:spLocks noGrp="1"/>
          </p:cNvSpPr>
          <p:nvPr>
            <p:ph type="body" sz="quarter" idx="13"/>
          </p:nvPr>
        </p:nvSpPr>
        <p:spPr/>
        <p:txBody>
          <a:bodyPr/>
          <a:lstStyle/>
          <a:p>
            <a:r>
              <a:rPr lang="de-DE"/>
              <a:t>Soja-Diskussion</a:t>
            </a:r>
            <a:endParaRPr lang="LID4096"/>
          </a:p>
        </p:txBody>
      </p:sp>
      <p:sp>
        <p:nvSpPr>
          <p:cNvPr id="8" name="Inhaltsplatzhalter 2">
            <a:extLst>
              <a:ext uri="{FF2B5EF4-FFF2-40B4-BE49-F238E27FC236}">
                <a16:creationId xmlns:a16="http://schemas.microsoft.com/office/drawing/2014/main" id="{4A67E34F-1B69-456B-A8A8-087AB75CBB9F}"/>
              </a:ext>
            </a:extLst>
          </p:cNvPr>
          <p:cNvSpPr>
            <a:spLocks noGrp="1"/>
          </p:cNvSpPr>
          <p:nvPr>
            <p:ph idx="1"/>
          </p:nvPr>
        </p:nvSpPr>
        <p:spPr>
          <a:xfrm>
            <a:off x="371481" y="1785937"/>
            <a:ext cx="11407435" cy="4350167"/>
          </a:xfrm>
        </p:spPr>
        <p:txBody>
          <a:bodyPr/>
          <a:lstStyle/>
          <a:p>
            <a:pPr marL="0" indent="0" algn="ctr">
              <a:buNone/>
            </a:pPr>
            <a:r>
              <a:rPr lang="de-DE" sz="1800" b="1">
                <a:highlight>
                  <a:srgbClr val="FA9A6D"/>
                </a:highlight>
              </a:rPr>
              <a:t>„Soja ist gentechnisch verändert und für Soja wird der Regenwald abgeholzt!“</a:t>
            </a:r>
          </a:p>
          <a:p>
            <a:pPr marL="0" indent="0" algn="ctr">
              <a:buNone/>
            </a:pPr>
            <a:r>
              <a:rPr lang="de-DE" sz="1800" b="1">
                <a:highlight>
                  <a:srgbClr val="FA9A6D"/>
                </a:highlight>
              </a:rPr>
              <a:t> </a:t>
            </a:r>
            <a:endParaRPr lang="de-DE" sz="1800" b="1">
              <a:highlight>
                <a:srgbClr val="E8761B"/>
              </a:highlight>
            </a:endParaRPr>
          </a:p>
          <a:p>
            <a:pPr marL="0" indent="0">
              <a:buNone/>
            </a:pPr>
            <a:r>
              <a:rPr lang="de-DE" sz="1800"/>
              <a:t>	</a:t>
            </a:r>
          </a:p>
          <a:p>
            <a:pPr marL="0" indent="0">
              <a:buNone/>
            </a:pPr>
            <a:r>
              <a:rPr lang="de-DE" sz="1800"/>
              <a:t>	Jegliche Lebensmittel, die GVOs enthalten müssen gekennzeichnet sein </a:t>
            </a:r>
          </a:p>
          <a:p>
            <a:pPr marL="0" indent="0">
              <a:buNone/>
            </a:pPr>
            <a:r>
              <a:rPr lang="de-DE" sz="1800"/>
              <a:t>	(Futtermittel für Tiere hingegen nicht) </a:t>
            </a:r>
          </a:p>
          <a:p>
            <a:pPr marL="0" indent="0">
              <a:buNone/>
            </a:pPr>
            <a:endParaRPr lang="de-DE" sz="1800"/>
          </a:p>
          <a:p>
            <a:pPr marL="0" indent="0">
              <a:buNone/>
            </a:pPr>
            <a:r>
              <a:rPr lang="de-DE" sz="1800"/>
              <a:t>	Für Soja wird der Regenwald abgeholzt, dieses Soja ist meistens genetisch verändert und zum größten 	Teil für Viehfutter benutzt</a:t>
            </a:r>
          </a:p>
          <a:p>
            <a:pPr marL="0" indent="0">
              <a:buNone/>
            </a:pPr>
            <a:endParaRPr lang="de-DE" sz="1800"/>
          </a:p>
          <a:p>
            <a:pPr marL="0" indent="0">
              <a:buNone/>
            </a:pPr>
            <a:r>
              <a:rPr lang="de-DE" sz="1800"/>
              <a:t>	Soja für den menschlichen Verzehr kommt nicht aus dem Regenwald, sondern in den meisten Fällen 	direkt aus Europa</a:t>
            </a:r>
          </a:p>
          <a:p>
            <a:pPr marL="0" indent="0">
              <a:buNone/>
            </a:pPr>
            <a:endParaRPr lang="de-DE" sz="1800"/>
          </a:p>
          <a:p>
            <a:pPr marL="0" indent="0">
              <a:buNone/>
            </a:pPr>
            <a:endParaRPr lang="de-DE" sz="1800"/>
          </a:p>
          <a:p>
            <a:pPr marL="0" indent="0">
              <a:buNone/>
            </a:pPr>
            <a:endParaRPr lang="de-DE" sz="1800"/>
          </a:p>
        </p:txBody>
      </p:sp>
      <p:cxnSp>
        <p:nvCxnSpPr>
          <p:cNvPr id="10" name="Gerade Verbindung mit Pfeil 9">
            <a:extLst>
              <a:ext uri="{FF2B5EF4-FFF2-40B4-BE49-F238E27FC236}">
                <a16:creationId xmlns:a16="http://schemas.microsoft.com/office/drawing/2014/main" id="{56587806-521D-4A5D-A8FC-379193B8151C}"/>
              </a:ext>
            </a:extLst>
          </p:cNvPr>
          <p:cNvCxnSpPr/>
          <p:nvPr/>
        </p:nvCxnSpPr>
        <p:spPr>
          <a:xfrm>
            <a:off x="520322" y="2818178"/>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a16="http://schemas.microsoft.com/office/drawing/2014/main" id="{4EECA574-CCAE-4385-8219-DA66DC86A456}"/>
              </a:ext>
            </a:extLst>
          </p:cNvPr>
          <p:cNvCxnSpPr/>
          <p:nvPr/>
        </p:nvCxnSpPr>
        <p:spPr>
          <a:xfrm>
            <a:off x="520322" y="3742517"/>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46504D2F-4ABE-4E34-9FA4-9556C4F7AC11}"/>
              </a:ext>
            </a:extLst>
          </p:cNvPr>
          <p:cNvCxnSpPr/>
          <p:nvPr/>
        </p:nvCxnSpPr>
        <p:spPr>
          <a:xfrm>
            <a:off x="520322" y="4630413"/>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50177D7F-34B8-4DD5-8865-5AC5B7EE6427}"/>
              </a:ext>
            </a:extLst>
          </p:cNvPr>
          <p:cNvSpPr/>
          <p:nvPr/>
        </p:nvSpPr>
        <p:spPr bwMode="auto">
          <a:xfrm>
            <a:off x="10149238" y="5993968"/>
            <a:ext cx="1717137" cy="230832"/>
          </a:xfrm>
          <a:prstGeom prst="rect">
            <a:avLst/>
          </a:prstGeom>
        </p:spPr>
        <p:txBody>
          <a:bodyPr wrap="none">
            <a:spAutoFit/>
          </a:bodyPr>
          <a:lstStyle/>
          <a:p>
            <a:r>
              <a:rPr lang="de-DE" sz="900" dirty="0" err="1">
                <a:solidFill>
                  <a:schemeClr val="bg1">
                    <a:lumMod val="65000"/>
                  </a:schemeClr>
                </a:solidFill>
                <a:ea typeface="+mn-lt"/>
                <a:cs typeface="+mn-lt"/>
              </a:rPr>
              <a:t>iSuN</a:t>
            </a:r>
            <a:r>
              <a:rPr lang="de-DE" sz="900" dirty="0">
                <a:solidFill>
                  <a:schemeClr val="bg1">
                    <a:lumMod val="65000"/>
                  </a:schemeClr>
                </a:solidFill>
                <a:ea typeface="+mn-lt"/>
                <a:cs typeface="+mn-lt"/>
              </a:rPr>
              <a:t>, 2022: Küchengespräch </a:t>
            </a:r>
            <a:endParaRPr lang="de-DE" sz="900" dirty="0">
              <a:solidFill>
                <a:schemeClr val="bg1">
                  <a:lumMod val="65000"/>
                </a:schemeClr>
              </a:solidFill>
            </a:endParaRPr>
          </a:p>
        </p:txBody>
      </p:sp>
    </p:spTree>
    <p:extLst>
      <p:ext uri="{BB962C8B-B14F-4D97-AF65-F5344CB8AC3E}">
        <p14:creationId xmlns:p14="http://schemas.microsoft.com/office/powerpoint/2010/main" val="25519761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03C9D9E6-B0FE-4745-B100-863B8ECECC5B}"/>
              </a:ext>
            </a:extLst>
          </p:cNvPr>
          <p:cNvSpPr>
            <a:spLocks noGrp="1"/>
          </p:cNvSpPr>
          <p:nvPr>
            <p:ph type="title"/>
          </p:nvPr>
        </p:nvSpPr>
        <p:spPr/>
        <p:txBody>
          <a:bodyPr/>
          <a:lstStyle/>
          <a:p>
            <a:r>
              <a:rPr lang="de-DE"/>
              <a:t>Herausforderungen</a:t>
            </a:r>
          </a:p>
        </p:txBody>
      </p:sp>
      <p:sp>
        <p:nvSpPr>
          <p:cNvPr id="4" name="Textplatzhalter 3">
            <a:extLst>
              <a:ext uri="{FF2B5EF4-FFF2-40B4-BE49-F238E27FC236}">
                <a16:creationId xmlns:a16="http://schemas.microsoft.com/office/drawing/2014/main" id="{E309F9A8-A197-4347-876D-6E39CE810FB4}"/>
              </a:ext>
            </a:extLst>
          </p:cNvPr>
          <p:cNvSpPr>
            <a:spLocks noGrp="1"/>
          </p:cNvSpPr>
          <p:nvPr>
            <p:ph type="body" sz="quarter" idx="13"/>
          </p:nvPr>
        </p:nvSpPr>
        <p:spPr/>
        <p:txBody>
          <a:bodyPr/>
          <a:lstStyle/>
          <a:p>
            <a:r>
              <a:rPr lang="de-DE"/>
              <a:t>Soja-Diskussion – weitere Punkte</a:t>
            </a:r>
            <a:endParaRPr lang="LID4096"/>
          </a:p>
        </p:txBody>
      </p:sp>
      <p:sp>
        <p:nvSpPr>
          <p:cNvPr id="8" name="Inhaltsplatzhalter 2">
            <a:extLst>
              <a:ext uri="{FF2B5EF4-FFF2-40B4-BE49-F238E27FC236}">
                <a16:creationId xmlns:a16="http://schemas.microsoft.com/office/drawing/2014/main" id="{4A67E34F-1B69-456B-A8A8-087AB75CBB9F}"/>
              </a:ext>
            </a:extLst>
          </p:cNvPr>
          <p:cNvSpPr>
            <a:spLocks noGrp="1"/>
          </p:cNvSpPr>
          <p:nvPr>
            <p:ph idx="1"/>
          </p:nvPr>
        </p:nvSpPr>
        <p:spPr>
          <a:xfrm>
            <a:off x="371481" y="1785937"/>
            <a:ext cx="11407435" cy="4350167"/>
          </a:xfrm>
        </p:spPr>
        <p:txBody>
          <a:bodyPr/>
          <a:lstStyle/>
          <a:p>
            <a:pPr marL="0" indent="0" algn="ctr">
              <a:spcBef>
                <a:spcPts val="0"/>
              </a:spcBef>
              <a:buNone/>
            </a:pPr>
            <a:r>
              <a:rPr lang="de-DE" sz="1800" b="1">
                <a:highlight>
                  <a:srgbClr val="FA9A6D"/>
                </a:highlight>
              </a:rPr>
              <a:t>„</a:t>
            </a:r>
            <a:r>
              <a:rPr lang="de-DE" sz="1800">
                <a:highlight>
                  <a:srgbClr val="FA9A6D"/>
                </a:highlight>
              </a:rPr>
              <a:t>Purin-Gehalt</a:t>
            </a:r>
          </a:p>
          <a:p>
            <a:pPr marL="0" indent="0" algn="ctr">
              <a:spcBef>
                <a:spcPts val="0"/>
              </a:spcBef>
              <a:buNone/>
            </a:pPr>
            <a:r>
              <a:rPr lang="de-DE" sz="1800">
                <a:highlight>
                  <a:srgbClr val="FA9A6D"/>
                </a:highlight>
              </a:rPr>
              <a:t>Phytinsäure-Gehalt</a:t>
            </a:r>
          </a:p>
          <a:p>
            <a:pPr marL="0" indent="0" algn="ctr">
              <a:spcBef>
                <a:spcPts val="0"/>
              </a:spcBef>
              <a:buNone/>
            </a:pPr>
            <a:r>
              <a:rPr lang="de-DE" sz="1800" err="1">
                <a:highlight>
                  <a:srgbClr val="FA9A6D"/>
                </a:highlight>
              </a:rPr>
              <a:t>Lektin</a:t>
            </a:r>
            <a:r>
              <a:rPr lang="de-DE" sz="1800">
                <a:highlight>
                  <a:srgbClr val="FA9A6D"/>
                </a:highlight>
              </a:rPr>
              <a:t>-Gehalt</a:t>
            </a:r>
          </a:p>
          <a:p>
            <a:pPr marL="0" indent="0" algn="ctr">
              <a:spcBef>
                <a:spcPts val="0"/>
              </a:spcBef>
              <a:buNone/>
            </a:pPr>
            <a:r>
              <a:rPr lang="de-DE" sz="1800" err="1">
                <a:highlight>
                  <a:srgbClr val="FA9A6D"/>
                </a:highlight>
              </a:rPr>
              <a:t>Proteaseinhibitoren</a:t>
            </a:r>
            <a:endParaRPr lang="de-DE" sz="1800">
              <a:highlight>
                <a:srgbClr val="FA9A6D"/>
              </a:highlight>
            </a:endParaRPr>
          </a:p>
          <a:p>
            <a:pPr marL="0" indent="0" algn="ctr">
              <a:spcBef>
                <a:spcPts val="0"/>
              </a:spcBef>
              <a:buNone/>
            </a:pPr>
            <a:r>
              <a:rPr lang="de-DE" sz="1800" err="1">
                <a:highlight>
                  <a:srgbClr val="FA9A6D"/>
                </a:highlight>
              </a:rPr>
              <a:t>Goitrogene</a:t>
            </a:r>
            <a:r>
              <a:rPr lang="de-DE" sz="1800">
                <a:highlight>
                  <a:srgbClr val="FA9A6D"/>
                </a:highlight>
              </a:rPr>
              <a:t> Substanzen</a:t>
            </a:r>
            <a:r>
              <a:rPr lang="de-DE" sz="1800" b="1">
                <a:highlight>
                  <a:srgbClr val="FA9A6D"/>
                </a:highlight>
              </a:rPr>
              <a:t>“</a:t>
            </a:r>
          </a:p>
          <a:p>
            <a:pPr marL="0" indent="0" algn="ctr">
              <a:buNone/>
            </a:pPr>
            <a:r>
              <a:rPr lang="de-DE" sz="1800" b="1">
                <a:highlight>
                  <a:srgbClr val="FA9A6D"/>
                </a:highlight>
              </a:rPr>
              <a:t> </a:t>
            </a:r>
            <a:endParaRPr lang="de-DE" sz="1800" b="1">
              <a:highlight>
                <a:srgbClr val="E8761B"/>
              </a:highlight>
            </a:endParaRPr>
          </a:p>
          <a:p>
            <a:pPr marL="0" indent="0">
              <a:buNone/>
            </a:pPr>
            <a:r>
              <a:rPr lang="de-DE" sz="1800"/>
              <a:t>	Laut der aktuellen Studienlage spricht keiner dieser Punkte gegen einen regelmäßigen Verzehr von 	gekochten Sojabohnen und Sojaprodukten.</a:t>
            </a:r>
          </a:p>
          <a:p>
            <a:pPr marL="0" indent="0">
              <a:buNone/>
            </a:pPr>
            <a:endParaRPr lang="de-DE" sz="1800"/>
          </a:p>
          <a:p>
            <a:pPr marL="0" indent="0">
              <a:buNone/>
            </a:pPr>
            <a:r>
              <a:rPr lang="de-DE" sz="1800"/>
              <a:t>	Ausnahmen: </a:t>
            </a:r>
          </a:p>
          <a:p>
            <a:pPr marL="0" indent="0">
              <a:buNone/>
            </a:pPr>
            <a:r>
              <a:rPr lang="de-DE" sz="1800"/>
              <a:t>	     - Menschen mit Soja-Allergie</a:t>
            </a:r>
          </a:p>
          <a:p>
            <a:pPr marL="0" indent="0">
              <a:buNone/>
            </a:pPr>
            <a:r>
              <a:rPr lang="de-DE" sz="1800"/>
              <a:t>	     - Gicht-Erkrankung: Hülsenfrüchte sollten nur vorsichtig genossen werden</a:t>
            </a:r>
          </a:p>
          <a:p>
            <a:pPr marL="0" indent="0">
              <a:buNone/>
            </a:pPr>
            <a:endParaRPr lang="de-DE" sz="1800"/>
          </a:p>
          <a:p>
            <a:pPr marL="0" indent="0">
              <a:buNone/>
            </a:pPr>
            <a:endParaRPr lang="de-DE" sz="1800"/>
          </a:p>
        </p:txBody>
      </p:sp>
      <p:cxnSp>
        <p:nvCxnSpPr>
          <p:cNvPr id="15" name="Gerade Verbindung mit Pfeil 14">
            <a:extLst>
              <a:ext uri="{FF2B5EF4-FFF2-40B4-BE49-F238E27FC236}">
                <a16:creationId xmlns:a16="http://schemas.microsoft.com/office/drawing/2014/main" id="{4EECA574-CCAE-4385-8219-DA66DC86A456}"/>
              </a:ext>
            </a:extLst>
          </p:cNvPr>
          <p:cNvCxnSpPr/>
          <p:nvPr/>
        </p:nvCxnSpPr>
        <p:spPr>
          <a:xfrm>
            <a:off x="520322" y="3742517"/>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Gerade Verbindung mit Pfeil 15">
            <a:extLst>
              <a:ext uri="{FF2B5EF4-FFF2-40B4-BE49-F238E27FC236}">
                <a16:creationId xmlns:a16="http://schemas.microsoft.com/office/drawing/2014/main" id="{46504D2F-4ABE-4E34-9FA4-9556C4F7AC11}"/>
              </a:ext>
            </a:extLst>
          </p:cNvPr>
          <p:cNvCxnSpPr/>
          <p:nvPr/>
        </p:nvCxnSpPr>
        <p:spPr>
          <a:xfrm>
            <a:off x="520322" y="4630413"/>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Rechteck 8">
            <a:extLst>
              <a:ext uri="{FF2B5EF4-FFF2-40B4-BE49-F238E27FC236}">
                <a16:creationId xmlns:a16="http://schemas.microsoft.com/office/drawing/2014/main" id="{70686B67-1740-4CD7-AB6C-59526B888E25}"/>
              </a:ext>
            </a:extLst>
          </p:cNvPr>
          <p:cNvSpPr/>
          <p:nvPr/>
        </p:nvSpPr>
        <p:spPr bwMode="auto">
          <a:xfrm>
            <a:off x="10149238" y="5993968"/>
            <a:ext cx="1717137" cy="230832"/>
          </a:xfrm>
          <a:prstGeom prst="rect">
            <a:avLst/>
          </a:prstGeom>
        </p:spPr>
        <p:txBody>
          <a:bodyPr wrap="none">
            <a:spAutoFit/>
          </a:bodyPr>
          <a:lstStyle/>
          <a:p>
            <a:r>
              <a:rPr lang="de-DE" sz="900" dirty="0" err="1">
                <a:solidFill>
                  <a:schemeClr val="bg1">
                    <a:lumMod val="65000"/>
                  </a:schemeClr>
                </a:solidFill>
                <a:ea typeface="+mn-lt"/>
                <a:cs typeface="+mn-lt"/>
              </a:rPr>
              <a:t>iSuN</a:t>
            </a:r>
            <a:r>
              <a:rPr lang="de-DE" sz="900" dirty="0">
                <a:solidFill>
                  <a:schemeClr val="bg1">
                    <a:lumMod val="65000"/>
                  </a:schemeClr>
                </a:solidFill>
                <a:ea typeface="+mn-lt"/>
                <a:cs typeface="+mn-lt"/>
              </a:rPr>
              <a:t>, 2022: Küchengespräch </a:t>
            </a:r>
            <a:endParaRPr lang="de-DE" sz="900" dirty="0">
              <a:solidFill>
                <a:schemeClr val="bg1">
                  <a:lumMod val="65000"/>
                </a:schemeClr>
              </a:solidFill>
            </a:endParaRPr>
          </a:p>
        </p:txBody>
      </p:sp>
    </p:spTree>
    <p:extLst>
      <p:ext uri="{BB962C8B-B14F-4D97-AF65-F5344CB8AC3E}">
        <p14:creationId xmlns:p14="http://schemas.microsoft.com/office/powerpoint/2010/main" val="36427913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F4BE3-38FB-4320-8B29-F54A345C44F7}"/>
              </a:ext>
            </a:extLst>
          </p:cNvPr>
          <p:cNvSpPr>
            <a:spLocks noGrp="1"/>
          </p:cNvSpPr>
          <p:nvPr>
            <p:ph type="title"/>
          </p:nvPr>
        </p:nvSpPr>
        <p:spPr/>
        <p:txBody>
          <a:bodyPr/>
          <a:lstStyle/>
          <a:p>
            <a:r>
              <a:rPr lang="de-DE"/>
              <a:t>Herausforderungen</a:t>
            </a:r>
            <a:endParaRPr lang="LID4096"/>
          </a:p>
        </p:txBody>
      </p:sp>
      <p:sp>
        <p:nvSpPr>
          <p:cNvPr id="4" name="Textplatzhalter 3">
            <a:extLst>
              <a:ext uri="{FF2B5EF4-FFF2-40B4-BE49-F238E27FC236}">
                <a16:creationId xmlns:a16="http://schemas.microsoft.com/office/drawing/2014/main" id="{99A3AA96-2BEC-4BF4-BB78-2767F9CC1D4D}"/>
              </a:ext>
            </a:extLst>
          </p:cNvPr>
          <p:cNvSpPr>
            <a:spLocks noGrp="1"/>
          </p:cNvSpPr>
          <p:nvPr>
            <p:ph type="body" sz="quarter" idx="13"/>
          </p:nvPr>
        </p:nvSpPr>
        <p:spPr/>
        <p:txBody>
          <a:bodyPr/>
          <a:lstStyle/>
          <a:p>
            <a:r>
              <a:rPr lang="de-DE"/>
              <a:t>Fleischersatzprodukte – Abschließende Bewertung</a:t>
            </a:r>
            <a:endParaRPr lang="LID4096"/>
          </a:p>
        </p:txBody>
      </p:sp>
      <p:sp>
        <p:nvSpPr>
          <p:cNvPr id="14" name="Textfeld 13">
            <a:extLst>
              <a:ext uri="{FF2B5EF4-FFF2-40B4-BE49-F238E27FC236}">
                <a16:creationId xmlns:a16="http://schemas.microsoft.com/office/drawing/2014/main" id="{67925F7E-AF81-40E1-AB1C-18DE9BCC5EDC}"/>
              </a:ext>
            </a:extLst>
          </p:cNvPr>
          <p:cNvSpPr txBox="1"/>
          <p:nvPr/>
        </p:nvSpPr>
        <p:spPr bwMode="auto">
          <a:xfrm>
            <a:off x="371351" y="1628800"/>
            <a:ext cx="9973121" cy="2923877"/>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de-DE" b="1"/>
              <a:t>Guter Kompromiss </a:t>
            </a:r>
            <a:r>
              <a:rPr lang="de-DE"/>
              <a:t>zwischen dem Bedarf nach Fleisch und der Empfehlung nach mehr pflanzlichen Lebensmitteln</a:t>
            </a:r>
          </a:p>
          <a:p>
            <a:pPr marL="285750" indent="-285750">
              <a:spcBef>
                <a:spcPts val="1200"/>
              </a:spcBef>
              <a:buFont typeface="Arial" panose="020B0604020202020204" pitchFamily="34" charset="0"/>
              <a:buChar char="•"/>
            </a:pPr>
            <a:r>
              <a:rPr lang="de-DE" b="1"/>
              <a:t>Große Spannweiten </a:t>
            </a:r>
            <a:r>
              <a:rPr lang="de-DE"/>
              <a:t>zwischen den Produkten. Allgemein: nicht ungesünder als Fleischprodukte, teilweise sogar ernährungsphysiologisch wertvollere Variante. </a:t>
            </a:r>
          </a:p>
          <a:p>
            <a:pPr marL="285750" indent="-285750">
              <a:spcBef>
                <a:spcPts val="1200"/>
              </a:spcBef>
              <a:buFont typeface="Arial" panose="020B0604020202020204" pitchFamily="34" charset="0"/>
              <a:buChar char="•"/>
            </a:pPr>
            <a:r>
              <a:rPr lang="de-DE"/>
              <a:t>Wenn für eine ausschließlich vegan/ vegetarische Ernährung: auf </a:t>
            </a:r>
            <a:r>
              <a:rPr lang="de-DE" b="1"/>
              <a:t>Anreicherungen</a:t>
            </a:r>
            <a:r>
              <a:rPr lang="de-DE"/>
              <a:t> achten, insb. Vitamin B12, Vitamin D und Eisen </a:t>
            </a:r>
          </a:p>
          <a:p>
            <a:pPr marL="285750" indent="-285750">
              <a:spcBef>
                <a:spcPts val="1200"/>
              </a:spcBef>
              <a:buFont typeface="Arial" panose="020B0604020202020204" pitchFamily="34" charset="0"/>
              <a:buChar char="•"/>
            </a:pPr>
            <a:r>
              <a:rPr lang="de-DE"/>
              <a:t>Sollten </a:t>
            </a:r>
            <a:r>
              <a:rPr lang="de-DE" b="1"/>
              <a:t>Fleisch ersetzen </a:t>
            </a:r>
            <a:r>
              <a:rPr lang="de-DE"/>
              <a:t>und kein Gemüse</a:t>
            </a:r>
          </a:p>
          <a:p>
            <a:pPr marL="285750" indent="-285750">
              <a:spcBef>
                <a:spcPts val="1200"/>
              </a:spcBef>
              <a:buFont typeface="Arial" panose="020B0604020202020204" pitchFamily="34" charset="0"/>
              <a:buChar char="•"/>
            </a:pPr>
            <a:r>
              <a:rPr lang="de-DE"/>
              <a:t>Je </a:t>
            </a:r>
            <a:r>
              <a:rPr lang="de-DE" b="1"/>
              <a:t>unverarbeiteter</a:t>
            </a:r>
            <a:r>
              <a:rPr lang="de-DE"/>
              <a:t>, desto besser: </a:t>
            </a:r>
          </a:p>
        </p:txBody>
      </p:sp>
      <p:graphicFrame>
        <p:nvGraphicFramePr>
          <p:cNvPr id="6" name="Diagramm 5">
            <a:extLst>
              <a:ext uri="{FF2B5EF4-FFF2-40B4-BE49-F238E27FC236}">
                <a16:creationId xmlns:a16="http://schemas.microsoft.com/office/drawing/2014/main" id="{C5C0ECC4-7539-49F8-BEC0-B8F55ADFBFD7}"/>
              </a:ext>
            </a:extLst>
          </p:cNvPr>
          <p:cNvGraphicFramePr/>
          <p:nvPr/>
        </p:nvGraphicFramePr>
        <p:xfrm>
          <a:off x="1412081" y="4552677"/>
          <a:ext cx="9367837" cy="1632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hteck 6">
            <a:extLst>
              <a:ext uri="{FF2B5EF4-FFF2-40B4-BE49-F238E27FC236}">
                <a16:creationId xmlns:a16="http://schemas.microsoft.com/office/drawing/2014/main" id="{4DC31219-EE9D-459D-8053-A72F15E9725D}"/>
              </a:ext>
            </a:extLst>
          </p:cNvPr>
          <p:cNvSpPr/>
          <p:nvPr/>
        </p:nvSpPr>
        <p:spPr bwMode="auto">
          <a:xfrm>
            <a:off x="10149238" y="5993968"/>
            <a:ext cx="1717137" cy="230832"/>
          </a:xfrm>
          <a:prstGeom prst="rect">
            <a:avLst/>
          </a:prstGeom>
        </p:spPr>
        <p:txBody>
          <a:bodyPr wrap="none">
            <a:spAutoFit/>
          </a:bodyPr>
          <a:lstStyle/>
          <a:p>
            <a:r>
              <a:rPr lang="de-DE" sz="900" dirty="0" err="1">
                <a:solidFill>
                  <a:schemeClr val="bg1">
                    <a:lumMod val="65000"/>
                  </a:schemeClr>
                </a:solidFill>
                <a:ea typeface="+mn-lt"/>
                <a:cs typeface="+mn-lt"/>
              </a:rPr>
              <a:t>iSuN</a:t>
            </a:r>
            <a:r>
              <a:rPr lang="de-DE" sz="900" dirty="0">
                <a:solidFill>
                  <a:schemeClr val="bg1">
                    <a:lumMod val="65000"/>
                  </a:schemeClr>
                </a:solidFill>
                <a:ea typeface="+mn-lt"/>
                <a:cs typeface="+mn-lt"/>
              </a:rPr>
              <a:t>, 2022: Küchengespräch </a:t>
            </a:r>
            <a:endParaRPr lang="de-DE" sz="900" dirty="0">
              <a:solidFill>
                <a:schemeClr val="bg1">
                  <a:lumMod val="65000"/>
                </a:schemeClr>
              </a:solidFill>
            </a:endParaRPr>
          </a:p>
        </p:txBody>
      </p:sp>
    </p:spTree>
    <p:extLst>
      <p:ext uri="{BB962C8B-B14F-4D97-AF65-F5344CB8AC3E}">
        <p14:creationId xmlns:p14="http://schemas.microsoft.com/office/powerpoint/2010/main" val="1631228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DEF06D4E-B9F5-4FAB-BF2A-B5A8F890D229}"/>
              </a:ext>
            </a:extLst>
          </p:cNvPr>
          <p:cNvPicPr>
            <a:picLocks noChangeAspect="1"/>
          </p:cNvPicPr>
          <p:nvPr/>
        </p:nvPicPr>
        <p:blipFill>
          <a:blip r:embed="rId2"/>
          <a:stretch>
            <a:fillRect/>
          </a:stretch>
        </p:blipFill>
        <p:spPr>
          <a:xfrm>
            <a:off x="0" y="0"/>
            <a:ext cx="11682549" cy="6562254"/>
          </a:xfrm>
          <a:prstGeom prst="rect">
            <a:avLst/>
          </a:prstGeom>
          <a:ln w="12700">
            <a:solidFill>
              <a:schemeClr val="accent4"/>
            </a:solidFill>
          </a:ln>
        </p:spPr>
      </p:pic>
      <p:sp>
        <p:nvSpPr>
          <p:cNvPr id="5" name="Rechteck 4">
            <a:hlinkClick r:id="rId3"/>
            <a:extLst>
              <a:ext uri="{FF2B5EF4-FFF2-40B4-BE49-F238E27FC236}">
                <a16:creationId xmlns:a16="http://schemas.microsoft.com/office/drawing/2014/main" id="{83CBF01E-1AB4-4739-A629-AACDA18841FA}"/>
              </a:ext>
            </a:extLst>
          </p:cNvPr>
          <p:cNvSpPr/>
          <p:nvPr/>
        </p:nvSpPr>
        <p:spPr>
          <a:xfrm>
            <a:off x="3233057" y="6028509"/>
            <a:ext cx="457200" cy="235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6" name="Rechteck 5">
            <a:extLst>
              <a:ext uri="{FF2B5EF4-FFF2-40B4-BE49-F238E27FC236}">
                <a16:creationId xmlns:a16="http://schemas.microsoft.com/office/drawing/2014/main" id="{C9A32E9A-A1AA-4F7A-842C-7F9309B80AD6}"/>
              </a:ext>
            </a:extLst>
          </p:cNvPr>
          <p:cNvSpPr/>
          <p:nvPr/>
        </p:nvSpPr>
        <p:spPr>
          <a:xfrm>
            <a:off x="-50140" y="6596390"/>
            <a:ext cx="2618024" cy="261610"/>
          </a:xfrm>
          <a:prstGeom prst="rect">
            <a:avLst/>
          </a:prstGeom>
        </p:spPr>
        <p:txBody>
          <a:bodyPr wrap="none">
            <a:spAutoFit/>
          </a:bodyPr>
          <a:lstStyle/>
          <a:p>
            <a:r>
              <a:rPr lang="de-DE" sz="1100" dirty="0">
                <a:solidFill>
                  <a:srgbClr val="FF0000"/>
                </a:solidFill>
                <a:ea typeface="Calibri" panose="020F0502020204030204" pitchFamily="34" charset="0"/>
                <a:cs typeface="Times New Roman" panose="02020603050405020304" pitchFamily="18" charset="0"/>
              </a:rPr>
              <a:t>Screenshot ist nicht unter freier Lizenz.</a:t>
            </a:r>
            <a:endParaRPr lang="de-DE" sz="1100" dirty="0">
              <a:solidFill>
                <a:srgbClr val="FF0000"/>
              </a:solidFill>
            </a:endParaRPr>
          </a:p>
        </p:txBody>
      </p:sp>
    </p:spTree>
    <p:extLst>
      <p:ext uri="{BB962C8B-B14F-4D97-AF65-F5344CB8AC3E}">
        <p14:creationId xmlns:p14="http://schemas.microsoft.com/office/powerpoint/2010/main" val="25680356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EFE67-FFFC-4F5A-AC6B-48F9371019C3}"/>
              </a:ext>
            </a:extLst>
          </p:cNvPr>
          <p:cNvSpPr>
            <a:spLocks noGrp="1"/>
          </p:cNvSpPr>
          <p:nvPr>
            <p:ph type="title"/>
          </p:nvPr>
        </p:nvSpPr>
        <p:spPr/>
        <p:txBody>
          <a:bodyPr/>
          <a:lstStyle/>
          <a:p>
            <a:r>
              <a:rPr lang="de-DE" dirty="0"/>
              <a:t>Herausforderungen</a:t>
            </a:r>
          </a:p>
        </p:txBody>
      </p:sp>
      <p:sp>
        <p:nvSpPr>
          <p:cNvPr id="3" name="Inhaltsplatzhalter 2">
            <a:extLst>
              <a:ext uri="{FF2B5EF4-FFF2-40B4-BE49-F238E27FC236}">
                <a16:creationId xmlns:a16="http://schemas.microsoft.com/office/drawing/2014/main" id="{7FA3D587-D151-4B91-8076-3C22DF34C9E8}"/>
              </a:ext>
            </a:extLst>
          </p:cNvPr>
          <p:cNvSpPr>
            <a:spLocks noGrp="1"/>
          </p:cNvSpPr>
          <p:nvPr>
            <p:ph idx="1"/>
          </p:nvPr>
        </p:nvSpPr>
        <p:spPr>
          <a:xfrm>
            <a:off x="371357" y="5108281"/>
            <a:ext cx="5836547" cy="369332"/>
          </a:xfrm>
        </p:spPr>
        <p:txBody>
          <a:bodyPr/>
          <a:lstStyle/>
          <a:p>
            <a:pPr marL="0" lvl="0" indent="0">
              <a:buNone/>
            </a:pPr>
            <a:r>
              <a:rPr lang="de-DE" dirty="0"/>
              <a:t>Wegen Preisen mehr Fleischersatz und Alternativen</a:t>
            </a:r>
          </a:p>
        </p:txBody>
      </p:sp>
      <p:sp>
        <p:nvSpPr>
          <p:cNvPr id="4" name="Textplatzhalter 3">
            <a:extLst>
              <a:ext uri="{FF2B5EF4-FFF2-40B4-BE49-F238E27FC236}">
                <a16:creationId xmlns:a16="http://schemas.microsoft.com/office/drawing/2014/main" id="{8128E545-4C04-46A6-9C30-FC342685465D}"/>
              </a:ext>
            </a:extLst>
          </p:cNvPr>
          <p:cNvSpPr>
            <a:spLocks noGrp="1"/>
          </p:cNvSpPr>
          <p:nvPr>
            <p:ph type="body" sz="quarter" idx="13"/>
          </p:nvPr>
        </p:nvSpPr>
        <p:spPr>
          <a:xfrm>
            <a:off x="371357" y="872232"/>
            <a:ext cx="8820993" cy="504540"/>
          </a:xfrm>
        </p:spPr>
        <p:txBody>
          <a:bodyPr/>
          <a:lstStyle/>
          <a:p>
            <a:r>
              <a:rPr lang="de-DE"/>
              <a:t>Kosten</a:t>
            </a:r>
          </a:p>
        </p:txBody>
      </p:sp>
      <p:sp>
        <p:nvSpPr>
          <p:cNvPr id="6" name="Inhaltsplatzhalter 2">
            <a:extLst>
              <a:ext uri="{FF2B5EF4-FFF2-40B4-BE49-F238E27FC236}">
                <a16:creationId xmlns:a16="http://schemas.microsoft.com/office/drawing/2014/main" id="{BBCBC66E-F196-49DA-8E31-FB5376F6A57A}"/>
              </a:ext>
            </a:extLst>
          </p:cNvPr>
          <p:cNvSpPr txBox="1">
            <a:spLocks/>
          </p:cNvSpPr>
          <p:nvPr/>
        </p:nvSpPr>
        <p:spPr bwMode="auto">
          <a:xfrm>
            <a:off x="371357" y="3626281"/>
            <a:ext cx="3962104" cy="29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Verwendung von Biofleisch = teurer</a:t>
            </a:r>
          </a:p>
        </p:txBody>
      </p:sp>
      <p:sp>
        <p:nvSpPr>
          <p:cNvPr id="7" name="Inhaltsplatzhalter 2">
            <a:extLst>
              <a:ext uri="{FF2B5EF4-FFF2-40B4-BE49-F238E27FC236}">
                <a16:creationId xmlns:a16="http://schemas.microsoft.com/office/drawing/2014/main" id="{76513504-64B3-4F52-BF0B-944C5A115E15}"/>
              </a:ext>
            </a:extLst>
          </p:cNvPr>
          <p:cNvSpPr txBox="1">
            <a:spLocks/>
          </p:cNvSpPr>
          <p:nvPr/>
        </p:nvSpPr>
        <p:spPr bwMode="auto">
          <a:xfrm>
            <a:off x="371357" y="1990016"/>
            <a:ext cx="10555060" cy="103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Preissteigerung bei Fleisch	Menüengineering erforderlich, um Marge zu sichern, 					bzw. Preissteigerung abzufedern, setzt weiteren Anreiz neben </a:t>
            </a:r>
          </a:p>
          <a:p>
            <a:pPr marL="0" indent="0">
              <a:buNone/>
            </a:pPr>
            <a:r>
              <a:rPr lang="de-DE" dirty="0"/>
              <a:t>				CO2-Footprint. </a:t>
            </a:r>
          </a:p>
        </p:txBody>
      </p:sp>
      <p:cxnSp>
        <p:nvCxnSpPr>
          <p:cNvPr id="10" name="Gerade Verbindung mit Pfeil 9">
            <a:extLst>
              <a:ext uri="{FF2B5EF4-FFF2-40B4-BE49-F238E27FC236}">
                <a16:creationId xmlns:a16="http://schemas.microsoft.com/office/drawing/2014/main" id="{C18F3329-08DD-488F-B6D9-1688558E853C}"/>
              </a:ext>
            </a:extLst>
          </p:cNvPr>
          <p:cNvCxnSpPr/>
          <p:nvPr/>
        </p:nvCxnSpPr>
        <p:spPr>
          <a:xfrm>
            <a:off x="3382210" y="2124056"/>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Rechteck 10">
            <a:extLst>
              <a:ext uri="{FF2B5EF4-FFF2-40B4-BE49-F238E27FC236}">
                <a16:creationId xmlns:a16="http://schemas.microsoft.com/office/drawing/2014/main" id="{7B849454-B694-435C-98E2-850A48365061}"/>
              </a:ext>
            </a:extLst>
          </p:cNvPr>
          <p:cNvSpPr/>
          <p:nvPr/>
        </p:nvSpPr>
        <p:spPr>
          <a:xfrm>
            <a:off x="4116110" y="4086743"/>
            <a:ext cx="6513443" cy="369332"/>
          </a:xfrm>
          <a:prstGeom prst="rect">
            <a:avLst/>
          </a:prstGeom>
        </p:spPr>
        <p:txBody>
          <a:bodyPr wrap="square">
            <a:spAutoFit/>
          </a:bodyPr>
          <a:lstStyle/>
          <a:p>
            <a:r>
              <a:rPr lang="de-DE" dirty="0"/>
              <a:t>Ganztierabnahme bei Rindfleisch sorgt für günstigere Preise</a:t>
            </a:r>
          </a:p>
        </p:txBody>
      </p:sp>
      <p:sp>
        <p:nvSpPr>
          <p:cNvPr id="12" name="Rechteck 11">
            <a:extLst>
              <a:ext uri="{FF2B5EF4-FFF2-40B4-BE49-F238E27FC236}">
                <a16:creationId xmlns:a16="http://schemas.microsoft.com/office/drawing/2014/main" id="{8FD7E56B-7284-4666-BB55-82D95F222253}"/>
              </a:ext>
            </a:extLst>
          </p:cNvPr>
          <p:cNvSpPr/>
          <p:nvPr/>
        </p:nvSpPr>
        <p:spPr>
          <a:xfrm>
            <a:off x="4116110" y="5518594"/>
            <a:ext cx="4929555" cy="369332"/>
          </a:xfrm>
          <a:prstGeom prst="rect">
            <a:avLst/>
          </a:prstGeom>
        </p:spPr>
        <p:txBody>
          <a:bodyPr wrap="none">
            <a:spAutoFit/>
          </a:bodyPr>
          <a:lstStyle/>
          <a:p>
            <a:r>
              <a:rPr lang="de-DE" dirty="0"/>
              <a:t>Reduktion bei Frikadellen erst 80%, dann 37%</a:t>
            </a:r>
          </a:p>
        </p:txBody>
      </p:sp>
      <p:cxnSp>
        <p:nvCxnSpPr>
          <p:cNvPr id="13" name="Gerade Verbindung mit Pfeil 12">
            <a:extLst>
              <a:ext uri="{FF2B5EF4-FFF2-40B4-BE49-F238E27FC236}">
                <a16:creationId xmlns:a16="http://schemas.microsoft.com/office/drawing/2014/main" id="{CAA98C24-3D71-447D-A6BC-5328D3CA9F03}"/>
              </a:ext>
            </a:extLst>
          </p:cNvPr>
          <p:cNvCxnSpPr/>
          <p:nvPr/>
        </p:nvCxnSpPr>
        <p:spPr>
          <a:xfrm>
            <a:off x="3382209" y="5703260"/>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FEB267E7-7854-45A6-9756-7A8838C07DD2}"/>
              </a:ext>
            </a:extLst>
          </p:cNvPr>
          <p:cNvCxnSpPr/>
          <p:nvPr/>
        </p:nvCxnSpPr>
        <p:spPr>
          <a:xfrm>
            <a:off x="3382209" y="4271409"/>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echteck 15">
            <a:extLst>
              <a:ext uri="{FF2B5EF4-FFF2-40B4-BE49-F238E27FC236}">
                <a16:creationId xmlns:a16="http://schemas.microsoft.com/office/drawing/2014/main" id="{51886D45-FB18-4F6D-BBAC-458C311B1747}"/>
              </a:ext>
            </a:extLst>
          </p:cNvPr>
          <p:cNvSpPr/>
          <p:nvPr/>
        </p:nvSpPr>
        <p:spPr>
          <a:xfrm>
            <a:off x="10991419" y="5987221"/>
            <a:ext cx="877163" cy="230832"/>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err="1">
                <a:solidFill>
                  <a:schemeClr val="bg1">
                    <a:lumMod val="65000"/>
                  </a:schemeClr>
                </a:solidFill>
                <a:ea typeface="+mn-lt"/>
                <a:cs typeface="+mn-lt"/>
              </a:rPr>
              <a:t>Nahgast</a:t>
            </a:r>
            <a:r>
              <a:rPr lang="de-DE" sz="900" dirty="0">
                <a:solidFill>
                  <a:schemeClr val="bg1">
                    <a:lumMod val="65000"/>
                  </a:schemeClr>
                </a:solidFill>
                <a:ea typeface="+mn-lt"/>
                <a:cs typeface="+mn-lt"/>
              </a:rPr>
              <a:t> (</a:t>
            </a:r>
            <a:r>
              <a:rPr lang="de-DE" sz="900" dirty="0" err="1">
                <a:solidFill>
                  <a:schemeClr val="bg1">
                    <a:lumMod val="65000"/>
                  </a:schemeClr>
                </a:solidFill>
                <a:ea typeface="+mn-lt"/>
                <a:cs typeface="+mn-lt"/>
              </a:rPr>
              <a:t>o.j.</a:t>
            </a:r>
            <a:r>
              <a:rPr lang="de-DE" sz="900" dirty="0">
                <a:solidFill>
                  <a:schemeClr val="bg1">
                    <a:lumMod val="65000"/>
                  </a:schemeClr>
                </a:solidFill>
                <a:ea typeface="+mn-lt"/>
                <a:cs typeface="+mn-lt"/>
              </a:rPr>
              <a:t>)</a:t>
            </a:r>
          </a:p>
        </p:txBody>
      </p:sp>
    </p:spTree>
    <p:extLst>
      <p:ext uri="{BB962C8B-B14F-4D97-AF65-F5344CB8AC3E}">
        <p14:creationId xmlns:p14="http://schemas.microsoft.com/office/powerpoint/2010/main" val="2918866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DEFE67-FFFC-4F5A-AC6B-48F9371019C3}"/>
              </a:ext>
            </a:extLst>
          </p:cNvPr>
          <p:cNvSpPr>
            <a:spLocks noGrp="1"/>
          </p:cNvSpPr>
          <p:nvPr>
            <p:ph type="title"/>
          </p:nvPr>
        </p:nvSpPr>
        <p:spPr/>
        <p:txBody>
          <a:bodyPr/>
          <a:lstStyle/>
          <a:p>
            <a:r>
              <a:rPr lang="de-DE" dirty="0"/>
              <a:t>Herausforderungen</a:t>
            </a:r>
          </a:p>
        </p:txBody>
      </p:sp>
      <p:sp>
        <p:nvSpPr>
          <p:cNvPr id="3" name="Inhaltsplatzhalter 2">
            <a:extLst>
              <a:ext uri="{FF2B5EF4-FFF2-40B4-BE49-F238E27FC236}">
                <a16:creationId xmlns:a16="http://schemas.microsoft.com/office/drawing/2014/main" id="{7FA3D587-D151-4B91-8076-3C22DF34C9E8}"/>
              </a:ext>
            </a:extLst>
          </p:cNvPr>
          <p:cNvSpPr>
            <a:spLocks noGrp="1"/>
          </p:cNvSpPr>
          <p:nvPr>
            <p:ph idx="1"/>
          </p:nvPr>
        </p:nvSpPr>
        <p:spPr>
          <a:xfrm>
            <a:off x="371357" y="1784412"/>
            <a:ext cx="5273945" cy="380792"/>
          </a:xfrm>
        </p:spPr>
        <p:txBody>
          <a:bodyPr/>
          <a:lstStyle/>
          <a:p>
            <a:pPr marL="0" indent="0">
              <a:buNone/>
            </a:pPr>
            <a:r>
              <a:rPr lang="de-DE" dirty="0"/>
              <a:t>Vieles abhängig von Haltung der </a:t>
            </a:r>
            <a:r>
              <a:rPr lang="de-DE" dirty="0" err="1"/>
              <a:t>Köch</a:t>
            </a:r>
            <a:r>
              <a:rPr lang="de-DE" dirty="0"/>
              <a:t>*innen</a:t>
            </a:r>
          </a:p>
        </p:txBody>
      </p:sp>
      <p:sp>
        <p:nvSpPr>
          <p:cNvPr id="4" name="Textplatzhalter 3">
            <a:extLst>
              <a:ext uri="{FF2B5EF4-FFF2-40B4-BE49-F238E27FC236}">
                <a16:creationId xmlns:a16="http://schemas.microsoft.com/office/drawing/2014/main" id="{8128E545-4C04-46A6-9C30-FC342685465D}"/>
              </a:ext>
            </a:extLst>
          </p:cNvPr>
          <p:cNvSpPr>
            <a:spLocks noGrp="1"/>
          </p:cNvSpPr>
          <p:nvPr>
            <p:ph type="body" sz="quarter" idx="13"/>
          </p:nvPr>
        </p:nvSpPr>
        <p:spPr>
          <a:xfrm>
            <a:off x="371357" y="872232"/>
            <a:ext cx="8820993" cy="504540"/>
          </a:xfrm>
        </p:spPr>
        <p:txBody>
          <a:bodyPr/>
          <a:lstStyle/>
          <a:p>
            <a:r>
              <a:rPr lang="de-DE"/>
              <a:t>Können und Wollen</a:t>
            </a:r>
          </a:p>
        </p:txBody>
      </p:sp>
      <p:sp>
        <p:nvSpPr>
          <p:cNvPr id="6" name="Rechteck 5">
            <a:extLst>
              <a:ext uri="{FF2B5EF4-FFF2-40B4-BE49-F238E27FC236}">
                <a16:creationId xmlns:a16="http://schemas.microsoft.com/office/drawing/2014/main" id="{8D4E1F2B-FF4C-475C-94BD-25B83EE98413}"/>
              </a:ext>
            </a:extLst>
          </p:cNvPr>
          <p:cNvSpPr/>
          <p:nvPr/>
        </p:nvSpPr>
        <p:spPr>
          <a:xfrm>
            <a:off x="371357" y="2816021"/>
            <a:ext cx="6691759" cy="369332"/>
          </a:xfrm>
          <a:prstGeom prst="rect">
            <a:avLst/>
          </a:prstGeom>
        </p:spPr>
        <p:txBody>
          <a:bodyPr wrap="square">
            <a:spAutoFit/>
          </a:bodyPr>
          <a:lstStyle/>
          <a:p>
            <a:r>
              <a:rPr lang="de-DE" dirty="0"/>
              <a:t>Fachkräftemangel als Problem für handwerkliche Herstellung.</a:t>
            </a:r>
          </a:p>
        </p:txBody>
      </p:sp>
      <p:sp>
        <p:nvSpPr>
          <p:cNvPr id="7" name="Rechteck 6">
            <a:extLst>
              <a:ext uri="{FF2B5EF4-FFF2-40B4-BE49-F238E27FC236}">
                <a16:creationId xmlns:a16="http://schemas.microsoft.com/office/drawing/2014/main" id="{4174C1D3-4FCC-4DCF-803C-646F300C4D85}"/>
              </a:ext>
            </a:extLst>
          </p:cNvPr>
          <p:cNvSpPr/>
          <p:nvPr/>
        </p:nvSpPr>
        <p:spPr>
          <a:xfrm>
            <a:off x="2749825" y="2161410"/>
            <a:ext cx="8594035" cy="369332"/>
          </a:xfrm>
          <a:prstGeom prst="rect">
            <a:avLst/>
          </a:prstGeom>
        </p:spPr>
        <p:txBody>
          <a:bodyPr wrap="square">
            <a:spAutoFit/>
          </a:bodyPr>
          <a:lstStyle/>
          <a:p>
            <a:r>
              <a:rPr lang="de-DE"/>
              <a:t>Altersstruktur als Problem bei der Überzeugung von vegetarischer Küche.</a:t>
            </a:r>
          </a:p>
        </p:txBody>
      </p:sp>
      <p:sp>
        <p:nvSpPr>
          <p:cNvPr id="8" name="Rechteck 7">
            <a:extLst>
              <a:ext uri="{FF2B5EF4-FFF2-40B4-BE49-F238E27FC236}">
                <a16:creationId xmlns:a16="http://schemas.microsoft.com/office/drawing/2014/main" id="{99751884-246E-442D-96B4-FEC23AEB1E31}"/>
              </a:ext>
            </a:extLst>
          </p:cNvPr>
          <p:cNvSpPr/>
          <p:nvPr/>
        </p:nvSpPr>
        <p:spPr>
          <a:xfrm>
            <a:off x="3770536" y="3498789"/>
            <a:ext cx="7394712" cy="923330"/>
          </a:xfrm>
          <a:prstGeom prst="rect">
            <a:avLst/>
          </a:prstGeom>
        </p:spPr>
        <p:txBody>
          <a:bodyPr wrap="square">
            <a:spAutoFit/>
          </a:bodyPr>
          <a:lstStyle/>
          <a:p>
            <a:pPr lvl="0"/>
            <a:r>
              <a:rPr lang="de-DE" i="1" dirty="0"/>
              <a:t>Beispiel:</a:t>
            </a:r>
            <a:r>
              <a:rPr lang="de-DE" dirty="0"/>
              <a:t> Bindung ist ein Problem. </a:t>
            </a:r>
          </a:p>
          <a:p>
            <a:pPr lvl="0"/>
            <a:r>
              <a:rPr lang="de-DE" dirty="0"/>
              <a:t>Häufig wird Ei als Bindung genommen, also kein Produkt für Veganer.</a:t>
            </a:r>
          </a:p>
          <a:p>
            <a:pPr lvl="0"/>
            <a:r>
              <a:rPr lang="de-DE" dirty="0"/>
              <a:t>Köche wissen noch nicht, wie das gemacht werden soll.</a:t>
            </a:r>
          </a:p>
        </p:txBody>
      </p:sp>
      <p:sp>
        <p:nvSpPr>
          <p:cNvPr id="9" name="Rechteck 8">
            <a:extLst>
              <a:ext uri="{FF2B5EF4-FFF2-40B4-BE49-F238E27FC236}">
                <a16:creationId xmlns:a16="http://schemas.microsoft.com/office/drawing/2014/main" id="{90CAC85D-CC8F-407B-9E62-59E50889DF4C}"/>
              </a:ext>
            </a:extLst>
          </p:cNvPr>
          <p:cNvSpPr/>
          <p:nvPr/>
        </p:nvSpPr>
        <p:spPr>
          <a:xfrm>
            <a:off x="722536" y="4922967"/>
            <a:ext cx="6096000" cy="923330"/>
          </a:xfrm>
          <a:prstGeom prst="rect">
            <a:avLst/>
          </a:prstGeom>
        </p:spPr>
        <p:txBody>
          <a:bodyPr>
            <a:spAutoFit/>
          </a:bodyPr>
          <a:lstStyle/>
          <a:p>
            <a:pPr lvl="0"/>
            <a:r>
              <a:rPr lang="de-DE"/>
              <a:t>Bedarf für Workshops wird gesehen, </a:t>
            </a:r>
          </a:p>
          <a:p>
            <a:pPr lvl="0"/>
            <a:r>
              <a:rPr lang="de-DE"/>
              <a:t>wechselnde Anforderungen an Köche, </a:t>
            </a:r>
          </a:p>
          <a:p>
            <a:pPr lvl="0"/>
            <a:r>
              <a:rPr lang="de-DE"/>
              <a:t>insbesondere aufgrund Altersstruktur.</a:t>
            </a:r>
          </a:p>
        </p:txBody>
      </p:sp>
      <p:cxnSp>
        <p:nvCxnSpPr>
          <p:cNvPr id="10" name="Gerade Verbindung mit Pfeil 9">
            <a:extLst>
              <a:ext uri="{FF2B5EF4-FFF2-40B4-BE49-F238E27FC236}">
                <a16:creationId xmlns:a16="http://schemas.microsoft.com/office/drawing/2014/main" id="{2B8BFF2A-DC8E-4C23-A209-B62410ED781F}"/>
              </a:ext>
            </a:extLst>
          </p:cNvPr>
          <p:cNvCxnSpPr/>
          <p:nvPr/>
        </p:nvCxnSpPr>
        <p:spPr>
          <a:xfrm>
            <a:off x="2172310" y="2344413"/>
            <a:ext cx="577515" cy="0"/>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03A5D4B0-D2F1-4FA8-9D96-81B3198E9355}"/>
              </a:ext>
            </a:extLst>
          </p:cNvPr>
          <p:cNvSpPr/>
          <p:nvPr/>
        </p:nvSpPr>
        <p:spPr>
          <a:xfrm>
            <a:off x="10991419" y="5987221"/>
            <a:ext cx="877163" cy="230832"/>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err="1">
                <a:solidFill>
                  <a:schemeClr val="bg1">
                    <a:lumMod val="65000"/>
                  </a:schemeClr>
                </a:solidFill>
                <a:ea typeface="+mn-lt"/>
                <a:cs typeface="+mn-lt"/>
              </a:rPr>
              <a:t>Nahgast</a:t>
            </a:r>
            <a:r>
              <a:rPr lang="de-DE" sz="900" dirty="0">
                <a:solidFill>
                  <a:schemeClr val="bg1">
                    <a:lumMod val="65000"/>
                  </a:schemeClr>
                </a:solidFill>
                <a:ea typeface="+mn-lt"/>
                <a:cs typeface="+mn-lt"/>
              </a:rPr>
              <a:t> (</a:t>
            </a:r>
            <a:r>
              <a:rPr lang="de-DE" sz="900" dirty="0" err="1">
                <a:solidFill>
                  <a:schemeClr val="bg1">
                    <a:lumMod val="65000"/>
                  </a:schemeClr>
                </a:solidFill>
                <a:ea typeface="+mn-lt"/>
                <a:cs typeface="+mn-lt"/>
              </a:rPr>
              <a:t>o.j.</a:t>
            </a:r>
            <a:r>
              <a:rPr lang="de-DE" sz="900" dirty="0">
                <a:solidFill>
                  <a:schemeClr val="bg1">
                    <a:lumMod val="65000"/>
                  </a:schemeClr>
                </a:solidFill>
                <a:ea typeface="+mn-lt"/>
                <a:cs typeface="+mn-lt"/>
              </a:rPr>
              <a:t>)</a:t>
            </a:r>
          </a:p>
        </p:txBody>
      </p:sp>
    </p:spTree>
    <p:extLst>
      <p:ext uri="{BB962C8B-B14F-4D97-AF65-F5344CB8AC3E}">
        <p14:creationId xmlns:p14="http://schemas.microsoft.com/office/powerpoint/2010/main" val="2304081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66C0E47-A764-4A67-B073-8A6BEE920266}"/>
              </a:ext>
            </a:extLst>
          </p:cNvPr>
          <p:cNvSpPr/>
          <p:nvPr/>
        </p:nvSpPr>
        <p:spPr>
          <a:xfrm>
            <a:off x="5305647" y="1520827"/>
            <a:ext cx="2073348" cy="471646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85F02E8F-B77D-49D6-A5C9-B3A5FE645300}"/>
              </a:ext>
            </a:extLst>
          </p:cNvPr>
          <p:cNvSpPr>
            <a:spLocks noGrp="1"/>
          </p:cNvSpPr>
          <p:nvPr>
            <p:ph type="title"/>
          </p:nvPr>
        </p:nvSpPr>
        <p:spPr/>
        <p:txBody>
          <a:bodyPr/>
          <a:lstStyle/>
          <a:p>
            <a:r>
              <a:rPr lang="de-DE" dirty="0"/>
              <a:t>Handlungsempfehlungen</a:t>
            </a:r>
          </a:p>
        </p:txBody>
      </p:sp>
      <p:sp>
        <p:nvSpPr>
          <p:cNvPr id="3" name="Inhaltsplatzhalter 2">
            <a:extLst>
              <a:ext uri="{FF2B5EF4-FFF2-40B4-BE49-F238E27FC236}">
                <a16:creationId xmlns:a16="http://schemas.microsoft.com/office/drawing/2014/main" id="{DDD8D7AE-721B-494B-A859-FFCAEB295B76}"/>
              </a:ext>
            </a:extLst>
          </p:cNvPr>
          <p:cNvSpPr>
            <a:spLocks noGrp="1"/>
          </p:cNvSpPr>
          <p:nvPr>
            <p:ph idx="1"/>
          </p:nvPr>
        </p:nvSpPr>
        <p:spPr>
          <a:xfrm>
            <a:off x="371474" y="1785516"/>
            <a:ext cx="6826767" cy="4320000"/>
          </a:xfrm>
        </p:spPr>
        <p:txBody>
          <a:bodyPr/>
          <a:lstStyle/>
          <a:p>
            <a:pPr marL="171450" indent="-171450">
              <a:buFont typeface="Arial" panose="020B0604020202020204" pitchFamily="34" charset="0"/>
              <a:buChar char="•"/>
            </a:pPr>
            <a:r>
              <a:rPr lang="de-DE" sz="1600" dirty="0"/>
              <a:t>Gerichte auswählen, die nicht mit traditionellen Erwartungshaltungen verbunden sind, wie z.B. das Schnitzel.</a:t>
            </a:r>
          </a:p>
          <a:p>
            <a:pPr marL="171450" indent="-171450">
              <a:buFont typeface="Arial" panose="020B0604020202020204" pitchFamily="34" charset="0"/>
              <a:buChar char="•"/>
            </a:pPr>
            <a:r>
              <a:rPr lang="de-DE" sz="1600" dirty="0"/>
              <a:t>Regional-saisonale Varianten des Gerichtes entwickeln, die entsprechend der Verfügbarkeit angeboten werden können.</a:t>
            </a:r>
          </a:p>
          <a:p>
            <a:pPr marL="171450" indent="-171450">
              <a:buFont typeface="Arial" panose="020B0604020202020204" pitchFamily="34" charset="0"/>
              <a:buChar char="•"/>
            </a:pPr>
            <a:r>
              <a:rPr lang="de-DE" sz="1600" dirty="0"/>
              <a:t>Fleisch in kleinen Mengen einsetzen, z. B. gezielt als geschmacksgebende Zutat, wie Speckwürfel in Eintopfgerichten oder als </a:t>
            </a:r>
            <a:r>
              <a:rPr lang="de-DE" sz="1600" dirty="0" err="1"/>
              <a:t>Topping</a:t>
            </a:r>
            <a:r>
              <a:rPr lang="de-DE" sz="1600" dirty="0"/>
              <a:t>.</a:t>
            </a:r>
          </a:p>
          <a:p>
            <a:pPr marL="171450" indent="-171450">
              <a:buFont typeface="Arial" panose="020B0604020202020204" pitchFamily="34" charset="0"/>
              <a:buChar char="•"/>
            </a:pPr>
            <a:r>
              <a:rPr lang="de-DE" sz="1600" dirty="0"/>
              <a:t>Vegetarische und vegane Rezepturen testen.</a:t>
            </a:r>
          </a:p>
          <a:p>
            <a:pPr marL="171450" indent="-171450">
              <a:buFont typeface="Arial" panose="020B0604020202020204" pitchFamily="34" charset="0"/>
              <a:buChar char="•"/>
            </a:pPr>
            <a:r>
              <a:rPr lang="de-DE" sz="1600" dirty="0"/>
              <a:t>Gäste in den Prozess mit einbeziehen, um die Akzeptanz der neuen Speisen zu erhöhen.</a:t>
            </a:r>
          </a:p>
          <a:p>
            <a:pPr marL="171450" indent="-171450">
              <a:buFont typeface="Arial" panose="020B0604020202020204" pitchFamily="34" charset="0"/>
              <a:buChar char="•"/>
            </a:pPr>
            <a:r>
              <a:rPr lang="de-DE" sz="1600" dirty="0"/>
              <a:t>Probierphase mit einer Testgruppe organisieren, bevor neue Rezepte im Speiseplan fest verankert werden. Aussehen und Geschmack beurteilen lassen und das Feedback für weitere Optimierungen nutzen.</a:t>
            </a:r>
          </a:p>
          <a:p>
            <a:pPr marL="171450" indent="-171450">
              <a:buFont typeface="Arial" panose="020B0604020202020204" pitchFamily="34" charset="0"/>
              <a:buChar char="•"/>
            </a:pPr>
            <a:r>
              <a:rPr lang="de-DE" sz="1600" dirty="0"/>
              <a:t>Kostproben der neue Gerichte anbieten. Gäste bekommen einen ersten Eindruck und können sich für das Gericht entscheiden.</a:t>
            </a:r>
          </a:p>
          <a:p>
            <a:endParaRPr lang="de-DE" sz="1600" dirty="0"/>
          </a:p>
        </p:txBody>
      </p:sp>
      <p:sp>
        <p:nvSpPr>
          <p:cNvPr id="6" name="Textplatzhalter 5">
            <a:extLst>
              <a:ext uri="{FF2B5EF4-FFF2-40B4-BE49-F238E27FC236}">
                <a16:creationId xmlns:a16="http://schemas.microsoft.com/office/drawing/2014/main" id="{B5AF879A-3DAF-42F2-84F1-77926BFA5592}"/>
              </a:ext>
            </a:extLst>
          </p:cNvPr>
          <p:cNvSpPr>
            <a:spLocks noGrp="1"/>
          </p:cNvSpPr>
          <p:nvPr>
            <p:ph type="body" sz="quarter" idx="13"/>
          </p:nvPr>
        </p:nvSpPr>
        <p:spPr/>
        <p:txBody>
          <a:bodyPr/>
          <a:lstStyle/>
          <a:p>
            <a:r>
              <a:rPr lang="de-DE" dirty="0"/>
              <a:t>Nachhaltige Rezepturen</a:t>
            </a:r>
          </a:p>
        </p:txBody>
      </p:sp>
      <p:pic>
        <p:nvPicPr>
          <p:cNvPr id="13" name="Bildplatzhalter 12">
            <a:extLst>
              <a:ext uri="{FF2B5EF4-FFF2-40B4-BE49-F238E27FC236}">
                <a16:creationId xmlns:a16="http://schemas.microsoft.com/office/drawing/2014/main" id="{F0DB931A-61B3-454D-8CCF-BE58805C38CC}"/>
              </a:ext>
            </a:extLst>
          </p:cNvPr>
          <p:cNvPicPr>
            <a:picLocks noGrp="1" noChangeAspect="1"/>
          </p:cNvPicPr>
          <p:nvPr>
            <p:ph type="pic" sz="quarter" idx="14"/>
          </p:nvPr>
        </p:nvPicPr>
        <p:blipFill rotWithShape="1">
          <a:blip r:embed="rId2"/>
          <a:srcRect t="22537" r="20525" b="22537"/>
          <a:stretch/>
        </p:blipFill>
        <p:spPr>
          <a:xfrm>
            <a:off x="7488381" y="1520827"/>
            <a:ext cx="4440095" cy="4716463"/>
          </a:xfrm>
        </p:spPr>
      </p:pic>
      <p:sp>
        <p:nvSpPr>
          <p:cNvPr id="14" name="Rechteck 13">
            <a:extLst>
              <a:ext uri="{FF2B5EF4-FFF2-40B4-BE49-F238E27FC236}">
                <a16:creationId xmlns:a16="http://schemas.microsoft.com/office/drawing/2014/main" id="{F5A2B531-3416-4ED6-BFED-AA797D8E7A3E}"/>
              </a:ext>
            </a:extLst>
          </p:cNvPr>
          <p:cNvSpPr/>
          <p:nvPr/>
        </p:nvSpPr>
        <p:spPr>
          <a:xfrm>
            <a:off x="9624641" y="1289995"/>
            <a:ext cx="2303836" cy="230832"/>
          </a:xfrm>
          <a:prstGeom prst="rect">
            <a:avLst/>
          </a:prstGeom>
        </p:spPr>
        <p:txBody>
          <a:bodyPr wrap="none">
            <a:spAutoFit/>
          </a:bodyPr>
          <a:lstStyle/>
          <a:p>
            <a:r>
              <a:rPr lang="de-DE" sz="900" dirty="0">
                <a:solidFill>
                  <a:schemeClr val="bg1">
                    <a:lumMod val="65000"/>
                  </a:schemeClr>
                </a:solidFill>
                <a:latin typeface="Helvetica" panose="020B0604020202020204" pitchFamily="34" charset="0"/>
              </a:rPr>
              <a:t>Bildquelle: </a:t>
            </a:r>
            <a:r>
              <a:rPr lang="de-DE" sz="900" dirty="0" err="1">
                <a:solidFill>
                  <a:schemeClr val="bg1">
                    <a:lumMod val="65000"/>
                  </a:schemeClr>
                </a:solidFill>
                <a:latin typeface="Helvetica" panose="020B0604020202020204" pitchFamily="34" charset="0"/>
              </a:rPr>
              <a:t>anna</a:t>
            </a:r>
            <a:r>
              <a:rPr lang="de-DE" sz="900" dirty="0">
                <a:solidFill>
                  <a:schemeClr val="bg1">
                    <a:lumMod val="65000"/>
                  </a:schemeClr>
                </a:solidFill>
                <a:latin typeface="Helvetica" panose="020B0604020202020204" pitchFamily="34" charset="0"/>
              </a:rPr>
              <a:t> </a:t>
            </a:r>
            <a:r>
              <a:rPr lang="de-DE" sz="900" dirty="0" err="1">
                <a:solidFill>
                  <a:schemeClr val="bg1">
                    <a:lumMod val="65000"/>
                  </a:schemeClr>
                </a:solidFill>
                <a:latin typeface="Helvetica" panose="020B0604020202020204" pitchFamily="34" charset="0"/>
              </a:rPr>
              <a:t>haas</a:t>
            </a:r>
            <a:r>
              <a:rPr lang="de-DE" sz="900" dirty="0">
                <a:solidFill>
                  <a:schemeClr val="bg1">
                    <a:lumMod val="65000"/>
                  </a:schemeClr>
                </a:solidFill>
                <a:latin typeface="Helvetica" panose="020B0604020202020204" pitchFamily="34" charset="0"/>
              </a:rPr>
              <a:t>, </a:t>
            </a:r>
            <a:r>
              <a:rPr lang="de-DE" sz="900" dirty="0" err="1">
                <a:solidFill>
                  <a:schemeClr val="bg1">
                    <a:lumMod val="65000"/>
                  </a:schemeClr>
                </a:solidFill>
                <a:latin typeface="Helvetica" panose="020B0604020202020204" pitchFamily="34" charset="0"/>
              </a:rPr>
              <a:t>fotografie</a:t>
            </a:r>
            <a:r>
              <a:rPr lang="de-DE" sz="900" dirty="0">
                <a:solidFill>
                  <a:schemeClr val="bg1">
                    <a:lumMod val="65000"/>
                  </a:schemeClr>
                </a:solidFill>
                <a:latin typeface="Helvetica" panose="020B0604020202020204" pitchFamily="34" charset="0"/>
              </a:rPr>
              <a:t> + design</a:t>
            </a:r>
            <a:endParaRPr lang="de-DE" sz="900" dirty="0">
              <a:solidFill>
                <a:schemeClr val="bg1">
                  <a:lumMod val="65000"/>
                </a:schemeClr>
              </a:solidFill>
            </a:endParaRPr>
          </a:p>
        </p:txBody>
      </p:sp>
      <p:sp>
        <p:nvSpPr>
          <p:cNvPr id="10" name="Rechteck 9">
            <a:extLst>
              <a:ext uri="{FF2B5EF4-FFF2-40B4-BE49-F238E27FC236}">
                <a16:creationId xmlns:a16="http://schemas.microsoft.com/office/drawing/2014/main" id="{E0A6A317-2962-4241-A167-57870588494E}"/>
              </a:ext>
            </a:extLst>
          </p:cNvPr>
          <p:cNvSpPr/>
          <p:nvPr/>
        </p:nvSpPr>
        <p:spPr>
          <a:xfrm>
            <a:off x="190720" y="6006458"/>
            <a:ext cx="877163" cy="230832"/>
          </a:xfrm>
          <a:prstGeom prst="rect">
            <a:avLst/>
          </a:prstGeom>
        </p:spPr>
        <p:txBody>
          <a:bodyPr wrap="non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err="1">
                <a:solidFill>
                  <a:schemeClr val="bg1">
                    <a:lumMod val="65000"/>
                  </a:schemeClr>
                </a:solidFill>
                <a:ea typeface="+mn-lt"/>
                <a:cs typeface="+mn-lt"/>
              </a:rPr>
              <a:t>Nahgast</a:t>
            </a:r>
            <a:r>
              <a:rPr lang="de-DE" sz="900" dirty="0">
                <a:solidFill>
                  <a:schemeClr val="bg1">
                    <a:lumMod val="65000"/>
                  </a:schemeClr>
                </a:solidFill>
                <a:ea typeface="+mn-lt"/>
                <a:cs typeface="+mn-lt"/>
              </a:rPr>
              <a:t> (</a:t>
            </a:r>
            <a:r>
              <a:rPr lang="de-DE" sz="900" dirty="0" err="1">
                <a:solidFill>
                  <a:schemeClr val="bg1">
                    <a:lumMod val="65000"/>
                  </a:schemeClr>
                </a:solidFill>
                <a:ea typeface="+mn-lt"/>
                <a:cs typeface="+mn-lt"/>
              </a:rPr>
              <a:t>o.j.</a:t>
            </a:r>
            <a:r>
              <a:rPr lang="de-DE" sz="900" dirty="0">
                <a:solidFill>
                  <a:schemeClr val="bg1">
                    <a:lumMod val="65000"/>
                  </a:schemeClr>
                </a:solidFill>
                <a:ea typeface="+mn-lt"/>
                <a:cs typeface="+mn-lt"/>
              </a:rPr>
              <a:t>)</a:t>
            </a:r>
          </a:p>
        </p:txBody>
      </p:sp>
    </p:spTree>
    <p:extLst>
      <p:ext uri="{BB962C8B-B14F-4D97-AF65-F5344CB8AC3E}">
        <p14:creationId xmlns:p14="http://schemas.microsoft.com/office/powerpoint/2010/main" val="2587293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Nahgast-Rechner</a:t>
            </a:r>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2000" dirty="0">
                <a:latin typeface="Arial" panose="020B0604020202020204" pitchFamily="34" charset="0"/>
                <a:cs typeface="Arial" panose="020B0604020202020204" pitchFamily="34" charset="0"/>
              </a:rPr>
              <a:t>Nachdem die Strategien und die dazugehörigen Herausforderungen besprochen worden sind, sollen die Teilnehmenden das Gehörte auch an einem oder mehreren Rezepturen (je nach Zeitkontingent) testen. </a:t>
            </a:r>
          </a:p>
          <a:p>
            <a:pPr marL="0" indent="0">
              <a:buNone/>
            </a:pPr>
            <a:r>
              <a:rPr lang="de-DE" sz="2000" dirty="0">
                <a:latin typeface="Arial" panose="020B0604020202020204" pitchFamily="34" charset="0"/>
                <a:cs typeface="Arial" panose="020B0604020202020204" pitchFamily="34" charset="0"/>
              </a:rPr>
              <a:t>Dazu können Sie eine zuvor bewertete Rezeptur im Nahgast-Rechner nun optimieren.</a:t>
            </a:r>
          </a:p>
          <a:p>
            <a:pPr marL="0" indent="0">
              <a:buNone/>
            </a:pPr>
            <a:endParaRPr lang="de-DE" dirty="0"/>
          </a:p>
          <a:p>
            <a:pPr marL="0" indent="0">
              <a:buNone/>
            </a:pPr>
            <a:r>
              <a:rPr lang="de-DE" b="1" dirty="0"/>
              <a:t>Material:</a:t>
            </a:r>
            <a:r>
              <a:rPr lang="de-DE" dirty="0"/>
              <a:t> Präsentation, TN: Mobiles Endgerät</a:t>
            </a:r>
          </a:p>
        </p:txBody>
      </p:sp>
    </p:spTree>
    <p:extLst>
      <p:ext uri="{BB962C8B-B14F-4D97-AF65-F5344CB8AC3E}">
        <p14:creationId xmlns:p14="http://schemas.microsoft.com/office/powerpoint/2010/main" val="1716488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2C1D10CD-6D3A-4C21-B3F0-DB383736789F}"/>
              </a:ext>
            </a:extLst>
          </p:cNvPr>
          <p:cNvSpPr>
            <a:spLocks noGrp="1"/>
          </p:cNvSpPr>
          <p:nvPr>
            <p:ph type="body" sz="quarter" idx="15"/>
          </p:nvPr>
        </p:nvSpPr>
        <p:spPr>
          <a:solidFill>
            <a:schemeClr val="bg1">
              <a:lumMod val="65000"/>
            </a:schemeClr>
          </a:solidFill>
        </p:spPr>
        <p:txBody>
          <a:bodyPr/>
          <a:lstStyle/>
          <a:p>
            <a:endParaRPr lang="de-DE" dirty="0"/>
          </a:p>
          <a:p>
            <a:endParaRPr lang="de-DE" dirty="0"/>
          </a:p>
          <a:p>
            <a:r>
              <a:rPr lang="de-DE" dirty="0"/>
              <a:t>Suchen Sie sich 1 Rezept und optimieren Sie es im Nahgast-Rechner.</a:t>
            </a:r>
          </a:p>
        </p:txBody>
      </p:sp>
      <p:sp>
        <p:nvSpPr>
          <p:cNvPr id="7" name="Titel 6">
            <a:extLst>
              <a:ext uri="{FF2B5EF4-FFF2-40B4-BE49-F238E27FC236}">
                <a16:creationId xmlns:a16="http://schemas.microsoft.com/office/drawing/2014/main" id="{5609C9DD-E74F-48D5-B6BC-3F20540D77D8}"/>
              </a:ext>
            </a:extLst>
          </p:cNvPr>
          <p:cNvSpPr>
            <a:spLocks noGrp="1"/>
          </p:cNvSpPr>
          <p:nvPr>
            <p:ph type="title"/>
          </p:nvPr>
        </p:nvSpPr>
        <p:spPr/>
        <p:txBody>
          <a:bodyPr/>
          <a:lstStyle/>
          <a:p>
            <a:r>
              <a:rPr lang="de-DE" dirty="0"/>
              <a:t>Rezeptur-Optimierung</a:t>
            </a:r>
          </a:p>
        </p:txBody>
      </p:sp>
      <p:sp>
        <p:nvSpPr>
          <p:cNvPr id="8" name="Textplatzhalter 7">
            <a:extLst>
              <a:ext uri="{FF2B5EF4-FFF2-40B4-BE49-F238E27FC236}">
                <a16:creationId xmlns:a16="http://schemas.microsoft.com/office/drawing/2014/main" id="{0D65FC6D-E993-4730-9170-6C371D7B212F}"/>
              </a:ext>
            </a:extLst>
          </p:cNvPr>
          <p:cNvSpPr>
            <a:spLocks noGrp="1"/>
          </p:cNvSpPr>
          <p:nvPr>
            <p:ph type="body" sz="quarter" idx="13"/>
          </p:nvPr>
        </p:nvSpPr>
        <p:spPr/>
        <p:txBody>
          <a:bodyPr/>
          <a:lstStyle/>
          <a:p>
            <a:r>
              <a:rPr lang="de-DE" dirty="0"/>
              <a:t>NAHGAST-Rechner</a:t>
            </a:r>
          </a:p>
        </p:txBody>
      </p:sp>
    </p:spTree>
    <p:extLst>
      <p:ext uri="{BB962C8B-B14F-4D97-AF65-F5344CB8AC3E}">
        <p14:creationId xmlns:p14="http://schemas.microsoft.com/office/powerpoint/2010/main" val="668652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Best </a:t>
            </a:r>
            <a:r>
              <a:rPr lang="de-DE" dirty="0" err="1"/>
              <a:t>Practise</a:t>
            </a: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sz="2000" dirty="0">
                <a:latin typeface="Arial" panose="020B0604020202020204" pitchFamily="34" charset="0"/>
                <a:cs typeface="Arial" panose="020B0604020202020204" pitchFamily="34" charset="0"/>
              </a:rPr>
              <a:t>Der</a:t>
            </a:r>
            <a:r>
              <a:rPr lang="de-DE" sz="2000" dirty="0"/>
              <a:t>/Die Dozent*in greift die Herausforderungen einzelner Lebensmittelgruppen nach der Pause nochmal auf. </a:t>
            </a:r>
            <a:r>
              <a:rPr lang="de-DE" sz="2000" dirty="0">
                <a:latin typeface="Arial" panose="020B0604020202020204" pitchFamily="34" charset="0"/>
                <a:cs typeface="Arial" panose="020B0604020202020204" pitchFamily="34" charset="0"/>
              </a:rPr>
              <a:t>Um den Teilnehmenden zu zeigen, dass eine positive Optimierung möglich ist, wird passen</a:t>
            </a:r>
            <a:r>
              <a:rPr lang="de-DE" sz="2000" dirty="0"/>
              <a:t>d zur Teilnehmergruppe ein Best-</a:t>
            </a:r>
            <a:r>
              <a:rPr lang="de-DE" sz="2000" dirty="0" err="1"/>
              <a:t>Practise</a:t>
            </a:r>
            <a:r>
              <a:rPr lang="de-DE" sz="2000" dirty="0"/>
              <a:t>-Beispiel eingeladen. Dieses erzählt sein Vorgehen und beantwortet mögliche Fragen der Teilnehmenden.</a:t>
            </a:r>
            <a:endParaRPr lang="de-DE" sz="2000" dirty="0">
              <a:latin typeface="Arial" panose="020B0604020202020204" pitchFamily="34" charset="0"/>
              <a:cs typeface="Arial" panose="020B0604020202020204" pitchFamily="34" charset="0"/>
            </a:endParaRPr>
          </a:p>
          <a:p>
            <a:pPr marL="0" indent="0">
              <a:buNone/>
            </a:pPr>
            <a:endParaRPr lang="de-DE" sz="2000" dirty="0"/>
          </a:p>
          <a:p>
            <a:pPr marL="0" indent="0">
              <a:buNone/>
            </a:pPr>
            <a:r>
              <a:rPr lang="de-DE" sz="2000" b="1" dirty="0"/>
              <a:t>Material:</a:t>
            </a:r>
            <a:r>
              <a:rPr lang="de-DE" sz="2000" dirty="0"/>
              <a:t> evtl. Präsentation</a:t>
            </a:r>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20026237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92B80-0F36-B540-28D3-8CEC22D10DB7}"/>
              </a:ext>
            </a:extLst>
          </p:cNvPr>
          <p:cNvSpPr>
            <a:spLocks noGrp="1"/>
          </p:cNvSpPr>
          <p:nvPr>
            <p:ph type="ctrTitle"/>
          </p:nvPr>
        </p:nvSpPr>
        <p:spPr>
          <a:xfrm>
            <a:off x="2742245" y="2769592"/>
            <a:ext cx="6707509" cy="659408"/>
          </a:xfrm>
        </p:spPr>
        <p:txBody>
          <a:bodyPr/>
          <a:lstStyle/>
          <a:p>
            <a:r>
              <a:rPr lang="de-DE" sz="4800" b="1" dirty="0"/>
              <a:t>Best </a:t>
            </a:r>
            <a:r>
              <a:rPr lang="de-DE" sz="4800" b="1" dirty="0" err="1"/>
              <a:t>Practise</a:t>
            </a:r>
            <a:r>
              <a:rPr lang="de-DE" sz="4800" b="1" dirty="0"/>
              <a:t> Beispiel</a:t>
            </a:r>
          </a:p>
        </p:txBody>
      </p:sp>
    </p:spTree>
    <p:extLst>
      <p:ext uri="{BB962C8B-B14F-4D97-AF65-F5344CB8AC3E}">
        <p14:creationId xmlns:p14="http://schemas.microsoft.com/office/powerpoint/2010/main" val="62630299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A1E999-4F54-379A-6530-E51B67312402}"/>
              </a:ext>
            </a:extLst>
          </p:cNvPr>
          <p:cNvSpPr>
            <a:spLocks noGrp="1"/>
          </p:cNvSpPr>
          <p:nvPr>
            <p:ph type="title"/>
          </p:nvPr>
        </p:nvSpPr>
        <p:spPr/>
        <p:txBody>
          <a:bodyPr/>
          <a:lstStyle/>
          <a:p>
            <a:r>
              <a:rPr lang="de-DE"/>
              <a:t>Weiterführende Aufgabe</a:t>
            </a:r>
          </a:p>
        </p:txBody>
      </p:sp>
      <p:sp>
        <p:nvSpPr>
          <p:cNvPr id="3" name="Inhaltsplatzhalter 2">
            <a:extLst>
              <a:ext uri="{FF2B5EF4-FFF2-40B4-BE49-F238E27FC236}">
                <a16:creationId xmlns:a16="http://schemas.microsoft.com/office/drawing/2014/main" id="{20C41A21-ABDA-F848-B755-0BABA36309DF}"/>
              </a:ext>
            </a:extLst>
          </p:cNvPr>
          <p:cNvSpPr>
            <a:spLocks noGrp="1"/>
          </p:cNvSpPr>
          <p:nvPr>
            <p:ph idx="1"/>
          </p:nvPr>
        </p:nvSpPr>
        <p:spPr>
          <a:xfrm>
            <a:off x="371481" y="1785938"/>
            <a:ext cx="11441291" cy="4019550"/>
          </a:xfrm>
        </p:spPr>
        <p:txBody>
          <a:bodyPr/>
          <a:lstStyle/>
          <a:p>
            <a:pPr marL="0" indent="0">
              <a:buNone/>
            </a:pPr>
            <a:r>
              <a:rPr lang="de-DE" sz="2000" dirty="0"/>
              <a:t>Zur Entwicklung Ihrer individuellen Strategien können Sie Ihre Kolleg*innen einbinden. Dazu stellen wir Ihnen eine kurze Präsentation zur Seite, die Sie zum Einstieg in die Thematik Ihren Kolleg*innen zeigen können. Im Anschluss können Sie gemeinsam überlegen, welche Strategien Sie in Ihrem Betrieb umsetzen wollen. </a:t>
            </a:r>
          </a:p>
          <a:p>
            <a:pPr marL="0" indent="0">
              <a:buNone/>
            </a:pPr>
            <a:r>
              <a:rPr lang="de-DE" sz="2000" dirty="0"/>
              <a:t>Halten Sie diese im </a:t>
            </a:r>
            <a:r>
              <a:rPr lang="de-DE" sz="2000" dirty="0">
                <a:latin typeface="Arial" panose="020B0604020202020204" pitchFamily="34" charset="0"/>
                <a:cs typeface="Arial" panose="020B0604020202020204" pitchFamily="34" charset="0"/>
              </a:rPr>
              <a:t>Maßnahmenplan fest. Schicken Sie uns Ihre Planung bis zum xx.xx.20xx.</a:t>
            </a: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latin typeface="Arial" panose="020B0604020202020204" pitchFamily="34" charset="0"/>
                <a:cs typeface="Arial" panose="020B0604020202020204" pitchFamily="34" charset="0"/>
              </a:rPr>
              <a:t>Bei Fragen oder Schwierigkeiten melden Sie sich gerne.</a:t>
            </a: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endParaRPr lang="de-DE" sz="2000" dirty="0">
              <a:latin typeface="Arial" panose="020B0604020202020204" pitchFamily="34" charset="0"/>
              <a:cs typeface="Arial" panose="020B0604020202020204" pitchFamily="34" charset="0"/>
            </a:endParaRPr>
          </a:p>
          <a:p>
            <a:pPr marL="0" indent="0">
              <a:buNone/>
            </a:pPr>
            <a:r>
              <a:rPr lang="de-DE" sz="2000" dirty="0">
                <a:solidFill>
                  <a:schemeClr val="bg1">
                    <a:lumMod val="65000"/>
                  </a:schemeClr>
                </a:solidFill>
                <a:latin typeface="Arial" panose="020B0604020202020204" pitchFamily="34" charset="0"/>
                <a:cs typeface="Arial" panose="020B0604020202020204" pitchFamily="34" charset="0"/>
              </a:rPr>
              <a:t>Kontaktdaten</a:t>
            </a:r>
            <a:endParaRPr lang="de-DE" sz="2000" dirty="0"/>
          </a:p>
        </p:txBody>
      </p:sp>
      <p:sp>
        <p:nvSpPr>
          <p:cNvPr id="4" name="Textplatzhalter 3">
            <a:extLst>
              <a:ext uri="{FF2B5EF4-FFF2-40B4-BE49-F238E27FC236}">
                <a16:creationId xmlns:a16="http://schemas.microsoft.com/office/drawing/2014/main" id="{2DE77138-BEEE-C285-963C-0A4DEF90861C}"/>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8534155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11">
            <a:extLst>
              <a:ext uri="{FF2B5EF4-FFF2-40B4-BE49-F238E27FC236}">
                <a16:creationId xmlns:a16="http://schemas.microsoft.com/office/drawing/2014/main" id="{D669002D-345C-C22D-FB0D-DF3BBD16983B}"/>
              </a:ext>
            </a:extLst>
          </p:cNvPr>
          <p:cNvSpPr txBox="1">
            <a:spLocks/>
          </p:cNvSpPr>
          <p:nvPr/>
        </p:nvSpPr>
        <p:spPr bwMode="auto">
          <a:xfrm>
            <a:off x="371357" y="872232"/>
            <a:ext cx="8820993" cy="504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normAutofit/>
          </a:bodyPr>
          <a:lstStyle>
            <a:lvl1pPr marL="0" indent="0" algn="l" rtl="0" eaLnBrk="0" fontAlgn="base" hangingPunct="0">
              <a:lnSpc>
                <a:spcPct val="110000"/>
              </a:lnSpc>
              <a:spcBef>
                <a:spcPct val="0"/>
              </a:spcBef>
              <a:spcAft>
                <a:spcPct val="0"/>
              </a:spcAft>
              <a:buFont typeface="Arial" charset="0"/>
              <a:buNone/>
              <a:defRPr sz="2800" kern="1200">
                <a:solidFill>
                  <a:schemeClr val="tx2"/>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r>
              <a:rPr lang="de-DE"/>
              <a:t>Materialien zur Durchführung</a:t>
            </a:r>
          </a:p>
        </p:txBody>
      </p:sp>
      <p:sp>
        <p:nvSpPr>
          <p:cNvPr id="9" name="Textplatzhalter 8">
            <a:extLst>
              <a:ext uri="{FF2B5EF4-FFF2-40B4-BE49-F238E27FC236}">
                <a16:creationId xmlns:a16="http://schemas.microsoft.com/office/drawing/2014/main" id="{9EB94969-5A80-8DB0-3396-A98C0F0EA563}"/>
              </a:ext>
            </a:extLst>
          </p:cNvPr>
          <p:cNvSpPr>
            <a:spLocks noGrp="1"/>
          </p:cNvSpPr>
          <p:nvPr>
            <p:ph type="body" sz="quarter" idx="15"/>
          </p:nvPr>
        </p:nvSpPr>
        <p:spPr>
          <a:xfrm>
            <a:off x="263530" y="1520827"/>
            <a:ext cx="11788770" cy="4716463"/>
          </a:xfrm>
        </p:spPr>
        <p:txBody>
          <a:bodyPr tIns="324000"/>
          <a:lstStyle/>
          <a:p>
            <a:pPr marL="571500" indent="-571500" algn="l">
              <a:lnSpc>
                <a:spcPct val="150000"/>
              </a:lnSpc>
              <a:buFont typeface="Wingdings" panose="05000000000000000000" pitchFamily="2" charset="2"/>
              <a:buChar char="è"/>
            </a:pPr>
            <a:r>
              <a:rPr lang="de-DE" sz="2000" dirty="0"/>
              <a:t>	Daumenregeln - Rezeptoptimierung</a:t>
            </a:r>
          </a:p>
          <a:p>
            <a:pPr marL="571500" indent="-571500" algn="l">
              <a:lnSpc>
                <a:spcPct val="150000"/>
              </a:lnSpc>
              <a:buFont typeface="Wingdings" panose="05000000000000000000" pitchFamily="2" charset="2"/>
              <a:buChar char="è"/>
            </a:pPr>
            <a:r>
              <a:rPr lang="de-DE" sz="2000" dirty="0"/>
              <a:t>	Maßnahmenpläne - Rezepturentwicklung	</a:t>
            </a:r>
          </a:p>
        </p:txBody>
      </p:sp>
      <p:sp>
        <p:nvSpPr>
          <p:cNvPr id="3" name="Titel 2">
            <a:extLst>
              <a:ext uri="{FF2B5EF4-FFF2-40B4-BE49-F238E27FC236}">
                <a16:creationId xmlns:a16="http://schemas.microsoft.com/office/drawing/2014/main" id="{9522092B-ACC2-52D7-37BD-6FC80A8EC596}"/>
              </a:ext>
            </a:extLst>
          </p:cNvPr>
          <p:cNvSpPr>
            <a:spLocks noGrp="1"/>
          </p:cNvSpPr>
          <p:nvPr>
            <p:ph type="title"/>
          </p:nvPr>
        </p:nvSpPr>
        <p:spPr/>
        <p:txBody>
          <a:bodyPr/>
          <a:lstStyle/>
          <a:p>
            <a:r>
              <a:rPr lang="de-DE"/>
              <a:t>weiterführende Aufgabe</a:t>
            </a:r>
          </a:p>
        </p:txBody>
      </p:sp>
      <p:sp>
        <p:nvSpPr>
          <p:cNvPr id="7" name="Inhaltsplatzhalter 2">
            <a:extLst>
              <a:ext uri="{FF2B5EF4-FFF2-40B4-BE49-F238E27FC236}">
                <a16:creationId xmlns:a16="http://schemas.microsoft.com/office/drawing/2014/main" id="{CD6C79A0-10F3-2B99-F3F6-0D85AD1F4154}"/>
              </a:ext>
            </a:extLst>
          </p:cNvPr>
          <p:cNvSpPr txBox="1">
            <a:spLocks/>
          </p:cNvSpPr>
          <p:nvPr/>
        </p:nvSpPr>
        <p:spPr>
          <a:xfrm>
            <a:off x="371481" y="1785938"/>
            <a:ext cx="10689809" cy="4019550"/>
          </a:xfrm>
          <a:prstGeom prst="rect">
            <a:avLst/>
          </a:prstGeom>
        </p:spPr>
        <p:txBody>
          <a:bodyPr/>
          <a:lstStyle>
            <a:lvl1pPr marL="355574"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1pPr>
            <a:lvl2pPr marL="984178"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2pPr>
            <a:lvl3pPr marL="1346100"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3pPr>
            <a:lvl4pPr marL="1701672" indent="-355574"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4pPr>
            <a:lvl5pPr marL="2063595" indent="-361926" algn="l" rtl="0" eaLnBrk="0" fontAlgn="base" hangingPunct="0">
              <a:lnSpc>
                <a:spcPct val="110000"/>
              </a:lnSpc>
              <a:spcBef>
                <a:spcPct val="0"/>
              </a:spcBef>
              <a:spcAft>
                <a:spcPct val="0"/>
              </a:spcAft>
              <a:buFont typeface="Arial" charset="0"/>
              <a:buChar char="–"/>
              <a:defRPr sz="19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accent4"/>
              </a:buClr>
            </a:pPr>
            <a:endParaRPr lang="de-DE" sz="1600" b="1" dirty="0"/>
          </a:p>
        </p:txBody>
      </p:sp>
    </p:spTree>
    <p:extLst>
      <p:ext uri="{BB962C8B-B14F-4D97-AF65-F5344CB8AC3E}">
        <p14:creationId xmlns:p14="http://schemas.microsoft.com/office/powerpoint/2010/main" val="291300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Zielscheibe</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20026" cy="4019550"/>
          </a:xfrm>
        </p:spPr>
        <p:txBody>
          <a:bodyPr/>
          <a:lstStyle/>
          <a:p>
            <a:pPr marL="0" indent="0">
              <a:buNone/>
            </a:pPr>
            <a:r>
              <a:rPr lang="de-DE" dirty="0"/>
              <a:t>Auf einem Flipchart wird eine Zielscheibe* gemalt. Die verschiedenen Sektoren werden mit den Aspekten beschriftet, die evaluiert werden sollen. Die Lehrperson verteilt einen Klebepunkte pro Sektor an jede Person. Die Teilnehmenden sollen nun anonym die Klebepunkte entsprechend ihrem persönlichen Urteil zu einer Frage verteilen. </a:t>
            </a:r>
          </a:p>
          <a:p>
            <a:pPr marL="0" indent="0">
              <a:buNone/>
            </a:pPr>
            <a:r>
              <a:rPr lang="de-DE" dirty="0"/>
              <a:t>Das Ergebnis ist ein optimaler Gesprächsanlass, in dem Gründe, Fragen und Verbesserungsmöglichkeiten besprochen werden können.</a:t>
            </a:r>
          </a:p>
          <a:p>
            <a:pPr marL="0" indent="0">
              <a:buNone/>
            </a:pPr>
            <a:r>
              <a:rPr lang="de-DE" dirty="0"/>
              <a:t>  </a:t>
            </a:r>
          </a:p>
          <a:p>
            <a:pPr marL="0" indent="0">
              <a:buNone/>
            </a:pPr>
            <a:r>
              <a:rPr lang="de-DE" dirty="0"/>
              <a:t>Mögliche Frage: Wie zufrieden waren Sie mit dem Workshop?</a:t>
            </a:r>
          </a:p>
          <a:p>
            <a:pPr marL="0" indent="0">
              <a:buNone/>
            </a:pPr>
            <a:r>
              <a:rPr lang="de-DE" dirty="0"/>
              <a:t>Mögliche Sektoren: Methoden, Strategie-/Maßnahmenplanung, Aufgabenstellung, </a:t>
            </a:r>
          </a:p>
          <a:p>
            <a:pPr marL="0" indent="0">
              <a:buNone/>
            </a:pPr>
            <a:r>
              <a:rPr lang="de-DE" dirty="0"/>
              <a:t>		    Best </a:t>
            </a:r>
            <a:r>
              <a:rPr lang="de-DE" dirty="0" err="1"/>
              <a:t>Practise</a:t>
            </a:r>
            <a:r>
              <a:rPr lang="de-DE" dirty="0"/>
              <a:t>, …</a:t>
            </a:r>
          </a:p>
          <a:p>
            <a:pPr marL="0" indent="0">
              <a:buNone/>
            </a:pPr>
            <a:endParaRPr lang="de-DE" dirty="0"/>
          </a:p>
          <a:p>
            <a:pPr marL="0" indent="0">
              <a:buNone/>
            </a:pPr>
            <a:r>
              <a:rPr lang="de-DE" b="1" dirty="0"/>
              <a:t>Material:</a:t>
            </a:r>
            <a:r>
              <a:rPr lang="de-DE" dirty="0"/>
              <a:t> Flipchart mit Zielscheibe und Achsenkreuz, Klebepunkte oder Stifte</a:t>
            </a:r>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dirty="0"/>
          </a:p>
        </p:txBody>
      </p:sp>
      <p:pic>
        <p:nvPicPr>
          <p:cNvPr id="6" name="Grafik 5">
            <a:extLst>
              <a:ext uri="{FF2B5EF4-FFF2-40B4-BE49-F238E27FC236}">
                <a16:creationId xmlns:a16="http://schemas.microsoft.com/office/drawing/2014/main" id="{115D8625-7E30-48D1-B8EF-37E1A967061F}"/>
              </a:ext>
            </a:extLst>
          </p:cNvPr>
          <p:cNvPicPr>
            <a:picLocks noChangeAspect="1"/>
          </p:cNvPicPr>
          <p:nvPr/>
        </p:nvPicPr>
        <p:blipFill rotWithShape="1">
          <a:blip r:embed="rId2">
            <a:extLst>
              <a:ext uri="{28A0092B-C50C-407E-A947-70E740481C1C}">
                <a14:useLocalDpi xmlns:a14="http://schemas.microsoft.com/office/drawing/2010/main" val="0"/>
              </a:ext>
            </a:extLst>
          </a:blip>
          <a:srcRect l="10937" r="7777"/>
          <a:stretch/>
        </p:blipFill>
        <p:spPr>
          <a:xfrm>
            <a:off x="9192350" y="3166787"/>
            <a:ext cx="2405607" cy="2090082"/>
          </a:xfrm>
          <a:prstGeom prst="rect">
            <a:avLst/>
          </a:prstGeom>
        </p:spPr>
      </p:pic>
      <p:sp>
        <p:nvSpPr>
          <p:cNvPr id="7" name="Rechteck 6">
            <a:extLst>
              <a:ext uri="{FF2B5EF4-FFF2-40B4-BE49-F238E27FC236}">
                <a16:creationId xmlns:a16="http://schemas.microsoft.com/office/drawing/2014/main" id="{A7D4C2A5-39AE-4CAC-82BE-51705D94398D}"/>
              </a:ext>
            </a:extLst>
          </p:cNvPr>
          <p:cNvSpPr/>
          <p:nvPr/>
        </p:nvSpPr>
        <p:spPr>
          <a:xfrm>
            <a:off x="3710763" y="5828659"/>
            <a:ext cx="8325293" cy="461665"/>
          </a:xfrm>
          <a:prstGeom prst="rect">
            <a:avLst/>
          </a:prstGeom>
        </p:spPr>
        <p:txBody>
          <a:bodyPr wrap="square">
            <a:spAutoFit/>
          </a:bodyPr>
          <a:lstStyle/>
          <a:p>
            <a:r>
              <a:rPr lang="de-DE" sz="1200" dirty="0"/>
              <a:t>* Rechtecke beschreiben das jeweilige Thema, was evaluiert werden soll.</a:t>
            </a:r>
          </a:p>
          <a:p>
            <a:r>
              <a:rPr lang="de-DE" sz="1200" dirty="0"/>
              <a:t>  Je näher ein Punkt in die Mitte des Kreises gemalt wird, desto positiver ist die Bewertung innerhalb des Teilbereiches.</a:t>
            </a:r>
          </a:p>
        </p:txBody>
      </p:sp>
    </p:spTree>
    <p:extLst>
      <p:ext uri="{BB962C8B-B14F-4D97-AF65-F5344CB8AC3E}">
        <p14:creationId xmlns:p14="http://schemas.microsoft.com/office/powerpoint/2010/main" val="2323438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0FD741-C330-C91F-1A7C-F211365EBBB6}"/>
              </a:ext>
            </a:extLst>
          </p:cNvPr>
          <p:cNvSpPr>
            <a:spLocks noGrp="1"/>
          </p:cNvSpPr>
          <p:nvPr>
            <p:ph type="ctrTitle"/>
          </p:nvPr>
        </p:nvSpPr>
        <p:spPr/>
        <p:txBody>
          <a:bodyPr/>
          <a:lstStyle/>
          <a:p>
            <a:r>
              <a:rPr lang="de-DE"/>
              <a:t>Agenda</a:t>
            </a:r>
          </a:p>
        </p:txBody>
      </p:sp>
      <p:sp>
        <p:nvSpPr>
          <p:cNvPr id="6" name="Textfeld 5">
            <a:extLst>
              <a:ext uri="{FF2B5EF4-FFF2-40B4-BE49-F238E27FC236}">
                <a16:creationId xmlns:a16="http://schemas.microsoft.com/office/drawing/2014/main" id="{2FCED2B6-494E-E216-D0BD-7E802FF149B7}"/>
              </a:ext>
            </a:extLst>
          </p:cNvPr>
          <p:cNvSpPr txBox="1"/>
          <p:nvPr/>
        </p:nvSpPr>
        <p:spPr>
          <a:xfrm>
            <a:off x="805912" y="2221521"/>
            <a:ext cx="6350262" cy="4170052"/>
          </a:xfrm>
          <a:prstGeom prst="rect">
            <a:avLst/>
          </a:prstGeom>
          <a:noFill/>
        </p:spPr>
        <p:txBody>
          <a:bodyPr wrap="square" lIns="91440" tIns="45720" rIns="91440" bIns="45720" rtlCol="0" anchor="t">
            <a:spAutoFit/>
          </a:bodyPr>
          <a:lstStyle/>
          <a:p>
            <a:pPr marL="342900" indent="-342900">
              <a:lnSpc>
                <a:spcPct val="150000"/>
              </a:lnSpc>
              <a:buFont typeface="Wingdings" pitchFamily="2" charset="2"/>
              <a:buChar char="§"/>
            </a:pPr>
            <a:r>
              <a:rPr lang="de-DE" sz="2000" dirty="0">
                <a:effectLst/>
                <a:latin typeface="Helvetica"/>
                <a:cs typeface="Helvetica"/>
              </a:rPr>
              <a:t>Begrüßung</a:t>
            </a:r>
            <a:endParaRPr lang="de-DE" sz="2400" dirty="0">
              <a:effectLst/>
              <a:latin typeface="Helvetica"/>
              <a:cs typeface="Helvetica"/>
            </a:endParaRPr>
          </a:p>
          <a:p>
            <a:pPr marL="342900" indent="-342900">
              <a:lnSpc>
                <a:spcPct val="150000"/>
              </a:lnSpc>
              <a:buFont typeface="Wingdings" pitchFamily="2" charset="2"/>
              <a:buChar char="§"/>
            </a:pPr>
            <a:r>
              <a:rPr lang="de-DE" sz="2000" dirty="0">
                <a:effectLst/>
                <a:latin typeface="Helvetica"/>
                <a:cs typeface="Helvetica"/>
              </a:rPr>
              <a:t>Ziele</a:t>
            </a:r>
          </a:p>
          <a:p>
            <a:pPr marL="342900" indent="-342900">
              <a:lnSpc>
                <a:spcPct val="150000"/>
              </a:lnSpc>
              <a:buFont typeface="Wingdings" pitchFamily="2" charset="2"/>
              <a:buChar char="§"/>
            </a:pPr>
            <a:r>
              <a:rPr lang="de-DE" sz="2000" dirty="0">
                <a:effectLst/>
                <a:latin typeface="Helvetica"/>
                <a:cs typeface="Helvetica"/>
              </a:rPr>
              <a:t>Rückblick</a:t>
            </a:r>
          </a:p>
          <a:p>
            <a:pPr marL="342900" indent="-342900">
              <a:lnSpc>
                <a:spcPct val="150000"/>
              </a:lnSpc>
              <a:buFont typeface="Wingdings" pitchFamily="2" charset="2"/>
              <a:buChar char="§"/>
            </a:pPr>
            <a:r>
              <a:rPr lang="de-DE" sz="2000" dirty="0">
                <a:effectLst/>
                <a:latin typeface="Helvetica"/>
                <a:cs typeface="Helvetica"/>
              </a:rPr>
              <a:t>Hebelwirkung von Lebensmitteln</a:t>
            </a:r>
          </a:p>
          <a:p>
            <a:pPr marL="342900" indent="-342900">
              <a:lnSpc>
                <a:spcPct val="150000"/>
              </a:lnSpc>
              <a:buFont typeface="Wingdings" pitchFamily="2" charset="2"/>
              <a:buChar char="§"/>
            </a:pPr>
            <a:r>
              <a:rPr lang="de-DE" sz="2000" dirty="0">
                <a:latin typeface="Helvetica"/>
                <a:cs typeface="Helvetica"/>
              </a:rPr>
              <a:t>Strategien</a:t>
            </a:r>
            <a:endParaRPr lang="de-DE" sz="2000" dirty="0">
              <a:effectLst/>
              <a:latin typeface="Helvetica"/>
              <a:cs typeface="Helvetica"/>
            </a:endParaRPr>
          </a:p>
          <a:p>
            <a:pPr marL="342900" indent="-342900">
              <a:lnSpc>
                <a:spcPct val="150000"/>
              </a:lnSpc>
              <a:buFont typeface="Wingdings" pitchFamily="2" charset="2"/>
              <a:buChar char="§"/>
            </a:pPr>
            <a:r>
              <a:rPr lang="de-DE" sz="2000" dirty="0">
                <a:effectLst/>
                <a:latin typeface="Helvetica"/>
                <a:cs typeface="Helvetica"/>
              </a:rPr>
              <a:t>Weiterführende Aufgabe</a:t>
            </a:r>
          </a:p>
          <a:p>
            <a:pPr marL="342900" indent="-342900">
              <a:lnSpc>
                <a:spcPct val="150000"/>
              </a:lnSpc>
              <a:buFont typeface="Wingdings" pitchFamily="2" charset="2"/>
              <a:buChar char="§"/>
            </a:pPr>
            <a:r>
              <a:rPr lang="de-DE" sz="2000" dirty="0">
                <a:effectLst/>
                <a:latin typeface="Helvetica"/>
                <a:cs typeface="Helvetica"/>
              </a:rPr>
              <a:t>Abschlussrunde</a:t>
            </a:r>
          </a:p>
          <a:p>
            <a:pPr>
              <a:lnSpc>
                <a:spcPct val="150000"/>
              </a:lnSpc>
            </a:pPr>
            <a:endParaRPr lang="de-DE" sz="2000" dirty="0"/>
          </a:p>
          <a:p>
            <a:pPr>
              <a:lnSpc>
                <a:spcPct val="150000"/>
              </a:lnSpc>
            </a:pPr>
            <a:endParaRPr lang="de-DE" sz="1900" dirty="0"/>
          </a:p>
        </p:txBody>
      </p:sp>
    </p:spTree>
    <p:extLst>
      <p:ext uri="{BB962C8B-B14F-4D97-AF65-F5344CB8AC3E}">
        <p14:creationId xmlns:p14="http://schemas.microsoft.com/office/powerpoint/2010/main" val="13435062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platzhalter 5">
            <a:extLst>
              <a:ext uri="{FF2B5EF4-FFF2-40B4-BE49-F238E27FC236}">
                <a16:creationId xmlns:a16="http://schemas.microsoft.com/office/drawing/2014/main" id="{8F219E34-FEB5-40F8-801A-E5A370BF8C94}"/>
              </a:ext>
            </a:extLst>
          </p:cNvPr>
          <p:cNvPicPr>
            <a:picLocks noGrp="1" noChangeAspect="1"/>
          </p:cNvPicPr>
          <p:nvPr>
            <p:ph type="pic" sz="quarter" idx="11"/>
          </p:nvPr>
        </p:nvPicPr>
        <p:blipFill>
          <a:blip r:embed="rId2"/>
          <a:srcRect t="26191" b="26191"/>
          <a:stretch>
            <a:fillRect/>
          </a:stretch>
        </p:blipFill>
        <p:spPr/>
      </p:pic>
      <p:sp>
        <p:nvSpPr>
          <p:cNvPr id="4" name="Titel 3">
            <a:extLst>
              <a:ext uri="{FF2B5EF4-FFF2-40B4-BE49-F238E27FC236}">
                <a16:creationId xmlns:a16="http://schemas.microsoft.com/office/drawing/2014/main" id="{CE17396E-0A69-49CE-AD10-071671A49A82}"/>
              </a:ext>
            </a:extLst>
          </p:cNvPr>
          <p:cNvSpPr>
            <a:spLocks noGrp="1"/>
          </p:cNvSpPr>
          <p:nvPr>
            <p:ph type="ctrTitle"/>
          </p:nvPr>
        </p:nvSpPr>
        <p:spPr>
          <a:xfrm>
            <a:off x="6600056" y="2096852"/>
            <a:ext cx="5591943" cy="1980220"/>
          </a:xfrm>
        </p:spPr>
        <p:txBody>
          <a:bodyPr/>
          <a:lstStyle/>
          <a:p>
            <a:r>
              <a:rPr lang="de-DE" sz="6600" dirty="0"/>
              <a:t>Abschluss</a:t>
            </a:r>
          </a:p>
        </p:txBody>
      </p:sp>
      <p:sp>
        <p:nvSpPr>
          <p:cNvPr id="2" name="Rechteck 1">
            <a:extLst>
              <a:ext uri="{FF2B5EF4-FFF2-40B4-BE49-F238E27FC236}">
                <a16:creationId xmlns:a16="http://schemas.microsoft.com/office/drawing/2014/main" id="{94259293-E12C-4638-B093-F94DE1A1F4A2}"/>
              </a:ext>
            </a:extLst>
          </p:cNvPr>
          <p:cNvSpPr/>
          <p:nvPr/>
        </p:nvSpPr>
        <p:spPr>
          <a:xfrm>
            <a:off x="1" y="6627168"/>
            <a:ext cx="5708276" cy="230832"/>
          </a:xfrm>
          <a:prstGeom prst="rect">
            <a:avLst/>
          </a:prstGeom>
          <a:solidFill>
            <a:schemeClr val="bg1"/>
          </a:solidFill>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sz="900" dirty="0"/>
              <a:t>Bildquelle: KI generiert mit dem Copilot von Microsoft Edge -  </a:t>
            </a:r>
            <a:r>
              <a:rPr lang="de-DE" sz="900" dirty="0">
                <a:solidFill>
                  <a:srgbClr val="FF0000"/>
                </a:solidFill>
              </a:rPr>
              <a:t>gemeinfrei (daher nicht unter freier Lizenz)</a:t>
            </a:r>
          </a:p>
        </p:txBody>
      </p:sp>
    </p:spTree>
    <p:extLst>
      <p:ext uri="{BB962C8B-B14F-4D97-AF65-F5344CB8AC3E}">
        <p14:creationId xmlns:p14="http://schemas.microsoft.com/office/powerpoint/2010/main" val="35917837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0CE7C-68C6-481E-B66E-DEC32482F02F}"/>
              </a:ext>
            </a:extLst>
          </p:cNvPr>
          <p:cNvSpPr>
            <a:spLocks noGrp="1"/>
          </p:cNvSpPr>
          <p:nvPr>
            <p:ph type="title"/>
          </p:nvPr>
        </p:nvSpPr>
        <p:spPr/>
        <p:txBody>
          <a:bodyPr/>
          <a:lstStyle/>
          <a:p>
            <a:r>
              <a:rPr lang="de-DE"/>
              <a:t>Literatur</a:t>
            </a:r>
          </a:p>
        </p:txBody>
      </p:sp>
      <p:sp>
        <p:nvSpPr>
          <p:cNvPr id="3" name="Inhaltsplatzhalter 2">
            <a:extLst>
              <a:ext uri="{FF2B5EF4-FFF2-40B4-BE49-F238E27FC236}">
                <a16:creationId xmlns:a16="http://schemas.microsoft.com/office/drawing/2014/main" id="{F0EED101-D58D-4E9B-8CFA-94BD3CCA2207}"/>
              </a:ext>
            </a:extLst>
          </p:cNvPr>
          <p:cNvSpPr>
            <a:spLocks noGrp="1"/>
          </p:cNvSpPr>
          <p:nvPr>
            <p:ph idx="1"/>
          </p:nvPr>
        </p:nvSpPr>
        <p:spPr>
          <a:xfrm>
            <a:off x="371481" y="944571"/>
            <a:ext cx="11578781" cy="4860917"/>
          </a:xfrm>
        </p:spPr>
        <p:txBody>
          <a:bodyPr/>
          <a:lstStyle/>
          <a:p>
            <a:pPr marL="354965" indent="-354965">
              <a:buNone/>
            </a:pPr>
            <a:r>
              <a:rPr lang="de-DE" sz="1400" dirty="0">
                <a:ea typeface="+mn-lt"/>
                <a:cs typeface="+mn-lt"/>
              </a:rPr>
              <a:t>Huber J, Keller M (2017), Ernährungsphysiologische Bewertung von konventionell und ökologisch erzeugten vegetarischen und veganen Fleisch- und Wurstalternativen. Studie im Auftrag der Albert Schweitzer Stiftung für unsere Mitwelt, Berlin, verfügbar unter: </a:t>
            </a:r>
            <a:r>
              <a:rPr lang="de-DE" sz="1400" dirty="0">
                <a:ea typeface="+mn-lt"/>
                <a:cs typeface="+mn-lt"/>
                <a:hlinkClick r:id="rId2"/>
              </a:rPr>
              <a:t>https://albert-schweitzer-stiftung.de/aktuell/fleischalternativen-im-test</a:t>
            </a:r>
            <a:r>
              <a:rPr lang="de-DE" sz="1400" dirty="0">
                <a:ea typeface="+mn-lt"/>
                <a:cs typeface="+mn-lt"/>
              </a:rPr>
              <a:t> [Zugriff: 15.04.2022, 10:57 Uhr] </a:t>
            </a:r>
            <a:endParaRPr lang="de-DE" dirty="0">
              <a:cs typeface="Arial"/>
            </a:endParaRPr>
          </a:p>
          <a:p>
            <a:pPr marL="354965" indent="-354965">
              <a:buNone/>
            </a:pPr>
            <a:r>
              <a:rPr lang="de-DE" sz="1400" dirty="0">
                <a:ea typeface="+mn-lt"/>
                <a:cs typeface="+mn-lt"/>
              </a:rPr>
              <a:t>AOK (2020), Edamame, Miso oder </a:t>
            </a:r>
            <a:r>
              <a:rPr lang="de-DE" sz="1400" dirty="0" err="1">
                <a:ea typeface="+mn-lt"/>
                <a:cs typeface="+mn-lt"/>
              </a:rPr>
              <a:t>Tempeh</a:t>
            </a:r>
            <a:r>
              <a:rPr lang="de-DE" sz="1400" dirty="0">
                <a:ea typeface="+mn-lt"/>
                <a:cs typeface="+mn-lt"/>
              </a:rPr>
              <a:t> – Soja in seinen beliebtesten Formen, verfügbar unter: </a:t>
            </a:r>
            <a:r>
              <a:rPr lang="de-DE" sz="1400" dirty="0">
                <a:ea typeface="+mn-lt"/>
                <a:cs typeface="+mn-lt"/>
                <a:hlinkClick r:id="rId3"/>
              </a:rPr>
              <a:t>https://aok-erleben.de/artikel/edamame-miso-oder-tempeh-soja-in-seinen-beliebtesten-formen</a:t>
            </a:r>
            <a:r>
              <a:rPr lang="de-DE" sz="1400" dirty="0">
                <a:ea typeface="+mn-lt"/>
                <a:cs typeface="+mn-lt"/>
              </a:rPr>
              <a:t> (letzter Zugriff: 22.04.2022) </a:t>
            </a:r>
            <a:endParaRPr lang="de-DE" dirty="0">
              <a:cs typeface="Arial"/>
            </a:endParaRPr>
          </a:p>
          <a:p>
            <a:pPr marL="354965" indent="-354965">
              <a:buNone/>
            </a:pPr>
            <a:r>
              <a:rPr lang="de-DE" sz="1400" dirty="0">
                <a:ea typeface="+mn-lt"/>
                <a:cs typeface="+mn-lt"/>
              </a:rPr>
              <a:t>Bundesanstalt für Landwirtschaft und Ernährung (Hrsg.) (2020): </a:t>
            </a:r>
            <a:r>
              <a:rPr lang="de-DE" sz="1400" dirty="0" err="1">
                <a:ea typeface="+mn-lt"/>
                <a:cs typeface="+mn-lt"/>
              </a:rPr>
              <a:t>BioBitte</a:t>
            </a:r>
            <a:r>
              <a:rPr lang="de-DE" sz="1400" dirty="0">
                <a:ea typeface="+mn-lt"/>
                <a:cs typeface="+mn-lt"/>
              </a:rPr>
              <a:t>: kurze Küchenstory der LWL-Klinik. </a:t>
            </a:r>
            <a:r>
              <a:rPr lang="de-DE" sz="1400" dirty="0">
                <a:ea typeface="+mn-lt"/>
                <a:cs typeface="+mn-lt"/>
                <a:hlinkClick r:id="rId4"/>
              </a:rPr>
              <a:t>https://www.youtube.com/watch?v=MS22Zu-WRzQ</a:t>
            </a:r>
            <a:r>
              <a:rPr lang="de-DE" sz="1400" dirty="0">
                <a:ea typeface="+mn-lt"/>
                <a:cs typeface="+mn-lt"/>
              </a:rPr>
              <a:t>. </a:t>
            </a:r>
            <a:endParaRPr lang="de-DE" dirty="0">
              <a:cs typeface="Arial"/>
            </a:endParaRPr>
          </a:p>
          <a:p>
            <a:pPr marL="354965" indent="-354965">
              <a:buNone/>
            </a:pPr>
            <a:r>
              <a:rPr lang="en-US" sz="1400" dirty="0" err="1">
                <a:ea typeface="+mn-lt"/>
                <a:cs typeface="+mn-lt"/>
              </a:rPr>
              <a:t>Gotter</a:t>
            </a:r>
            <a:r>
              <a:rPr lang="en-US" sz="1400" dirty="0">
                <a:ea typeface="+mn-lt"/>
                <a:cs typeface="+mn-lt"/>
              </a:rPr>
              <a:t>, Christa (Ed.) et al. </a:t>
            </a:r>
            <a:r>
              <a:rPr lang="de-DE" sz="1400" dirty="0">
                <a:ea typeface="+mn-lt"/>
                <a:cs typeface="+mn-lt"/>
              </a:rPr>
              <a:t>(2021), Herausforderungen für die ländliche Entwicklung: Wirtschafts- und sozialwissenschaftliche Perspektiven, Schriften der Gesellschaft für Wirtschafts- und Sozialwissenschaften des Landbaues e.V., </a:t>
            </a:r>
            <a:r>
              <a:rPr lang="de-DE" sz="1400" dirty="0" err="1">
                <a:ea typeface="+mn-lt"/>
                <a:cs typeface="+mn-lt"/>
              </a:rPr>
              <a:t>No</a:t>
            </a:r>
            <a:r>
              <a:rPr lang="de-DE" sz="1400" dirty="0">
                <a:ea typeface="+mn-lt"/>
                <a:cs typeface="+mn-lt"/>
              </a:rPr>
              <a:t>. 56 417-420, Landwirtschaftsverlag GmbH, Münster </a:t>
            </a:r>
            <a:endParaRPr lang="de-DE" dirty="0">
              <a:cs typeface="Arial"/>
            </a:endParaRPr>
          </a:p>
          <a:p>
            <a:pPr marL="354965" indent="-354965">
              <a:buNone/>
            </a:pPr>
            <a:r>
              <a:rPr lang="en-US" sz="1400" dirty="0">
                <a:ea typeface="+mn-lt"/>
                <a:cs typeface="+mn-lt"/>
              </a:rPr>
              <a:t>Hamilton-Reeves JM, Vazquez G, Duval SJ, Phipps WR, </a:t>
            </a:r>
            <a:r>
              <a:rPr lang="en-US" sz="1400" dirty="0" err="1">
                <a:ea typeface="+mn-lt"/>
                <a:cs typeface="+mn-lt"/>
              </a:rPr>
              <a:t>Kurzer</a:t>
            </a:r>
            <a:r>
              <a:rPr lang="en-US" sz="1400" dirty="0">
                <a:ea typeface="+mn-lt"/>
                <a:cs typeface="+mn-lt"/>
              </a:rPr>
              <a:t> MS, Messina MJ (2010), Clinical studies show no effects of soy protein or isoflavones on reproductive hormones in men: results of a meta-analysis. </a:t>
            </a:r>
            <a:r>
              <a:rPr lang="en-US" sz="1400" dirty="0" err="1">
                <a:ea typeface="+mn-lt"/>
                <a:cs typeface="+mn-lt"/>
              </a:rPr>
              <a:t>Fertil</a:t>
            </a:r>
            <a:r>
              <a:rPr lang="en-US" sz="1400" dirty="0">
                <a:ea typeface="+mn-lt"/>
                <a:cs typeface="+mn-lt"/>
              </a:rPr>
              <a:t> </a:t>
            </a:r>
            <a:r>
              <a:rPr lang="en-US" sz="1400" dirty="0" err="1">
                <a:ea typeface="+mn-lt"/>
                <a:cs typeface="+mn-lt"/>
              </a:rPr>
              <a:t>Steril</a:t>
            </a:r>
            <a:r>
              <a:rPr lang="en-US" sz="1400" dirty="0">
                <a:ea typeface="+mn-lt"/>
                <a:cs typeface="+mn-lt"/>
              </a:rPr>
              <a:t>. 2010 Aug;94(3):997-1007. </a:t>
            </a:r>
            <a:r>
              <a:rPr lang="en-US" sz="1400" dirty="0" err="1">
                <a:ea typeface="+mn-lt"/>
                <a:cs typeface="+mn-lt"/>
              </a:rPr>
              <a:t>doi</a:t>
            </a:r>
            <a:r>
              <a:rPr lang="en-US" sz="1400" dirty="0">
                <a:ea typeface="+mn-lt"/>
                <a:cs typeface="+mn-lt"/>
              </a:rPr>
              <a:t>: 10.1016/j.fertnstert.2009.04.038 </a:t>
            </a:r>
            <a:endParaRPr lang="de-DE" dirty="0">
              <a:cs typeface="Arial"/>
            </a:endParaRPr>
          </a:p>
          <a:p>
            <a:pPr marL="354965" indent="-354965">
              <a:buNone/>
            </a:pPr>
            <a:r>
              <a:rPr lang="de-DE" sz="1400" dirty="0">
                <a:ea typeface="+mn-lt"/>
                <a:cs typeface="+mn-lt"/>
              </a:rPr>
              <a:t>Heine D et al.(2018), Pflanzliche Proteine als Fleischersatz: eine Betrachtung für die Schweiz. Agrarforschung Schweiz. 9. 4-11. </a:t>
            </a:r>
            <a:endParaRPr lang="de-DE" dirty="0">
              <a:cs typeface="Arial"/>
            </a:endParaRPr>
          </a:p>
          <a:p>
            <a:pPr marL="354965" indent="-354965">
              <a:buNone/>
            </a:pPr>
            <a:r>
              <a:rPr lang="en-US" sz="1400" dirty="0" err="1">
                <a:ea typeface="+mn-lt"/>
                <a:cs typeface="+mn-lt"/>
              </a:rPr>
              <a:t>Hilakivi</a:t>
            </a:r>
            <a:r>
              <a:rPr lang="en-US" sz="1400" dirty="0">
                <a:ea typeface="+mn-lt"/>
                <a:cs typeface="+mn-lt"/>
              </a:rPr>
              <a:t>-Clarke L, Andrade JE, </a:t>
            </a:r>
            <a:r>
              <a:rPr lang="en-US" sz="1400" dirty="0" err="1">
                <a:ea typeface="+mn-lt"/>
                <a:cs typeface="+mn-lt"/>
              </a:rPr>
              <a:t>Helferich</a:t>
            </a:r>
            <a:r>
              <a:rPr lang="en-US" sz="1400" dirty="0">
                <a:ea typeface="+mn-lt"/>
                <a:cs typeface="+mn-lt"/>
              </a:rPr>
              <a:t> W (2010), Is soy consumption good or bad for the breast? </a:t>
            </a:r>
            <a:r>
              <a:rPr lang="de-DE" sz="1400" dirty="0">
                <a:ea typeface="+mn-lt"/>
                <a:cs typeface="+mn-lt"/>
              </a:rPr>
              <a:t>J </a:t>
            </a:r>
            <a:r>
              <a:rPr lang="de-DE" sz="1400" dirty="0" err="1">
                <a:ea typeface="+mn-lt"/>
                <a:cs typeface="+mn-lt"/>
              </a:rPr>
              <a:t>Nutr</a:t>
            </a:r>
            <a:r>
              <a:rPr lang="de-DE" sz="1400" dirty="0">
                <a:ea typeface="+mn-lt"/>
                <a:cs typeface="+mn-lt"/>
              </a:rPr>
              <a:t>. 2010 Dec;140(12):2326S-2334S. </a:t>
            </a:r>
            <a:r>
              <a:rPr lang="de-DE" sz="1400" dirty="0" err="1">
                <a:ea typeface="+mn-lt"/>
                <a:cs typeface="+mn-lt"/>
              </a:rPr>
              <a:t>doi</a:t>
            </a:r>
            <a:r>
              <a:rPr lang="de-DE" sz="1400" dirty="0">
                <a:ea typeface="+mn-lt"/>
                <a:cs typeface="+mn-lt"/>
              </a:rPr>
              <a:t>: 10.3945/jn.110.124230 </a:t>
            </a:r>
            <a:endParaRPr lang="de-DE" dirty="0">
              <a:cs typeface="Arial"/>
            </a:endParaRPr>
          </a:p>
          <a:p>
            <a:pPr marL="354965" indent="-354965">
              <a:buNone/>
            </a:pPr>
            <a:r>
              <a:rPr lang="en-US" sz="1400" dirty="0">
                <a:ea typeface="+mn-lt"/>
                <a:cs typeface="+mn-lt"/>
              </a:rPr>
              <a:t>Ismail I, Young-Hwa H, </a:t>
            </a:r>
            <a:r>
              <a:rPr lang="en-US" sz="1400" dirty="0" err="1">
                <a:ea typeface="+mn-lt"/>
                <a:cs typeface="+mn-lt"/>
              </a:rPr>
              <a:t>Seon</a:t>
            </a:r>
            <a:r>
              <a:rPr lang="en-US" sz="1400" dirty="0">
                <a:ea typeface="+mn-lt"/>
                <a:cs typeface="+mn-lt"/>
              </a:rPr>
              <a:t>-Tea J (2020), Meat analog as future food: a review, J </a:t>
            </a:r>
            <a:r>
              <a:rPr lang="en-US" sz="1400" dirty="0" err="1">
                <a:ea typeface="+mn-lt"/>
                <a:cs typeface="+mn-lt"/>
              </a:rPr>
              <a:t>Anim</a:t>
            </a:r>
            <a:r>
              <a:rPr lang="en-US" sz="1400" dirty="0">
                <a:ea typeface="+mn-lt"/>
                <a:cs typeface="+mn-lt"/>
              </a:rPr>
              <a:t> Sci Technol. </a:t>
            </a:r>
            <a:r>
              <a:rPr lang="de-DE" sz="1400" dirty="0">
                <a:ea typeface="+mn-lt"/>
                <a:cs typeface="+mn-lt"/>
              </a:rPr>
              <a:t>2020 Mar; 62(2): 111–120; </a:t>
            </a:r>
            <a:r>
              <a:rPr lang="de-DE" sz="1400" dirty="0" err="1">
                <a:ea typeface="+mn-lt"/>
                <a:cs typeface="+mn-lt"/>
              </a:rPr>
              <a:t>doi</a:t>
            </a:r>
            <a:r>
              <a:rPr lang="de-DE" sz="1400" dirty="0">
                <a:ea typeface="+mn-lt"/>
                <a:cs typeface="+mn-lt"/>
              </a:rPr>
              <a:t>: 10.5187/jast.2020.62.2.111 </a:t>
            </a:r>
            <a:endParaRPr lang="de-DE" dirty="0">
              <a:cs typeface="Arial"/>
            </a:endParaRPr>
          </a:p>
          <a:p>
            <a:pPr>
              <a:buNone/>
            </a:pPr>
            <a:endParaRPr lang="de-DE" dirty="0"/>
          </a:p>
        </p:txBody>
      </p:sp>
    </p:spTree>
    <p:extLst>
      <p:ext uri="{BB962C8B-B14F-4D97-AF65-F5344CB8AC3E}">
        <p14:creationId xmlns:p14="http://schemas.microsoft.com/office/powerpoint/2010/main" val="32785121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90CE7C-68C6-481E-B66E-DEC32482F02F}"/>
              </a:ext>
            </a:extLst>
          </p:cNvPr>
          <p:cNvSpPr>
            <a:spLocks noGrp="1"/>
          </p:cNvSpPr>
          <p:nvPr>
            <p:ph type="title"/>
          </p:nvPr>
        </p:nvSpPr>
        <p:spPr/>
        <p:txBody>
          <a:bodyPr/>
          <a:lstStyle/>
          <a:p>
            <a:r>
              <a:rPr lang="de-DE" dirty="0"/>
              <a:t>Literatur</a:t>
            </a:r>
          </a:p>
        </p:txBody>
      </p:sp>
      <p:sp>
        <p:nvSpPr>
          <p:cNvPr id="3" name="Inhaltsplatzhalter 2">
            <a:extLst>
              <a:ext uri="{FF2B5EF4-FFF2-40B4-BE49-F238E27FC236}">
                <a16:creationId xmlns:a16="http://schemas.microsoft.com/office/drawing/2014/main" id="{F0EED101-D58D-4E9B-8CFA-94BD3CCA2207}"/>
              </a:ext>
            </a:extLst>
          </p:cNvPr>
          <p:cNvSpPr>
            <a:spLocks noGrp="1"/>
          </p:cNvSpPr>
          <p:nvPr>
            <p:ph idx="1"/>
          </p:nvPr>
        </p:nvSpPr>
        <p:spPr>
          <a:xfrm>
            <a:off x="371481" y="944571"/>
            <a:ext cx="11578781" cy="4860917"/>
          </a:xfrm>
        </p:spPr>
        <p:txBody>
          <a:bodyPr/>
          <a:lstStyle/>
          <a:p>
            <a:pPr marL="354965" indent="-354965">
              <a:buNone/>
            </a:pPr>
            <a:r>
              <a:rPr lang="de-DE" sz="1000" dirty="0" err="1">
                <a:ea typeface="+mn-lt"/>
                <a:cs typeface="+mn-lt"/>
              </a:rPr>
              <a:t>iSuN</a:t>
            </a:r>
            <a:r>
              <a:rPr lang="de-DE" sz="1000" dirty="0">
                <a:ea typeface="+mn-lt"/>
                <a:cs typeface="+mn-lt"/>
              </a:rPr>
              <a:t> (April 2022): Küchengespräch - Fleischersatz in der Gemeinschaftsgastronomie. </a:t>
            </a:r>
          </a:p>
          <a:p>
            <a:pPr marL="983569" lvl="1" indent="-354965">
              <a:buNone/>
            </a:pPr>
            <a:r>
              <a:rPr lang="de-DE" sz="1000" dirty="0">
                <a:ea typeface="+mn-lt"/>
                <a:cs typeface="+mn-lt"/>
              </a:rPr>
              <a:t>AOK (2020), Edamame, Miso oder </a:t>
            </a:r>
            <a:r>
              <a:rPr lang="de-DE" sz="1000" dirty="0" err="1">
                <a:ea typeface="+mn-lt"/>
                <a:cs typeface="+mn-lt"/>
              </a:rPr>
              <a:t>Tempeh</a:t>
            </a:r>
            <a:r>
              <a:rPr lang="de-DE" sz="1000" dirty="0">
                <a:ea typeface="+mn-lt"/>
                <a:cs typeface="+mn-lt"/>
              </a:rPr>
              <a:t> – Soja in seinen beliebtesten Formen, verfügbar unter: </a:t>
            </a:r>
            <a:r>
              <a:rPr lang="de-DE" sz="1000" dirty="0">
                <a:ea typeface="+mn-lt"/>
                <a:cs typeface="+mn-lt"/>
                <a:hlinkClick r:id="rId2"/>
              </a:rPr>
              <a:t>https://aok-erleben.de/artikel/edamame-miso-oder-tempeh-soja-in-seinen-beliebtesten-formen</a:t>
            </a:r>
            <a:r>
              <a:rPr lang="de-DE" sz="1000" dirty="0">
                <a:ea typeface="+mn-lt"/>
                <a:cs typeface="+mn-lt"/>
              </a:rPr>
              <a:t> </a:t>
            </a:r>
          </a:p>
          <a:p>
            <a:pPr marL="983569" lvl="1" indent="-354965">
              <a:buNone/>
            </a:pPr>
            <a:r>
              <a:rPr lang="de-DE" sz="1000" dirty="0" err="1">
                <a:ea typeface="+mn-lt"/>
                <a:cs typeface="+mn-lt"/>
              </a:rPr>
              <a:t>Gotter</a:t>
            </a:r>
            <a:r>
              <a:rPr lang="de-DE" sz="1000" dirty="0">
                <a:ea typeface="+mn-lt"/>
                <a:cs typeface="+mn-lt"/>
              </a:rPr>
              <a:t>, Christa (Ed.) et al. (2021), Herausforderungen für die ländliche Entwicklung: Wirtschafts- und sozialwissenschaftliche Perspektiven, Schriften der Gesellschaft für Wirtschafts- und Sozialwissenschaften des Landbaues e.V., </a:t>
            </a:r>
            <a:r>
              <a:rPr lang="de-DE" sz="1000" dirty="0" err="1">
                <a:ea typeface="+mn-lt"/>
                <a:cs typeface="+mn-lt"/>
              </a:rPr>
              <a:t>No</a:t>
            </a:r>
            <a:r>
              <a:rPr lang="de-DE" sz="1000" dirty="0">
                <a:ea typeface="+mn-lt"/>
                <a:cs typeface="+mn-lt"/>
              </a:rPr>
              <a:t>. 56 417-420, Landwirtschaftsverlag GmbH, Münster</a:t>
            </a:r>
          </a:p>
          <a:p>
            <a:pPr marL="983569" lvl="1" indent="-354965">
              <a:buNone/>
            </a:pPr>
            <a:r>
              <a:rPr lang="de-DE" sz="1000" dirty="0">
                <a:ea typeface="+mn-lt"/>
                <a:cs typeface="+mn-lt"/>
              </a:rPr>
              <a:t>Hamilton-Reeves JM, Vazquez G, Duval SJ, </a:t>
            </a:r>
            <a:r>
              <a:rPr lang="de-DE" sz="1000" dirty="0" err="1">
                <a:ea typeface="+mn-lt"/>
                <a:cs typeface="+mn-lt"/>
              </a:rPr>
              <a:t>Phipps</a:t>
            </a:r>
            <a:r>
              <a:rPr lang="de-DE" sz="1000" dirty="0">
                <a:ea typeface="+mn-lt"/>
                <a:cs typeface="+mn-lt"/>
              </a:rPr>
              <a:t> WR, Kurzer MS, Messina MJ (2010), Clinical </a:t>
            </a:r>
            <a:r>
              <a:rPr lang="de-DE" sz="1000" dirty="0" err="1">
                <a:ea typeface="+mn-lt"/>
                <a:cs typeface="+mn-lt"/>
              </a:rPr>
              <a:t>studies</a:t>
            </a:r>
            <a:r>
              <a:rPr lang="de-DE" sz="1000" dirty="0">
                <a:ea typeface="+mn-lt"/>
                <a:cs typeface="+mn-lt"/>
              </a:rPr>
              <a:t> </a:t>
            </a:r>
            <a:r>
              <a:rPr lang="de-DE" sz="1000" dirty="0" err="1">
                <a:ea typeface="+mn-lt"/>
                <a:cs typeface="+mn-lt"/>
              </a:rPr>
              <a:t>show</a:t>
            </a:r>
            <a:r>
              <a:rPr lang="de-DE" sz="1000" dirty="0">
                <a:ea typeface="+mn-lt"/>
                <a:cs typeface="+mn-lt"/>
              </a:rPr>
              <a:t> </a:t>
            </a:r>
            <a:r>
              <a:rPr lang="de-DE" sz="1000" dirty="0" err="1">
                <a:ea typeface="+mn-lt"/>
                <a:cs typeface="+mn-lt"/>
              </a:rPr>
              <a:t>no</a:t>
            </a:r>
            <a:r>
              <a:rPr lang="de-DE" sz="1000" dirty="0">
                <a:ea typeface="+mn-lt"/>
                <a:cs typeface="+mn-lt"/>
              </a:rPr>
              <a:t> </a:t>
            </a:r>
            <a:r>
              <a:rPr lang="de-DE" sz="1000" dirty="0" err="1">
                <a:ea typeface="+mn-lt"/>
                <a:cs typeface="+mn-lt"/>
              </a:rPr>
              <a:t>effects</a:t>
            </a:r>
            <a:r>
              <a:rPr lang="de-DE" sz="1000" dirty="0">
                <a:ea typeface="+mn-lt"/>
                <a:cs typeface="+mn-lt"/>
              </a:rPr>
              <a:t> </a:t>
            </a:r>
            <a:r>
              <a:rPr lang="de-DE" sz="1000" dirty="0" err="1">
                <a:ea typeface="+mn-lt"/>
                <a:cs typeface="+mn-lt"/>
              </a:rPr>
              <a:t>of</a:t>
            </a:r>
            <a:r>
              <a:rPr lang="de-DE" sz="1000" dirty="0">
                <a:ea typeface="+mn-lt"/>
                <a:cs typeface="+mn-lt"/>
              </a:rPr>
              <a:t> </a:t>
            </a:r>
            <a:r>
              <a:rPr lang="de-DE" sz="1000" dirty="0" err="1">
                <a:ea typeface="+mn-lt"/>
                <a:cs typeface="+mn-lt"/>
              </a:rPr>
              <a:t>soy</a:t>
            </a:r>
            <a:r>
              <a:rPr lang="de-DE" sz="1000" dirty="0">
                <a:ea typeface="+mn-lt"/>
                <a:cs typeface="+mn-lt"/>
              </a:rPr>
              <a:t> </a:t>
            </a:r>
            <a:r>
              <a:rPr lang="de-DE" sz="1000" dirty="0" err="1">
                <a:ea typeface="+mn-lt"/>
                <a:cs typeface="+mn-lt"/>
              </a:rPr>
              <a:t>protein</a:t>
            </a:r>
            <a:r>
              <a:rPr lang="de-DE" sz="1000" dirty="0">
                <a:ea typeface="+mn-lt"/>
                <a:cs typeface="+mn-lt"/>
              </a:rPr>
              <a:t> </a:t>
            </a:r>
            <a:r>
              <a:rPr lang="de-DE" sz="1000" dirty="0" err="1">
                <a:ea typeface="+mn-lt"/>
                <a:cs typeface="+mn-lt"/>
              </a:rPr>
              <a:t>or</a:t>
            </a:r>
            <a:r>
              <a:rPr lang="de-DE" sz="1000" dirty="0">
                <a:ea typeface="+mn-lt"/>
                <a:cs typeface="+mn-lt"/>
              </a:rPr>
              <a:t> </a:t>
            </a:r>
            <a:r>
              <a:rPr lang="de-DE" sz="1000" dirty="0" err="1">
                <a:ea typeface="+mn-lt"/>
                <a:cs typeface="+mn-lt"/>
              </a:rPr>
              <a:t>isoflavones</a:t>
            </a:r>
            <a:r>
              <a:rPr lang="de-DE" sz="1000" dirty="0">
                <a:ea typeface="+mn-lt"/>
                <a:cs typeface="+mn-lt"/>
              </a:rPr>
              <a:t> on </a:t>
            </a:r>
            <a:r>
              <a:rPr lang="de-DE" sz="1000" dirty="0" err="1">
                <a:ea typeface="+mn-lt"/>
                <a:cs typeface="+mn-lt"/>
              </a:rPr>
              <a:t>reproductive</a:t>
            </a:r>
            <a:r>
              <a:rPr lang="de-DE" sz="1000" dirty="0">
                <a:ea typeface="+mn-lt"/>
                <a:cs typeface="+mn-lt"/>
              </a:rPr>
              <a:t> </a:t>
            </a:r>
            <a:r>
              <a:rPr lang="de-DE" sz="1000" dirty="0" err="1">
                <a:ea typeface="+mn-lt"/>
                <a:cs typeface="+mn-lt"/>
              </a:rPr>
              <a:t>hormones</a:t>
            </a:r>
            <a:r>
              <a:rPr lang="de-DE" sz="1000" dirty="0">
                <a:ea typeface="+mn-lt"/>
                <a:cs typeface="+mn-lt"/>
              </a:rPr>
              <a:t> in </a:t>
            </a:r>
            <a:r>
              <a:rPr lang="de-DE" sz="1000" dirty="0" err="1">
                <a:ea typeface="+mn-lt"/>
                <a:cs typeface="+mn-lt"/>
              </a:rPr>
              <a:t>men</a:t>
            </a:r>
            <a:r>
              <a:rPr lang="de-DE" sz="1000" dirty="0">
                <a:ea typeface="+mn-lt"/>
                <a:cs typeface="+mn-lt"/>
              </a:rPr>
              <a:t>: </a:t>
            </a:r>
            <a:r>
              <a:rPr lang="de-DE" sz="1000" dirty="0" err="1">
                <a:ea typeface="+mn-lt"/>
                <a:cs typeface="+mn-lt"/>
              </a:rPr>
              <a:t>results</a:t>
            </a:r>
            <a:r>
              <a:rPr lang="de-DE" sz="1000" dirty="0">
                <a:ea typeface="+mn-lt"/>
                <a:cs typeface="+mn-lt"/>
              </a:rPr>
              <a:t> </a:t>
            </a:r>
            <a:r>
              <a:rPr lang="de-DE" sz="1000" dirty="0" err="1">
                <a:ea typeface="+mn-lt"/>
                <a:cs typeface="+mn-lt"/>
              </a:rPr>
              <a:t>of</a:t>
            </a:r>
            <a:r>
              <a:rPr lang="de-DE" sz="1000" dirty="0">
                <a:ea typeface="+mn-lt"/>
                <a:cs typeface="+mn-lt"/>
              </a:rPr>
              <a:t> a meta-analysis. Fertil Steril. 2010 Aug;94(3):997-1007. </a:t>
            </a:r>
            <a:r>
              <a:rPr lang="de-DE" sz="1000" dirty="0" err="1">
                <a:ea typeface="+mn-lt"/>
                <a:cs typeface="+mn-lt"/>
              </a:rPr>
              <a:t>doi</a:t>
            </a:r>
            <a:r>
              <a:rPr lang="de-DE" sz="1000" dirty="0">
                <a:ea typeface="+mn-lt"/>
                <a:cs typeface="+mn-lt"/>
              </a:rPr>
              <a:t>: 10.1016/j.fertnstert.2009.04.038</a:t>
            </a:r>
          </a:p>
          <a:p>
            <a:pPr marL="983569" lvl="1" indent="-354965">
              <a:buNone/>
            </a:pPr>
            <a:r>
              <a:rPr lang="de-DE" sz="1000" dirty="0">
                <a:ea typeface="+mn-lt"/>
                <a:cs typeface="+mn-lt"/>
              </a:rPr>
              <a:t>Heine D et al.(2018), Pflanzliche Proteine als Fleischersatz: eine Betrachtung für die Schweiz. Agrarforschung Schweiz. 9. 4-11. </a:t>
            </a:r>
          </a:p>
          <a:p>
            <a:pPr marL="983569" lvl="1" indent="-354965">
              <a:buNone/>
            </a:pPr>
            <a:r>
              <a:rPr lang="de-DE" sz="1000" dirty="0" err="1">
                <a:ea typeface="+mn-lt"/>
                <a:cs typeface="+mn-lt"/>
              </a:rPr>
              <a:t>Hilakivi</a:t>
            </a:r>
            <a:r>
              <a:rPr lang="de-DE" sz="1000" dirty="0">
                <a:ea typeface="+mn-lt"/>
                <a:cs typeface="+mn-lt"/>
              </a:rPr>
              <a:t>-Clarke L, Andrade JE, Helferich W (2010), </a:t>
            </a:r>
            <a:r>
              <a:rPr lang="de-DE" sz="1000" dirty="0" err="1">
                <a:ea typeface="+mn-lt"/>
                <a:cs typeface="+mn-lt"/>
              </a:rPr>
              <a:t>Is</a:t>
            </a:r>
            <a:r>
              <a:rPr lang="de-DE" sz="1000" dirty="0">
                <a:ea typeface="+mn-lt"/>
                <a:cs typeface="+mn-lt"/>
              </a:rPr>
              <a:t> </a:t>
            </a:r>
            <a:r>
              <a:rPr lang="de-DE" sz="1000" dirty="0" err="1">
                <a:ea typeface="+mn-lt"/>
                <a:cs typeface="+mn-lt"/>
              </a:rPr>
              <a:t>soy</a:t>
            </a:r>
            <a:r>
              <a:rPr lang="de-DE" sz="1000" dirty="0">
                <a:ea typeface="+mn-lt"/>
                <a:cs typeface="+mn-lt"/>
              </a:rPr>
              <a:t> </a:t>
            </a:r>
            <a:r>
              <a:rPr lang="de-DE" sz="1000" dirty="0" err="1">
                <a:ea typeface="+mn-lt"/>
                <a:cs typeface="+mn-lt"/>
              </a:rPr>
              <a:t>consumption</a:t>
            </a:r>
            <a:r>
              <a:rPr lang="de-DE" sz="1000" dirty="0">
                <a:ea typeface="+mn-lt"/>
                <a:cs typeface="+mn-lt"/>
              </a:rPr>
              <a:t> </a:t>
            </a:r>
            <a:r>
              <a:rPr lang="de-DE" sz="1000" dirty="0" err="1">
                <a:ea typeface="+mn-lt"/>
                <a:cs typeface="+mn-lt"/>
              </a:rPr>
              <a:t>good</a:t>
            </a:r>
            <a:r>
              <a:rPr lang="de-DE" sz="1000" dirty="0">
                <a:ea typeface="+mn-lt"/>
                <a:cs typeface="+mn-lt"/>
              </a:rPr>
              <a:t> </a:t>
            </a:r>
            <a:r>
              <a:rPr lang="de-DE" sz="1000" dirty="0" err="1">
                <a:ea typeface="+mn-lt"/>
                <a:cs typeface="+mn-lt"/>
              </a:rPr>
              <a:t>or</a:t>
            </a:r>
            <a:r>
              <a:rPr lang="de-DE" sz="1000" dirty="0">
                <a:ea typeface="+mn-lt"/>
                <a:cs typeface="+mn-lt"/>
              </a:rPr>
              <a:t> </a:t>
            </a:r>
            <a:r>
              <a:rPr lang="de-DE" sz="1000" dirty="0" err="1">
                <a:ea typeface="+mn-lt"/>
                <a:cs typeface="+mn-lt"/>
              </a:rPr>
              <a:t>bad</a:t>
            </a:r>
            <a:r>
              <a:rPr lang="de-DE" sz="1000" dirty="0">
                <a:ea typeface="+mn-lt"/>
                <a:cs typeface="+mn-lt"/>
              </a:rPr>
              <a:t> </a:t>
            </a:r>
            <a:r>
              <a:rPr lang="de-DE" sz="1000" dirty="0" err="1">
                <a:ea typeface="+mn-lt"/>
                <a:cs typeface="+mn-lt"/>
              </a:rPr>
              <a:t>for</a:t>
            </a:r>
            <a:r>
              <a:rPr lang="de-DE" sz="1000" dirty="0">
                <a:ea typeface="+mn-lt"/>
                <a:cs typeface="+mn-lt"/>
              </a:rPr>
              <a:t> </a:t>
            </a:r>
            <a:r>
              <a:rPr lang="de-DE" sz="1000" dirty="0" err="1">
                <a:ea typeface="+mn-lt"/>
                <a:cs typeface="+mn-lt"/>
              </a:rPr>
              <a:t>the</a:t>
            </a:r>
            <a:r>
              <a:rPr lang="de-DE" sz="1000" dirty="0">
                <a:ea typeface="+mn-lt"/>
                <a:cs typeface="+mn-lt"/>
              </a:rPr>
              <a:t> </a:t>
            </a:r>
            <a:r>
              <a:rPr lang="de-DE" sz="1000" dirty="0" err="1">
                <a:ea typeface="+mn-lt"/>
                <a:cs typeface="+mn-lt"/>
              </a:rPr>
              <a:t>breast</a:t>
            </a:r>
            <a:r>
              <a:rPr lang="de-DE" sz="1000" dirty="0">
                <a:ea typeface="+mn-lt"/>
                <a:cs typeface="+mn-lt"/>
              </a:rPr>
              <a:t>? J </a:t>
            </a:r>
            <a:r>
              <a:rPr lang="de-DE" sz="1000" dirty="0" err="1">
                <a:ea typeface="+mn-lt"/>
                <a:cs typeface="+mn-lt"/>
              </a:rPr>
              <a:t>Nutr</a:t>
            </a:r>
            <a:r>
              <a:rPr lang="de-DE" sz="1000" dirty="0">
                <a:ea typeface="+mn-lt"/>
                <a:cs typeface="+mn-lt"/>
              </a:rPr>
              <a:t>. 2010 Dec;140(12):2326S-2334S. </a:t>
            </a:r>
            <a:r>
              <a:rPr lang="de-DE" sz="1000" dirty="0" err="1">
                <a:ea typeface="+mn-lt"/>
                <a:cs typeface="+mn-lt"/>
              </a:rPr>
              <a:t>doi</a:t>
            </a:r>
            <a:r>
              <a:rPr lang="de-DE" sz="1000" dirty="0">
                <a:ea typeface="+mn-lt"/>
                <a:cs typeface="+mn-lt"/>
              </a:rPr>
              <a:t>: 10.3945/jn.110.124230</a:t>
            </a:r>
          </a:p>
          <a:p>
            <a:pPr marL="983569" lvl="1" indent="-354965">
              <a:buNone/>
            </a:pPr>
            <a:r>
              <a:rPr lang="de-DE" sz="1000" dirty="0">
                <a:ea typeface="+mn-lt"/>
                <a:cs typeface="+mn-lt"/>
              </a:rPr>
              <a:t>Huber J, Keller M (2017), Ernährungsphysiologische Bewertung von konventionell und ökologisch erzeugten vegetarischen und veganen Fleisch- und Wurstalternativen. Studie im Auftrag der Albert Schweitzer Stiftung für unsere Mitwelt, Berlin, verfügbar unter: </a:t>
            </a:r>
            <a:r>
              <a:rPr lang="de-DE" sz="1000" dirty="0">
                <a:ea typeface="+mn-lt"/>
                <a:cs typeface="+mn-lt"/>
                <a:hlinkClick r:id="rId3"/>
              </a:rPr>
              <a:t>https://albert-schweitzer-stiftung.de/aktuell/fleischalternativen-im-test</a:t>
            </a:r>
            <a:r>
              <a:rPr lang="de-DE" sz="1000" dirty="0">
                <a:ea typeface="+mn-lt"/>
                <a:cs typeface="+mn-lt"/>
              </a:rPr>
              <a:t>. </a:t>
            </a:r>
          </a:p>
          <a:p>
            <a:pPr marL="983569" lvl="1" indent="-354965">
              <a:buNone/>
            </a:pPr>
            <a:r>
              <a:rPr lang="de-DE" sz="1000" dirty="0">
                <a:ea typeface="+mn-lt"/>
                <a:cs typeface="+mn-lt"/>
              </a:rPr>
              <a:t>Ismail I, Young-</a:t>
            </a:r>
            <a:r>
              <a:rPr lang="de-DE" sz="1000" dirty="0" err="1">
                <a:ea typeface="+mn-lt"/>
                <a:cs typeface="+mn-lt"/>
              </a:rPr>
              <a:t>Hwa</a:t>
            </a:r>
            <a:r>
              <a:rPr lang="de-DE" sz="1000" dirty="0">
                <a:ea typeface="+mn-lt"/>
                <a:cs typeface="+mn-lt"/>
              </a:rPr>
              <a:t> H, </a:t>
            </a:r>
            <a:r>
              <a:rPr lang="de-DE" sz="1000" dirty="0" err="1">
                <a:ea typeface="+mn-lt"/>
                <a:cs typeface="+mn-lt"/>
              </a:rPr>
              <a:t>Seon</a:t>
            </a:r>
            <a:r>
              <a:rPr lang="de-DE" sz="1000" dirty="0">
                <a:ea typeface="+mn-lt"/>
                <a:cs typeface="+mn-lt"/>
              </a:rPr>
              <a:t>-Tea J (2020), Meat analog </a:t>
            </a:r>
            <a:r>
              <a:rPr lang="de-DE" sz="1000" dirty="0" err="1">
                <a:ea typeface="+mn-lt"/>
                <a:cs typeface="+mn-lt"/>
              </a:rPr>
              <a:t>as</a:t>
            </a:r>
            <a:r>
              <a:rPr lang="de-DE" sz="1000" dirty="0">
                <a:ea typeface="+mn-lt"/>
                <a:cs typeface="+mn-lt"/>
              </a:rPr>
              <a:t> </a:t>
            </a:r>
            <a:r>
              <a:rPr lang="de-DE" sz="1000" dirty="0" err="1">
                <a:ea typeface="+mn-lt"/>
                <a:cs typeface="+mn-lt"/>
              </a:rPr>
              <a:t>future</a:t>
            </a:r>
            <a:r>
              <a:rPr lang="de-DE" sz="1000" dirty="0">
                <a:ea typeface="+mn-lt"/>
                <a:cs typeface="+mn-lt"/>
              </a:rPr>
              <a:t> </a:t>
            </a:r>
            <a:r>
              <a:rPr lang="de-DE" sz="1000" dirty="0" err="1">
                <a:ea typeface="+mn-lt"/>
                <a:cs typeface="+mn-lt"/>
              </a:rPr>
              <a:t>food</a:t>
            </a:r>
            <a:r>
              <a:rPr lang="de-DE" sz="1000" dirty="0">
                <a:ea typeface="+mn-lt"/>
                <a:cs typeface="+mn-lt"/>
              </a:rPr>
              <a:t>: a review, J </a:t>
            </a:r>
            <a:r>
              <a:rPr lang="de-DE" sz="1000" dirty="0" err="1">
                <a:ea typeface="+mn-lt"/>
                <a:cs typeface="+mn-lt"/>
              </a:rPr>
              <a:t>Anim</a:t>
            </a:r>
            <a:r>
              <a:rPr lang="de-DE" sz="1000" dirty="0">
                <a:ea typeface="+mn-lt"/>
                <a:cs typeface="+mn-lt"/>
              </a:rPr>
              <a:t> </a:t>
            </a:r>
            <a:r>
              <a:rPr lang="de-DE" sz="1000" dirty="0" err="1">
                <a:ea typeface="+mn-lt"/>
                <a:cs typeface="+mn-lt"/>
              </a:rPr>
              <a:t>Sci</a:t>
            </a:r>
            <a:r>
              <a:rPr lang="de-DE" sz="1000" dirty="0">
                <a:ea typeface="+mn-lt"/>
                <a:cs typeface="+mn-lt"/>
              </a:rPr>
              <a:t> </a:t>
            </a:r>
            <a:r>
              <a:rPr lang="de-DE" sz="1000" dirty="0" err="1">
                <a:ea typeface="+mn-lt"/>
                <a:cs typeface="+mn-lt"/>
              </a:rPr>
              <a:t>Technol</a:t>
            </a:r>
            <a:r>
              <a:rPr lang="de-DE" sz="1000" dirty="0">
                <a:ea typeface="+mn-lt"/>
                <a:cs typeface="+mn-lt"/>
              </a:rPr>
              <a:t>. 2020 Mar; 62(2): 111–120; </a:t>
            </a:r>
            <a:r>
              <a:rPr lang="de-DE" sz="1000" dirty="0" err="1">
                <a:ea typeface="+mn-lt"/>
                <a:cs typeface="+mn-lt"/>
              </a:rPr>
              <a:t>doi</a:t>
            </a:r>
            <a:r>
              <a:rPr lang="de-DE" sz="1000" dirty="0">
                <a:ea typeface="+mn-lt"/>
                <a:cs typeface="+mn-lt"/>
              </a:rPr>
              <a:t>: 10.5187/jast.2020.62.2.111</a:t>
            </a:r>
          </a:p>
          <a:p>
            <a:pPr marL="983569" lvl="1" indent="-354965">
              <a:buNone/>
            </a:pPr>
            <a:r>
              <a:rPr lang="de-DE" sz="1000" dirty="0" err="1">
                <a:ea typeface="+mn-lt"/>
                <a:cs typeface="+mn-lt"/>
              </a:rPr>
              <a:t>Kulling</a:t>
            </a:r>
            <a:r>
              <a:rPr lang="de-DE" sz="1000" dirty="0">
                <a:ea typeface="+mn-lt"/>
                <a:cs typeface="+mn-lt"/>
              </a:rPr>
              <a:t> SE, Watzl B (2003), Phytoöstrogene, Ernährungsumschau, Ausgabe 06/03, Seite 234ff, verfügbar unter: </a:t>
            </a:r>
            <a:r>
              <a:rPr lang="de-DE" sz="1000" dirty="0">
                <a:ea typeface="+mn-lt"/>
                <a:cs typeface="+mn-lt"/>
                <a:hlinkClick r:id="rId4"/>
              </a:rPr>
              <a:t>https://www.ernaehrungs-umschau.de/print-artikel/16-06-2003-phytooestrogene/</a:t>
            </a:r>
            <a:r>
              <a:rPr lang="de-DE" sz="1000" dirty="0">
                <a:ea typeface="+mn-lt"/>
                <a:cs typeface="+mn-lt"/>
              </a:rPr>
              <a:t> </a:t>
            </a:r>
          </a:p>
          <a:p>
            <a:pPr marL="983569" lvl="1" indent="-354965">
              <a:buNone/>
            </a:pPr>
            <a:r>
              <a:rPr lang="de-DE" sz="1000" dirty="0" err="1">
                <a:ea typeface="+mn-lt"/>
                <a:cs typeface="+mn-lt"/>
              </a:rPr>
              <a:t>Lajolo</a:t>
            </a:r>
            <a:r>
              <a:rPr lang="de-DE" sz="1000" dirty="0">
                <a:ea typeface="+mn-lt"/>
                <a:cs typeface="+mn-lt"/>
              </a:rPr>
              <a:t> FM, </a:t>
            </a:r>
            <a:r>
              <a:rPr lang="de-DE" sz="1000" dirty="0" err="1">
                <a:ea typeface="+mn-lt"/>
                <a:cs typeface="+mn-lt"/>
              </a:rPr>
              <a:t>Genovese</a:t>
            </a:r>
            <a:r>
              <a:rPr lang="de-DE" sz="1000" dirty="0">
                <a:ea typeface="+mn-lt"/>
                <a:cs typeface="+mn-lt"/>
              </a:rPr>
              <a:t> MI (2002) Nutritional </a:t>
            </a:r>
            <a:r>
              <a:rPr lang="de-DE" sz="1000" dirty="0" err="1">
                <a:ea typeface="+mn-lt"/>
                <a:cs typeface="+mn-lt"/>
              </a:rPr>
              <a:t>significance</a:t>
            </a:r>
            <a:r>
              <a:rPr lang="de-DE" sz="1000" dirty="0">
                <a:ea typeface="+mn-lt"/>
                <a:cs typeface="+mn-lt"/>
              </a:rPr>
              <a:t> </a:t>
            </a:r>
            <a:r>
              <a:rPr lang="de-DE" sz="1000" dirty="0" err="1">
                <a:ea typeface="+mn-lt"/>
                <a:cs typeface="+mn-lt"/>
              </a:rPr>
              <a:t>of</a:t>
            </a:r>
            <a:r>
              <a:rPr lang="de-DE" sz="1000" dirty="0">
                <a:ea typeface="+mn-lt"/>
                <a:cs typeface="+mn-lt"/>
              </a:rPr>
              <a:t> </a:t>
            </a:r>
            <a:r>
              <a:rPr lang="de-DE" sz="1000" dirty="0" err="1">
                <a:ea typeface="+mn-lt"/>
                <a:cs typeface="+mn-lt"/>
              </a:rPr>
              <a:t>lectins</a:t>
            </a:r>
            <a:r>
              <a:rPr lang="de-DE" sz="1000" dirty="0">
                <a:ea typeface="+mn-lt"/>
                <a:cs typeface="+mn-lt"/>
              </a:rPr>
              <a:t> and </a:t>
            </a:r>
            <a:r>
              <a:rPr lang="de-DE" sz="1000" dirty="0" err="1">
                <a:ea typeface="+mn-lt"/>
                <a:cs typeface="+mn-lt"/>
              </a:rPr>
              <a:t>enzyme</a:t>
            </a:r>
            <a:r>
              <a:rPr lang="de-DE" sz="1000" dirty="0">
                <a:ea typeface="+mn-lt"/>
                <a:cs typeface="+mn-lt"/>
              </a:rPr>
              <a:t> </a:t>
            </a:r>
            <a:r>
              <a:rPr lang="de-DE" sz="1000" dirty="0" err="1">
                <a:ea typeface="+mn-lt"/>
                <a:cs typeface="+mn-lt"/>
              </a:rPr>
              <a:t>inhibitors</a:t>
            </a:r>
            <a:r>
              <a:rPr lang="de-DE" sz="1000" dirty="0">
                <a:ea typeface="+mn-lt"/>
                <a:cs typeface="+mn-lt"/>
              </a:rPr>
              <a:t> </a:t>
            </a:r>
            <a:r>
              <a:rPr lang="de-DE" sz="1000" dirty="0" err="1">
                <a:ea typeface="+mn-lt"/>
                <a:cs typeface="+mn-lt"/>
              </a:rPr>
              <a:t>from</a:t>
            </a:r>
            <a:r>
              <a:rPr lang="de-DE" sz="1000" dirty="0">
                <a:ea typeface="+mn-lt"/>
                <a:cs typeface="+mn-lt"/>
              </a:rPr>
              <a:t> </a:t>
            </a:r>
            <a:r>
              <a:rPr lang="de-DE" sz="1000" dirty="0" err="1">
                <a:ea typeface="+mn-lt"/>
                <a:cs typeface="+mn-lt"/>
              </a:rPr>
              <a:t>legumes</a:t>
            </a:r>
            <a:r>
              <a:rPr lang="de-DE" sz="1000" dirty="0">
                <a:ea typeface="+mn-lt"/>
                <a:cs typeface="+mn-lt"/>
              </a:rPr>
              <a:t>. J </a:t>
            </a:r>
            <a:r>
              <a:rPr lang="de-DE" sz="1000" dirty="0" err="1">
                <a:ea typeface="+mn-lt"/>
                <a:cs typeface="+mn-lt"/>
              </a:rPr>
              <a:t>Agric</a:t>
            </a:r>
            <a:r>
              <a:rPr lang="de-DE" sz="1000" dirty="0">
                <a:ea typeface="+mn-lt"/>
                <a:cs typeface="+mn-lt"/>
              </a:rPr>
              <a:t> Food Chem. 2002 </a:t>
            </a:r>
            <a:r>
              <a:rPr lang="de-DE" sz="1000" dirty="0" err="1">
                <a:ea typeface="+mn-lt"/>
                <a:cs typeface="+mn-lt"/>
              </a:rPr>
              <a:t>Oct</a:t>
            </a:r>
            <a:r>
              <a:rPr lang="de-DE" sz="1000" dirty="0">
                <a:ea typeface="+mn-lt"/>
                <a:cs typeface="+mn-lt"/>
              </a:rPr>
              <a:t> 23;50(22):6592-8. </a:t>
            </a:r>
            <a:r>
              <a:rPr lang="de-DE" sz="1000" dirty="0" err="1">
                <a:ea typeface="+mn-lt"/>
                <a:cs typeface="+mn-lt"/>
              </a:rPr>
              <a:t>doi</a:t>
            </a:r>
            <a:r>
              <a:rPr lang="de-DE" sz="1000" dirty="0">
                <a:ea typeface="+mn-lt"/>
                <a:cs typeface="+mn-lt"/>
              </a:rPr>
              <a:t>: 10.1021/jf020191k. PMID: 12381157.</a:t>
            </a:r>
          </a:p>
          <a:p>
            <a:pPr marL="983569" lvl="1" indent="-354965">
              <a:buNone/>
            </a:pPr>
            <a:r>
              <a:rPr lang="de-DE" sz="1000" dirty="0">
                <a:ea typeface="+mn-lt"/>
                <a:cs typeface="+mn-lt"/>
              </a:rPr>
              <a:t>Melina V, Craig W, Levin S (2016) Position </a:t>
            </a:r>
            <a:r>
              <a:rPr lang="de-DE" sz="1000" dirty="0" err="1">
                <a:ea typeface="+mn-lt"/>
                <a:cs typeface="+mn-lt"/>
              </a:rPr>
              <a:t>of</a:t>
            </a:r>
            <a:r>
              <a:rPr lang="de-DE" sz="1000" dirty="0">
                <a:ea typeface="+mn-lt"/>
                <a:cs typeface="+mn-lt"/>
              </a:rPr>
              <a:t> </a:t>
            </a:r>
            <a:r>
              <a:rPr lang="de-DE" sz="1000" dirty="0" err="1">
                <a:ea typeface="+mn-lt"/>
                <a:cs typeface="+mn-lt"/>
              </a:rPr>
              <a:t>the</a:t>
            </a:r>
            <a:r>
              <a:rPr lang="de-DE" sz="1000" dirty="0">
                <a:ea typeface="+mn-lt"/>
                <a:cs typeface="+mn-lt"/>
              </a:rPr>
              <a:t> Academy </a:t>
            </a:r>
            <a:r>
              <a:rPr lang="de-DE" sz="1000" dirty="0" err="1">
                <a:ea typeface="+mn-lt"/>
                <a:cs typeface="+mn-lt"/>
              </a:rPr>
              <a:t>of</a:t>
            </a:r>
            <a:r>
              <a:rPr lang="de-DE" sz="1000" dirty="0">
                <a:ea typeface="+mn-lt"/>
                <a:cs typeface="+mn-lt"/>
              </a:rPr>
              <a:t> Nutrition and </a:t>
            </a:r>
            <a:r>
              <a:rPr lang="de-DE" sz="1000" dirty="0" err="1">
                <a:ea typeface="+mn-lt"/>
                <a:cs typeface="+mn-lt"/>
              </a:rPr>
              <a:t>Dietetics</a:t>
            </a:r>
            <a:r>
              <a:rPr lang="de-DE" sz="1000" dirty="0">
                <a:ea typeface="+mn-lt"/>
                <a:cs typeface="+mn-lt"/>
              </a:rPr>
              <a:t>: </a:t>
            </a:r>
            <a:r>
              <a:rPr lang="de-DE" sz="1000" dirty="0" err="1">
                <a:ea typeface="+mn-lt"/>
                <a:cs typeface="+mn-lt"/>
              </a:rPr>
              <a:t>Vegetarian</a:t>
            </a:r>
            <a:r>
              <a:rPr lang="de-DE" sz="1000" dirty="0">
                <a:ea typeface="+mn-lt"/>
                <a:cs typeface="+mn-lt"/>
              </a:rPr>
              <a:t> </a:t>
            </a:r>
            <a:r>
              <a:rPr lang="de-DE" sz="1000" dirty="0" err="1">
                <a:ea typeface="+mn-lt"/>
                <a:cs typeface="+mn-lt"/>
              </a:rPr>
              <a:t>Diets</a:t>
            </a:r>
            <a:r>
              <a:rPr lang="de-DE" sz="1000" dirty="0">
                <a:ea typeface="+mn-lt"/>
                <a:cs typeface="+mn-lt"/>
              </a:rPr>
              <a:t>. J </a:t>
            </a:r>
            <a:r>
              <a:rPr lang="de-DE" sz="1000" dirty="0" err="1">
                <a:ea typeface="+mn-lt"/>
                <a:cs typeface="+mn-lt"/>
              </a:rPr>
              <a:t>Acad</a:t>
            </a:r>
            <a:r>
              <a:rPr lang="de-DE" sz="1000" dirty="0">
                <a:ea typeface="+mn-lt"/>
                <a:cs typeface="+mn-lt"/>
              </a:rPr>
              <a:t> </a:t>
            </a:r>
            <a:r>
              <a:rPr lang="de-DE" sz="1000" dirty="0" err="1">
                <a:ea typeface="+mn-lt"/>
                <a:cs typeface="+mn-lt"/>
              </a:rPr>
              <a:t>Nutr</a:t>
            </a:r>
            <a:r>
              <a:rPr lang="de-DE" sz="1000" dirty="0">
                <a:ea typeface="+mn-lt"/>
                <a:cs typeface="+mn-lt"/>
              </a:rPr>
              <a:t> </a:t>
            </a:r>
            <a:r>
              <a:rPr lang="de-DE" sz="1000" dirty="0" err="1">
                <a:ea typeface="+mn-lt"/>
                <a:cs typeface="+mn-lt"/>
              </a:rPr>
              <a:t>Diet</a:t>
            </a:r>
            <a:r>
              <a:rPr lang="de-DE" sz="1000" dirty="0">
                <a:ea typeface="+mn-lt"/>
                <a:cs typeface="+mn-lt"/>
              </a:rPr>
              <a:t>. 2016 Dec;116(12):1970-1980. </a:t>
            </a:r>
            <a:r>
              <a:rPr lang="de-DE" sz="1000" dirty="0" err="1">
                <a:ea typeface="+mn-lt"/>
                <a:cs typeface="+mn-lt"/>
              </a:rPr>
              <a:t>doi</a:t>
            </a:r>
            <a:r>
              <a:rPr lang="de-DE" sz="1000" dirty="0">
                <a:ea typeface="+mn-lt"/>
                <a:cs typeface="+mn-lt"/>
              </a:rPr>
              <a:t>: 10.1016/j.jand.2016.09.025</a:t>
            </a:r>
          </a:p>
          <a:p>
            <a:pPr marL="983569" lvl="1" indent="-354965">
              <a:buNone/>
            </a:pPr>
            <a:r>
              <a:rPr lang="de-DE" sz="1000" dirty="0">
                <a:ea typeface="+mn-lt"/>
                <a:cs typeface="+mn-lt"/>
              </a:rPr>
              <a:t>Michael Groß (2016), Mykoprotein als Fleischersatz, Nachrichten aus der Chemie, April 2016, 64(4): 403-405</a:t>
            </a:r>
          </a:p>
          <a:p>
            <a:pPr marL="983569" lvl="1" indent="-354965">
              <a:buNone/>
            </a:pPr>
            <a:r>
              <a:rPr lang="de-DE" sz="1000" dirty="0">
                <a:ea typeface="+mn-lt"/>
                <a:cs typeface="+mn-lt"/>
              </a:rPr>
              <a:t>Schlemmer U, </a:t>
            </a:r>
            <a:r>
              <a:rPr lang="de-DE" sz="1000" dirty="0" err="1">
                <a:ea typeface="+mn-lt"/>
                <a:cs typeface="+mn-lt"/>
              </a:rPr>
              <a:t>Frølich</a:t>
            </a:r>
            <a:r>
              <a:rPr lang="de-DE" sz="1000" dirty="0">
                <a:ea typeface="+mn-lt"/>
                <a:cs typeface="+mn-lt"/>
              </a:rPr>
              <a:t> W, Prieto RM, Grases F (2009), </a:t>
            </a:r>
            <a:r>
              <a:rPr lang="de-DE" sz="1000" dirty="0" err="1">
                <a:ea typeface="+mn-lt"/>
                <a:cs typeface="+mn-lt"/>
              </a:rPr>
              <a:t>Phytate</a:t>
            </a:r>
            <a:r>
              <a:rPr lang="de-DE" sz="1000" dirty="0">
                <a:ea typeface="+mn-lt"/>
                <a:cs typeface="+mn-lt"/>
              </a:rPr>
              <a:t> in </a:t>
            </a:r>
            <a:r>
              <a:rPr lang="de-DE" sz="1000" dirty="0" err="1">
                <a:ea typeface="+mn-lt"/>
                <a:cs typeface="+mn-lt"/>
              </a:rPr>
              <a:t>foods</a:t>
            </a:r>
            <a:r>
              <a:rPr lang="de-DE" sz="1000" dirty="0">
                <a:ea typeface="+mn-lt"/>
                <a:cs typeface="+mn-lt"/>
              </a:rPr>
              <a:t> and </a:t>
            </a:r>
            <a:r>
              <a:rPr lang="de-DE" sz="1000" dirty="0" err="1">
                <a:ea typeface="+mn-lt"/>
                <a:cs typeface="+mn-lt"/>
              </a:rPr>
              <a:t>significance</a:t>
            </a:r>
            <a:r>
              <a:rPr lang="de-DE" sz="1000" dirty="0">
                <a:ea typeface="+mn-lt"/>
                <a:cs typeface="+mn-lt"/>
              </a:rPr>
              <a:t> </a:t>
            </a:r>
            <a:r>
              <a:rPr lang="de-DE" sz="1000" dirty="0" err="1">
                <a:ea typeface="+mn-lt"/>
                <a:cs typeface="+mn-lt"/>
              </a:rPr>
              <a:t>for</a:t>
            </a:r>
            <a:r>
              <a:rPr lang="de-DE" sz="1000" dirty="0">
                <a:ea typeface="+mn-lt"/>
                <a:cs typeface="+mn-lt"/>
              </a:rPr>
              <a:t> </a:t>
            </a:r>
            <a:r>
              <a:rPr lang="de-DE" sz="1000" dirty="0" err="1">
                <a:ea typeface="+mn-lt"/>
                <a:cs typeface="+mn-lt"/>
              </a:rPr>
              <a:t>humans</a:t>
            </a:r>
            <a:r>
              <a:rPr lang="de-DE" sz="1000" dirty="0">
                <a:ea typeface="+mn-lt"/>
                <a:cs typeface="+mn-lt"/>
              </a:rPr>
              <a:t>: </a:t>
            </a:r>
            <a:r>
              <a:rPr lang="de-DE" sz="1000" dirty="0" err="1">
                <a:ea typeface="+mn-lt"/>
                <a:cs typeface="+mn-lt"/>
              </a:rPr>
              <a:t>food</a:t>
            </a:r>
            <a:r>
              <a:rPr lang="de-DE" sz="1000" dirty="0">
                <a:ea typeface="+mn-lt"/>
                <a:cs typeface="+mn-lt"/>
              </a:rPr>
              <a:t> </a:t>
            </a:r>
            <a:r>
              <a:rPr lang="de-DE" sz="1000" dirty="0" err="1">
                <a:ea typeface="+mn-lt"/>
                <a:cs typeface="+mn-lt"/>
              </a:rPr>
              <a:t>sources</a:t>
            </a:r>
            <a:r>
              <a:rPr lang="de-DE" sz="1000" dirty="0">
                <a:ea typeface="+mn-lt"/>
                <a:cs typeface="+mn-lt"/>
              </a:rPr>
              <a:t>, </a:t>
            </a:r>
            <a:r>
              <a:rPr lang="de-DE" sz="1000" dirty="0" err="1">
                <a:ea typeface="+mn-lt"/>
                <a:cs typeface="+mn-lt"/>
              </a:rPr>
              <a:t>intake</a:t>
            </a:r>
            <a:r>
              <a:rPr lang="de-DE" sz="1000" dirty="0">
                <a:ea typeface="+mn-lt"/>
                <a:cs typeface="+mn-lt"/>
              </a:rPr>
              <a:t>, </a:t>
            </a:r>
            <a:r>
              <a:rPr lang="de-DE" sz="1000" dirty="0" err="1">
                <a:ea typeface="+mn-lt"/>
                <a:cs typeface="+mn-lt"/>
              </a:rPr>
              <a:t>processing</a:t>
            </a:r>
            <a:r>
              <a:rPr lang="de-DE" sz="1000" dirty="0">
                <a:ea typeface="+mn-lt"/>
                <a:cs typeface="+mn-lt"/>
              </a:rPr>
              <a:t>, </a:t>
            </a:r>
            <a:r>
              <a:rPr lang="de-DE" sz="1000" dirty="0" err="1">
                <a:ea typeface="+mn-lt"/>
                <a:cs typeface="+mn-lt"/>
              </a:rPr>
              <a:t>bioavailability</a:t>
            </a:r>
            <a:r>
              <a:rPr lang="de-DE" sz="1000" dirty="0">
                <a:ea typeface="+mn-lt"/>
                <a:cs typeface="+mn-lt"/>
              </a:rPr>
              <a:t>, </a:t>
            </a:r>
            <a:r>
              <a:rPr lang="de-DE" sz="1000" dirty="0" err="1">
                <a:ea typeface="+mn-lt"/>
                <a:cs typeface="+mn-lt"/>
              </a:rPr>
              <a:t>protective</a:t>
            </a:r>
            <a:r>
              <a:rPr lang="de-DE" sz="1000" dirty="0">
                <a:ea typeface="+mn-lt"/>
                <a:cs typeface="+mn-lt"/>
              </a:rPr>
              <a:t> </a:t>
            </a:r>
            <a:r>
              <a:rPr lang="de-DE" sz="1000" dirty="0" err="1">
                <a:ea typeface="+mn-lt"/>
                <a:cs typeface="+mn-lt"/>
              </a:rPr>
              <a:t>role</a:t>
            </a:r>
            <a:r>
              <a:rPr lang="de-DE" sz="1000" dirty="0">
                <a:ea typeface="+mn-lt"/>
                <a:cs typeface="+mn-lt"/>
              </a:rPr>
              <a:t> and </a:t>
            </a:r>
            <a:r>
              <a:rPr lang="de-DE" sz="1000" dirty="0" err="1">
                <a:ea typeface="+mn-lt"/>
                <a:cs typeface="+mn-lt"/>
              </a:rPr>
              <a:t>analysis</a:t>
            </a:r>
            <a:r>
              <a:rPr lang="de-DE" sz="1000" dirty="0">
                <a:ea typeface="+mn-lt"/>
                <a:cs typeface="+mn-lt"/>
              </a:rPr>
              <a:t>. Mol </a:t>
            </a:r>
            <a:r>
              <a:rPr lang="de-DE" sz="1000" dirty="0" err="1">
                <a:ea typeface="+mn-lt"/>
                <a:cs typeface="+mn-lt"/>
              </a:rPr>
              <a:t>Nutr</a:t>
            </a:r>
            <a:r>
              <a:rPr lang="de-DE" sz="1000" dirty="0">
                <a:ea typeface="+mn-lt"/>
                <a:cs typeface="+mn-lt"/>
              </a:rPr>
              <a:t> Food Res. 2009 Sep;53 </a:t>
            </a:r>
            <a:r>
              <a:rPr lang="de-DE" sz="1000" dirty="0" err="1">
                <a:ea typeface="+mn-lt"/>
                <a:cs typeface="+mn-lt"/>
              </a:rPr>
              <a:t>Suppl</a:t>
            </a:r>
            <a:r>
              <a:rPr lang="de-DE" sz="1000" dirty="0">
                <a:ea typeface="+mn-lt"/>
                <a:cs typeface="+mn-lt"/>
              </a:rPr>
              <a:t> 2:S330-75. </a:t>
            </a:r>
            <a:r>
              <a:rPr lang="de-DE" sz="1000" dirty="0" err="1">
                <a:ea typeface="+mn-lt"/>
                <a:cs typeface="+mn-lt"/>
              </a:rPr>
              <a:t>doi</a:t>
            </a:r>
            <a:r>
              <a:rPr lang="de-DE" sz="1000" dirty="0">
                <a:ea typeface="+mn-lt"/>
                <a:cs typeface="+mn-lt"/>
              </a:rPr>
              <a:t>: 10.1002/mnfr.200900099</a:t>
            </a:r>
          </a:p>
          <a:p>
            <a:pPr marL="983569" lvl="1" indent="-354965">
              <a:buNone/>
            </a:pPr>
            <a:r>
              <a:rPr lang="de-DE" sz="1000" dirty="0" err="1">
                <a:ea typeface="+mn-lt"/>
                <a:cs typeface="+mn-lt"/>
              </a:rPr>
              <a:t>Tonstad</a:t>
            </a:r>
            <a:r>
              <a:rPr lang="de-DE" sz="1000" dirty="0">
                <a:ea typeface="+mn-lt"/>
                <a:cs typeface="+mn-lt"/>
              </a:rPr>
              <a:t> S, Nathan E, Oda K, Fraser G (2013), Vegan </a:t>
            </a:r>
            <a:r>
              <a:rPr lang="de-DE" sz="1000" dirty="0" err="1">
                <a:ea typeface="+mn-lt"/>
                <a:cs typeface="+mn-lt"/>
              </a:rPr>
              <a:t>diets</a:t>
            </a:r>
            <a:r>
              <a:rPr lang="de-DE" sz="1000" dirty="0">
                <a:ea typeface="+mn-lt"/>
                <a:cs typeface="+mn-lt"/>
              </a:rPr>
              <a:t> and </a:t>
            </a:r>
            <a:r>
              <a:rPr lang="de-DE" sz="1000" dirty="0" err="1">
                <a:ea typeface="+mn-lt"/>
                <a:cs typeface="+mn-lt"/>
              </a:rPr>
              <a:t>hypothyroidism</a:t>
            </a:r>
            <a:r>
              <a:rPr lang="de-DE" sz="1000" dirty="0">
                <a:ea typeface="+mn-lt"/>
                <a:cs typeface="+mn-lt"/>
              </a:rPr>
              <a:t>. </a:t>
            </a:r>
            <a:r>
              <a:rPr lang="de-DE" sz="1000" dirty="0" err="1">
                <a:ea typeface="+mn-lt"/>
                <a:cs typeface="+mn-lt"/>
              </a:rPr>
              <a:t>Nutrients</a:t>
            </a:r>
            <a:r>
              <a:rPr lang="de-DE" sz="1000" dirty="0">
                <a:ea typeface="+mn-lt"/>
                <a:cs typeface="+mn-lt"/>
              </a:rPr>
              <a:t>. 2013 Nov 20;5(11):4642-52. </a:t>
            </a:r>
            <a:r>
              <a:rPr lang="de-DE" sz="1000" dirty="0" err="1">
                <a:ea typeface="+mn-lt"/>
                <a:cs typeface="+mn-lt"/>
              </a:rPr>
              <a:t>doi</a:t>
            </a:r>
            <a:r>
              <a:rPr lang="de-DE" sz="1000" dirty="0">
                <a:ea typeface="+mn-lt"/>
                <a:cs typeface="+mn-lt"/>
              </a:rPr>
              <a:t>: 10.3390/nu5114642. PMID: 24264226; PMCID: PMC3847753.</a:t>
            </a:r>
          </a:p>
          <a:p>
            <a:pPr marL="983569" lvl="1" indent="-354965">
              <a:buNone/>
            </a:pPr>
            <a:r>
              <a:rPr lang="de-DE" sz="1000" dirty="0" err="1">
                <a:ea typeface="+mn-lt"/>
                <a:cs typeface="+mn-lt"/>
              </a:rPr>
              <a:t>Urbano</a:t>
            </a:r>
            <a:r>
              <a:rPr lang="de-DE" sz="1000" dirty="0">
                <a:ea typeface="+mn-lt"/>
                <a:cs typeface="+mn-lt"/>
              </a:rPr>
              <a:t> G, López-Jurado M, Aranda P, Vidal-Valverde C, </a:t>
            </a:r>
            <a:r>
              <a:rPr lang="de-DE" sz="1000" dirty="0" err="1">
                <a:ea typeface="+mn-lt"/>
                <a:cs typeface="+mn-lt"/>
              </a:rPr>
              <a:t>Tenorio</a:t>
            </a:r>
            <a:r>
              <a:rPr lang="de-DE" sz="1000" dirty="0">
                <a:ea typeface="+mn-lt"/>
                <a:cs typeface="+mn-lt"/>
              </a:rPr>
              <a:t> E, </a:t>
            </a:r>
            <a:r>
              <a:rPr lang="de-DE" sz="1000" dirty="0" err="1">
                <a:ea typeface="+mn-lt"/>
                <a:cs typeface="+mn-lt"/>
              </a:rPr>
              <a:t>Porres</a:t>
            </a:r>
            <a:r>
              <a:rPr lang="de-DE" sz="1000" dirty="0">
                <a:ea typeface="+mn-lt"/>
                <a:cs typeface="+mn-lt"/>
              </a:rPr>
              <a:t> J (2000), The </a:t>
            </a:r>
            <a:r>
              <a:rPr lang="de-DE" sz="1000" dirty="0" err="1">
                <a:ea typeface="+mn-lt"/>
                <a:cs typeface="+mn-lt"/>
              </a:rPr>
              <a:t>role</a:t>
            </a:r>
            <a:r>
              <a:rPr lang="de-DE" sz="1000" dirty="0">
                <a:ea typeface="+mn-lt"/>
                <a:cs typeface="+mn-lt"/>
              </a:rPr>
              <a:t> </a:t>
            </a:r>
            <a:r>
              <a:rPr lang="de-DE" sz="1000" dirty="0" err="1">
                <a:ea typeface="+mn-lt"/>
                <a:cs typeface="+mn-lt"/>
              </a:rPr>
              <a:t>of</a:t>
            </a:r>
            <a:r>
              <a:rPr lang="de-DE" sz="1000" dirty="0">
                <a:ea typeface="+mn-lt"/>
                <a:cs typeface="+mn-lt"/>
              </a:rPr>
              <a:t> </a:t>
            </a:r>
            <a:r>
              <a:rPr lang="de-DE" sz="1000" dirty="0" err="1">
                <a:ea typeface="+mn-lt"/>
                <a:cs typeface="+mn-lt"/>
              </a:rPr>
              <a:t>phytic</a:t>
            </a:r>
            <a:r>
              <a:rPr lang="de-DE" sz="1000" dirty="0">
                <a:ea typeface="+mn-lt"/>
                <a:cs typeface="+mn-lt"/>
              </a:rPr>
              <a:t> </a:t>
            </a:r>
            <a:r>
              <a:rPr lang="de-DE" sz="1000" dirty="0" err="1">
                <a:ea typeface="+mn-lt"/>
                <a:cs typeface="+mn-lt"/>
              </a:rPr>
              <a:t>acid</a:t>
            </a:r>
            <a:r>
              <a:rPr lang="de-DE" sz="1000" dirty="0">
                <a:ea typeface="+mn-lt"/>
                <a:cs typeface="+mn-lt"/>
              </a:rPr>
              <a:t> in </a:t>
            </a:r>
            <a:r>
              <a:rPr lang="de-DE" sz="1000" dirty="0" err="1">
                <a:ea typeface="+mn-lt"/>
                <a:cs typeface="+mn-lt"/>
              </a:rPr>
              <a:t>legumes</a:t>
            </a:r>
            <a:r>
              <a:rPr lang="de-DE" sz="1000" dirty="0">
                <a:ea typeface="+mn-lt"/>
                <a:cs typeface="+mn-lt"/>
              </a:rPr>
              <a:t>: </a:t>
            </a:r>
            <a:r>
              <a:rPr lang="de-DE" sz="1000" dirty="0" err="1">
                <a:ea typeface="+mn-lt"/>
                <a:cs typeface="+mn-lt"/>
              </a:rPr>
              <a:t>antinutrient</a:t>
            </a:r>
            <a:r>
              <a:rPr lang="de-DE" sz="1000" dirty="0">
                <a:ea typeface="+mn-lt"/>
                <a:cs typeface="+mn-lt"/>
              </a:rPr>
              <a:t> </a:t>
            </a:r>
            <a:r>
              <a:rPr lang="de-DE" sz="1000" dirty="0" err="1">
                <a:ea typeface="+mn-lt"/>
                <a:cs typeface="+mn-lt"/>
              </a:rPr>
              <a:t>or</a:t>
            </a:r>
            <a:r>
              <a:rPr lang="de-DE" sz="1000" dirty="0">
                <a:ea typeface="+mn-lt"/>
                <a:cs typeface="+mn-lt"/>
              </a:rPr>
              <a:t> </a:t>
            </a:r>
            <a:r>
              <a:rPr lang="de-DE" sz="1000" dirty="0" err="1">
                <a:ea typeface="+mn-lt"/>
                <a:cs typeface="+mn-lt"/>
              </a:rPr>
              <a:t>beneficial</a:t>
            </a:r>
            <a:r>
              <a:rPr lang="de-DE" sz="1000" dirty="0">
                <a:ea typeface="+mn-lt"/>
                <a:cs typeface="+mn-lt"/>
              </a:rPr>
              <a:t> </a:t>
            </a:r>
            <a:r>
              <a:rPr lang="de-DE" sz="1000" dirty="0" err="1">
                <a:ea typeface="+mn-lt"/>
                <a:cs typeface="+mn-lt"/>
              </a:rPr>
              <a:t>function</a:t>
            </a:r>
            <a:r>
              <a:rPr lang="de-DE" sz="1000" dirty="0">
                <a:ea typeface="+mn-lt"/>
                <a:cs typeface="+mn-lt"/>
              </a:rPr>
              <a:t>? J </a:t>
            </a:r>
            <a:r>
              <a:rPr lang="de-DE" sz="1000" dirty="0" err="1">
                <a:ea typeface="+mn-lt"/>
                <a:cs typeface="+mn-lt"/>
              </a:rPr>
              <a:t>Physiol</a:t>
            </a:r>
            <a:r>
              <a:rPr lang="de-DE" sz="1000" dirty="0">
                <a:ea typeface="+mn-lt"/>
                <a:cs typeface="+mn-lt"/>
              </a:rPr>
              <a:t> </a:t>
            </a:r>
            <a:r>
              <a:rPr lang="de-DE" sz="1000" dirty="0" err="1">
                <a:ea typeface="+mn-lt"/>
                <a:cs typeface="+mn-lt"/>
              </a:rPr>
              <a:t>Biochem</a:t>
            </a:r>
            <a:r>
              <a:rPr lang="de-DE" sz="1000" dirty="0">
                <a:ea typeface="+mn-lt"/>
                <a:cs typeface="+mn-lt"/>
              </a:rPr>
              <a:t>. 2000 Sep;56(3):283-94. </a:t>
            </a:r>
            <a:r>
              <a:rPr lang="de-DE" sz="1000" dirty="0" err="1">
                <a:ea typeface="+mn-lt"/>
                <a:cs typeface="+mn-lt"/>
              </a:rPr>
              <a:t>doi</a:t>
            </a:r>
            <a:r>
              <a:rPr lang="de-DE" sz="1000" dirty="0">
                <a:ea typeface="+mn-lt"/>
                <a:cs typeface="+mn-lt"/>
              </a:rPr>
              <a:t>: 10.1007/BF03179796</a:t>
            </a:r>
          </a:p>
          <a:p>
            <a:pPr marL="354965" indent="-354965">
              <a:buNone/>
            </a:pPr>
            <a:endParaRPr lang="de-DE" sz="1000" dirty="0">
              <a:ea typeface="+mn-lt"/>
              <a:cs typeface="+mn-lt"/>
            </a:endParaRPr>
          </a:p>
          <a:p>
            <a:pPr marL="354965" indent="-354965">
              <a:buNone/>
            </a:pPr>
            <a:endParaRPr lang="de-DE" sz="1000" dirty="0">
              <a:ea typeface="+mn-lt"/>
              <a:cs typeface="+mn-lt"/>
            </a:endParaRPr>
          </a:p>
        </p:txBody>
      </p:sp>
    </p:spTree>
    <p:extLst>
      <p:ext uri="{BB962C8B-B14F-4D97-AF65-F5344CB8AC3E}">
        <p14:creationId xmlns:p14="http://schemas.microsoft.com/office/powerpoint/2010/main" val="39731065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DFD73A4-DF0B-4AA5-A3EC-77EC854A37C5}"/>
              </a:ext>
            </a:extLst>
          </p:cNvPr>
          <p:cNvSpPr/>
          <p:nvPr/>
        </p:nvSpPr>
        <p:spPr>
          <a:xfrm>
            <a:off x="155388" y="6024282"/>
            <a:ext cx="11881224" cy="459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de-DE" sz="1900">
              <a:solidFill>
                <a:schemeClr val="tx1"/>
              </a:solidFill>
            </a:endParaRPr>
          </a:p>
        </p:txBody>
      </p:sp>
      <p:sp>
        <p:nvSpPr>
          <p:cNvPr id="2" name="Titel 1">
            <a:extLst>
              <a:ext uri="{FF2B5EF4-FFF2-40B4-BE49-F238E27FC236}">
                <a16:creationId xmlns:a16="http://schemas.microsoft.com/office/drawing/2014/main" id="{2A90CE7C-68C6-481E-B66E-DEC32482F02F}"/>
              </a:ext>
            </a:extLst>
          </p:cNvPr>
          <p:cNvSpPr>
            <a:spLocks noGrp="1"/>
          </p:cNvSpPr>
          <p:nvPr>
            <p:ph type="title"/>
          </p:nvPr>
        </p:nvSpPr>
        <p:spPr/>
        <p:txBody>
          <a:bodyPr/>
          <a:lstStyle/>
          <a:p>
            <a:r>
              <a:rPr lang="de-DE" dirty="0"/>
              <a:t>Literatur</a:t>
            </a:r>
          </a:p>
        </p:txBody>
      </p:sp>
      <p:sp>
        <p:nvSpPr>
          <p:cNvPr id="3" name="Inhaltsplatzhalter 2">
            <a:extLst>
              <a:ext uri="{FF2B5EF4-FFF2-40B4-BE49-F238E27FC236}">
                <a16:creationId xmlns:a16="http://schemas.microsoft.com/office/drawing/2014/main" id="{F0EED101-D58D-4E9B-8CFA-94BD3CCA2207}"/>
              </a:ext>
            </a:extLst>
          </p:cNvPr>
          <p:cNvSpPr>
            <a:spLocks noGrp="1"/>
          </p:cNvSpPr>
          <p:nvPr>
            <p:ph idx="1"/>
          </p:nvPr>
        </p:nvSpPr>
        <p:spPr>
          <a:xfrm>
            <a:off x="371481" y="944571"/>
            <a:ext cx="11578781" cy="4860917"/>
          </a:xfrm>
        </p:spPr>
        <p:txBody>
          <a:bodyPr/>
          <a:lstStyle/>
          <a:p>
            <a:pPr marL="354965" indent="-354965">
              <a:buNone/>
            </a:pPr>
            <a:r>
              <a:rPr lang="de-DE" sz="1100" dirty="0" err="1">
                <a:ea typeface="+mn-lt"/>
                <a:cs typeface="+mn-lt"/>
              </a:rPr>
              <a:t>Kulling</a:t>
            </a:r>
            <a:r>
              <a:rPr lang="de-DE" sz="1100" dirty="0">
                <a:ea typeface="+mn-lt"/>
                <a:cs typeface="+mn-lt"/>
              </a:rPr>
              <a:t> SE, Watzl B (2003), Phytoöstrogene, Ernährungsumschau, Ausgabe 06/03, Seite 234ff, verfügbar unter: </a:t>
            </a:r>
            <a:r>
              <a:rPr lang="de-DE" sz="1100" dirty="0">
                <a:ea typeface="+mn-lt"/>
                <a:cs typeface="+mn-lt"/>
                <a:hlinkClick r:id="rId2"/>
              </a:rPr>
              <a:t>https://www.ernaehrungs-umschau.de/print-artikel/16-06-2003-phytooestrogene/</a:t>
            </a:r>
            <a:r>
              <a:rPr lang="de-DE" sz="1100" dirty="0">
                <a:ea typeface="+mn-lt"/>
                <a:cs typeface="+mn-lt"/>
              </a:rPr>
              <a:t> [Zugriff: 15.04.2022, 10:49 Uhr] </a:t>
            </a:r>
            <a:endParaRPr lang="de-DE" sz="1100" dirty="0">
              <a:cs typeface="Arial"/>
            </a:endParaRPr>
          </a:p>
          <a:p>
            <a:pPr marL="354965" indent="-354965">
              <a:buNone/>
            </a:pPr>
            <a:r>
              <a:rPr lang="en-US" sz="1100" dirty="0" err="1">
                <a:cs typeface="Arial"/>
              </a:rPr>
              <a:t>Lajolo</a:t>
            </a:r>
            <a:r>
              <a:rPr lang="en-US" sz="1100" dirty="0">
                <a:cs typeface="Arial"/>
              </a:rPr>
              <a:t> FM, Genovese MI (2002) Nutritional significance of lectins and enzyme inhibitors from legumes. J Agric Food Chem. 2002 Oct 23;50(22):6592-8. </a:t>
            </a:r>
            <a:r>
              <a:rPr lang="en-US" sz="1100" dirty="0" err="1">
                <a:cs typeface="Arial"/>
              </a:rPr>
              <a:t>doi</a:t>
            </a:r>
            <a:r>
              <a:rPr lang="en-US" sz="1100" dirty="0">
                <a:cs typeface="Arial"/>
              </a:rPr>
              <a:t>: 10.1021/jf020191k. PMID: 12381157. </a:t>
            </a:r>
            <a:endParaRPr lang="de-DE" sz="1100" dirty="0">
              <a:cs typeface="Arial"/>
            </a:endParaRPr>
          </a:p>
          <a:p>
            <a:pPr marL="354965" indent="-354965">
              <a:buNone/>
            </a:pPr>
            <a:r>
              <a:rPr lang="en-US" sz="1100" dirty="0">
                <a:cs typeface="Arial"/>
              </a:rPr>
              <a:t>Melina V, Craig W, Levin S (2016) Position of the Academy of Nutrition and Dietetics: Vegetarian Diets. J </a:t>
            </a:r>
            <a:r>
              <a:rPr lang="en-US" sz="1100" dirty="0" err="1">
                <a:cs typeface="Arial"/>
              </a:rPr>
              <a:t>Acad</a:t>
            </a:r>
            <a:r>
              <a:rPr lang="en-US" sz="1100" dirty="0">
                <a:cs typeface="Arial"/>
              </a:rPr>
              <a:t> </a:t>
            </a:r>
            <a:r>
              <a:rPr lang="en-US" sz="1100" dirty="0" err="1">
                <a:cs typeface="Arial"/>
              </a:rPr>
              <a:t>Nutr</a:t>
            </a:r>
            <a:r>
              <a:rPr lang="en-US" sz="1100" dirty="0">
                <a:cs typeface="Arial"/>
              </a:rPr>
              <a:t> Diet. 2016 Dec;116(12):1970-1980. </a:t>
            </a:r>
            <a:r>
              <a:rPr lang="en-US" sz="1100" dirty="0" err="1">
                <a:cs typeface="Arial"/>
              </a:rPr>
              <a:t>doi</a:t>
            </a:r>
            <a:r>
              <a:rPr lang="en-US" sz="1100" dirty="0">
                <a:cs typeface="Arial"/>
              </a:rPr>
              <a:t>: 10.1016/j.jand.2016.09.025 </a:t>
            </a:r>
            <a:endParaRPr lang="de-DE" sz="1100" dirty="0">
              <a:cs typeface="Arial"/>
            </a:endParaRPr>
          </a:p>
          <a:p>
            <a:pPr marL="354965" indent="-354965">
              <a:buNone/>
            </a:pPr>
            <a:r>
              <a:rPr lang="de-DE" sz="1100" dirty="0">
                <a:cs typeface="Arial"/>
              </a:rPr>
              <a:t>Michael Groß (2016), Mykoprotein als Fleischersatz, Nachrichten aus der Chemie, April 2016, 64(4): 403-405 </a:t>
            </a:r>
          </a:p>
          <a:p>
            <a:pPr marL="354965" indent="-354965">
              <a:buNone/>
            </a:pPr>
            <a:r>
              <a:rPr lang="de-DE" sz="1100" dirty="0" err="1"/>
              <a:t>Nahgast</a:t>
            </a:r>
            <a:r>
              <a:rPr lang="de-DE" sz="1100" dirty="0"/>
              <a:t> (</a:t>
            </a:r>
            <a:r>
              <a:rPr lang="de-DE" sz="1100" dirty="0" err="1"/>
              <a:t>o.j.</a:t>
            </a:r>
            <a:r>
              <a:rPr lang="de-DE" sz="1100" dirty="0"/>
              <a:t>): Eine nachhaltige Gastronomie ist möglich! Online: </a:t>
            </a:r>
            <a:r>
              <a:rPr lang="de-DE" sz="1100" dirty="0">
                <a:hlinkClick r:id="rId3"/>
              </a:rPr>
              <a:t>https://www.ernaehrung-nachhaltig.de/</a:t>
            </a:r>
            <a:r>
              <a:rPr lang="de-DE" sz="1100" dirty="0"/>
              <a:t>. </a:t>
            </a:r>
          </a:p>
          <a:p>
            <a:pPr marL="354965" indent="-354965">
              <a:buNone/>
            </a:pPr>
            <a:r>
              <a:rPr lang="de-DE" sz="1100" dirty="0">
                <a:cs typeface="Arial"/>
              </a:rPr>
              <a:t>Ökolandbau (o.J.): Erträge im biologischen und konventionellen Landbau. </a:t>
            </a:r>
            <a:r>
              <a:rPr lang="de-DE" sz="1100" dirty="0">
                <a:cs typeface="Arial"/>
                <a:hlinkClick r:id="rId4"/>
              </a:rPr>
              <a:t>https://www.oekolandbau.de/add-a-title-here/</a:t>
            </a:r>
            <a:r>
              <a:rPr lang="de-DE" sz="1100" dirty="0">
                <a:cs typeface="Arial"/>
              </a:rPr>
              <a:t>. </a:t>
            </a:r>
          </a:p>
          <a:p>
            <a:pPr marL="354965" indent="-354965">
              <a:buNone/>
            </a:pPr>
            <a:r>
              <a:rPr lang="de-DE" sz="1100" dirty="0">
                <a:cs typeface="Arial"/>
              </a:rPr>
              <a:t>Ökolandbau (o.J.): Öko - was ist anders? </a:t>
            </a:r>
            <a:r>
              <a:rPr lang="de-DE" sz="1100" dirty="0">
                <a:cs typeface="Arial"/>
                <a:hlinkClick r:id="rId5"/>
              </a:rPr>
              <a:t>https://www.oekolandbau.de/landwirtschaft/umstellung/oeko-was-ist-anders/</a:t>
            </a:r>
            <a:r>
              <a:rPr lang="de-DE" sz="1100" dirty="0">
                <a:cs typeface="Arial"/>
              </a:rPr>
              <a:t>. </a:t>
            </a:r>
          </a:p>
          <a:p>
            <a:pPr marL="354965" indent="-354965">
              <a:buNone/>
            </a:pPr>
            <a:r>
              <a:rPr lang="en-US" sz="1100" dirty="0">
                <a:cs typeface="Arial"/>
              </a:rPr>
              <a:t>Schlemmer U, </a:t>
            </a:r>
            <a:r>
              <a:rPr lang="en-US" sz="1100" dirty="0" err="1">
                <a:cs typeface="Arial"/>
              </a:rPr>
              <a:t>Frølich</a:t>
            </a:r>
            <a:r>
              <a:rPr lang="en-US" sz="1100" dirty="0">
                <a:cs typeface="Arial"/>
              </a:rPr>
              <a:t> W, Prieto RM, </a:t>
            </a:r>
            <a:r>
              <a:rPr lang="en-US" sz="1100" dirty="0" err="1">
                <a:cs typeface="Arial"/>
              </a:rPr>
              <a:t>Grases</a:t>
            </a:r>
            <a:r>
              <a:rPr lang="en-US" sz="1100" dirty="0">
                <a:cs typeface="Arial"/>
              </a:rPr>
              <a:t> F (2009), Phytate in foods and significance for humans: food sources, intake, processing, bioavailability, protective role and analysis. Mol </a:t>
            </a:r>
            <a:r>
              <a:rPr lang="en-US" sz="1100" dirty="0" err="1">
                <a:cs typeface="Arial"/>
              </a:rPr>
              <a:t>Nutr</a:t>
            </a:r>
            <a:r>
              <a:rPr lang="en-US" sz="1100" dirty="0">
                <a:cs typeface="Arial"/>
              </a:rPr>
              <a:t> Food Res. 2009 Sep;53 Suppl 2:S330-75. </a:t>
            </a:r>
            <a:r>
              <a:rPr lang="en-US" sz="1100" dirty="0" err="1">
                <a:cs typeface="Arial"/>
              </a:rPr>
              <a:t>doi</a:t>
            </a:r>
            <a:r>
              <a:rPr lang="en-US" sz="1100" dirty="0">
                <a:cs typeface="Arial"/>
              </a:rPr>
              <a:t>: 10.1002/mnfr.200900099 </a:t>
            </a:r>
            <a:endParaRPr lang="de-DE" sz="1100" dirty="0">
              <a:cs typeface="Arial"/>
            </a:endParaRPr>
          </a:p>
          <a:p>
            <a:pPr marL="354965" indent="-354965">
              <a:buNone/>
            </a:pPr>
            <a:r>
              <a:rPr lang="de-DE" sz="1100" dirty="0">
                <a:cs typeface="Arial"/>
              </a:rPr>
              <a:t>Stiftung Warentest (2021): Tierwohl-Label: Was hinter Siegeln für Tierwohl steht, Stiftung Warentest. URL </a:t>
            </a:r>
            <a:r>
              <a:rPr lang="de-DE" sz="1100" dirty="0">
                <a:cs typeface="Arial"/>
                <a:hlinkClick r:id="rId6"/>
              </a:rPr>
              <a:t>https://www.test.de/Diese-Siegel-sollen-beim-Kauf-von-Fleisch-und-Milch-helfen-5306979-0/</a:t>
            </a:r>
            <a:r>
              <a:rPr lang="de-DE" sz="1100" dirty="0">
                <a:cs typeface="Arial"/>
              </a:rPr>
              <a:t>, abgerufen am 4. November 2022. </a:t>
            </a:r>
          </a:p>
          <a:p>
            <a:pPr marL="354965" indent="-354965">
              <a:buNone/>
            </a:pPr>
            <a:r>
              <a:rPr lang="de-DE" sz="1100" dirty="0">
                <a:cs typeface="Arial"/>
              </a:rPr>
              <a:t>tegut (2012): Was bedeutet die Nummer auf Eiern?, tegut.de. URL </a:t>
            </a:r>
            <a:r>
              <a:rPr lang="de-DE" sz="1100" dirty="0">
                <a:cs typeface="Arial"/>
                <a:hlinkClick r:id="rId7"/>
              </a:rPr>
              <a:t>https://www.tegut.com/produkte/artikel/was-bedeutet-die-nummer-auf-eiern.html</a:t>
            </a:r>
            <a:r>
              <a:rPr lang="de-DE" sz="1100" dirty="0">
                <a:cs typeface="Arial"/>
              </a:rPr>
              <a:t>, abgerufen am 4. November 2022 </a:t>
            </a:r>
          </a:p>
          <a:p>
            <a:pPr marL="354965" indent="-354965">
              <a:buNone/>
            </a:pPr>
            <a:r>
              <a:rPr lang="de-DE" sz="1100" dirty="0">
                <a:cs typeface="Arial"/>
              </a:rPr>
              <a:t>Teitscheid, P., Becker, M., Engelmann, T., Friedrich, S., Hielscher, J., Steinmeier, F. (2021): Nachhaltigkeitsmanagement in der Außer-Haus-Gastronomie: Handlungsempfehlungen entlang der betrieblichen Kernprozesse. </a:t>
            </a:r>
            <a:r>
              <a:rPr lang="en-US" sz="1100" dirty="0">
                <a:cs typeface="Arial"/>
              </a:rPr>
              <a:t>Hamburg: Behr‘s Verlag. </a:t>
            </a:r>
            <a:endParaRPr lang="de-DE" sz="1100" dirty="0">
              <a:cs typeface="Arial"/>
            </a:endParaRPr>
          </a:p>
          <a:p>
            <a:pPr marL="354965" indent="-354965">
              <a:buNone/>
            </a:pPr>
            <a:r>
              <a:rPr lang="en-US" sz="1100" dirty="0" err="1">
                <a:cs typeface="Arial"/>
              </a:rPr>
              <a:t>Tonstad</a:t>
            </a:r>
            <a:r>
              <a:rPr lang="en-US" sz="1100" dirty="0">
                <a:cs typeface="Arial"/>
              </a:rPr>
              <a:t> S, Nathan E, Oda K, Fraser G (2013), Vegan diets and hypothyroidism. Nutrients. 2013 Nov 20;5(11):4642-52. </a:t>
            </a:r>
            <a:r>
              <a:rPr lang="en-US" sz="1100" dirty="0" err="1">
                <a:cs typeface="Arial"/>
              </a:rPr>
              <a:t>doi</a:t>
            </a:r>
            <a:r>
              <a:rPr lang="en-US" sz="1100" dirty="0">
                <a:cs typeface="Arial"/>
              </a:rPr>
              <a:t>: 10.3390/nu5114642. PMID: 24264226; PMCID: PMC3847753. </a:t>
            </a:r>
            <a:endParaRPr lang="de-DE" sz="1100" dirty="0">
              <a:cs typeface="Arial"/>
            </a:endParaRPr>
          </a:p>
          <a:p>
            <a:pPr marL="354965" indent="-354965">
              <a:buNone/>
            </a:pPr>
            <a:r>
              <a:rPr lang="en-US" sz="1100" dirty="0" err="1">
                <a:cs typeface="Arial"/>
              </a:rPr>
              <a:t>Urbano</a:t>
            </a:r>
            <a:r>
              <a:rPr lang="en-US" sz="1100" dirty="0">
                <a:cs typeface="Arial"/>
              </a:rPr>
              <a:t> G, López-Jurado M, Aranda P, Vidal-Valverde C, Tenorio E, </a:t>
            </a:r>
            <a:r>
              <a:rPr lang="en-US" sz="1100" dirty="0" err="1">
                <a:cs typeface="Arial"/>
              </a:rPr>
              <a:t>Porres</a:t>
            </a:r>
            <a:r>
              <a:rPr lang="en-US" sz="1100" dirty="0">
                <a:cs typeface="Arial"/>
              </a:rPr>
              <a:t> J (2000), The role of phytic acid in legumes: antinutrient or beneficial function? J </a:t>
            </a:r>
            <a:r>
              <a:rPr lang="en-US" sz="1100" dirty="0" err="1">
                <a:cs typeface="Arial"/>
              </a:rPr>
              <a:t>Physiol</a:t>
            </a:r>
            <a:r>
              <a:rPr lang="en-US" sz="1100" dirty="0">
                <a:cs typeface="Arial"/>
              </a:rPr>
              <a:t> </a:t>
            </a:r>
            <a:r>
              <a:rPr lang="en-US" sz="1100" dirty="0" err="1">
                <a:cs typeface="Arial"/>
              </a:rPr>
              <a:t>Biochem</a:t>
            </a:r>
            <a:r>
              <a:rPr lang="en-US" sz="1100" dirty="0">
                <a:cs typeface="Arial"/>
              </a:rPr>
              <a:t>. 2000 Sep;56(3):283-94. </a:t>
            </a:r>
            <a:r>
              <a:rPr lang="en-US" sz="1100" dirty="0" err="1">
                <a:cs typeface="Arial"/>
              </a:rPr>
              <a:t>doi</a:t>
            </a:r>
            <a:r>
              <a:rPr lang="en-US" sz="1100" dirty="0">
                <a:cs typeface="Arial"/>
              </a:rPr>
              <a:t>: 10.1007/BF03179796 </a:t>
            </a:r>
            <a:endParaRPr lang="de-DE" sz="1100" dirty="0">
              <a:cs typeface="Arial"/>
            </a:endParaRPr>
          </a:p>
          <a:p>
            <a:pPr marL="354965" indent="-354965">
              <a:buNone/>
            </a:pPr>
            <a:r>
              <a:rPr lang="de-DE" sz="1100" dirty="0"/>
              <a:t>Verband Deutscher Naturparke e. V., Institut für Nachhaltige Ernährung der FH Münster, Technischen Universität Berlin – Institut für Berufliche Bildung und Arbeitslehre (TUB), Wuppertal Instituts für Klima, Umwelt, Energie gGmbH. (Hrsg.) (2023): Nachhaltige und klimaschonende Gastronomie. Schulungsunterlagen aus dem Projekt Katzensprung 2.0 – Aktiv für den Klimaschutz im Deutschlandtourismus. Gefördert durch: Bundesministerium für Wirtschaft und Klimaschutz. </a:t>
            </a:r>
          </a:p>
          <a:p>
            <a:pPr marL="354965" indent="-354965">
              <a:buNone/>
            </a:pPr>
            <a:r>
              <a:rPr lang="de-DE" sz="1100" dirty="0">
                <a:cs typeface="Arial"/>
              </a:rPr>
              <a:t>Verbraucherzentrale (2020): Tierschutz, Tierwohl und artgerechte Haltung!?, Verbraucherzentrale.de. URL </a:t>
            </a:r>
            <a:r>
              <a:rPr lang="de-DE" sz="1100" dirty="0">
                <a:cs typeface="Arial"/>
                <a:hlinkClick r:id="rId8"/>
              </a:rPr>
              <a:t>https://www.verbraucherzentrale.de/wissen/lebensmittel/lebensmittelproduktion/tierschutz-tierwohl-und-</a:t>
            </a:r>
            <a:r>
              <a:rPr lang="de-DE" sz="1100" dirty="0">
                <a:cs typeface="Arial"/>
              </a:rPr>
              <a:t> artgerechte-haltung-22080, abgerufen am 4. November 2022. </a:t>
            </a:r>
          </a:p>
          <a:p>
            <a:pPr marL="354965" indent="-354965">
              <a:buNone/>
            </a:pPr>
            <a:r>
              <a:rPr lang="de-DE" sz="1100" dirty="0">
                <a:cs typeface="Arial"/>
              </a:rPr>
              <a:t>Verbraucherzentralen Nordrhein-Westfalen, Bayern, Hessen, Niedersachsen, Saarland und Schleswig-Holstein (2022): Heimisches Obst und Gemüse: Wann gibt es was? </a:t>
            </a:r>
            <a:r>
              <a:rPr lang="de-DE" sz="1100" dirty="0" err="1">
                <a:cs typeface="Arial"/>
              </a:rPr>
              <a:t>Hg</a:t>
            </a:r>
            <a:r>
              <a:rPr lang="de-DE" sz="1100" dirty="0">
                <a:cs typeface="Arial"/>
              </a:rPr>
              <a:t>. v. Verbraucherzentrale Hessen. Online verfügbar unter </a:t>
            </a:r>
            <a:r>
              <a:rPr lang="de-DE" sz="1100" dirty="0">
                <a:cs typeface="Arial"/>
                <a:hlinkClick r:id="rId9"/>
              </a:rPr>
              <a:t>https://www.verbraucherzentrale.de/sites/default/files/2023-02/saisonkalender_poster_a3.pdf</a:t>
            </a:r>
            <a:r>
              <a:rPr lang="de-DE" sz="1100" dirty="0">
                <a:cs typeface="Arial"/>
              </a:rPr>
              <a:t>. </a:t>
            </a:r>
          </a:p>
          <a:p>
            <a:pPr marL="354965" indent="-354965">
              <a:buNone/>
            </a:pPr>
            <a:r>
              <a:rPr lang="de-DE" sz="1100" dirty="0">
                <a:cs typeface="Arial"/>
              </a:rPr>
              <a:t>WWF Deutschland (2020): Essen wir das Klima auf?, WWF Deutschland. URL </a:t>
            </a:r>
            <a:r>
              <a:rPr lang="de-DE" sz="1100" dirty="0">
                <a:cs typeface="Arial"/>
                <a:hlinkClick r:id="rId10"/>
              </a:rPr>
              <a:t>https://www.wwf.de/themen-projekte/landwirtschaft/ernaehrung-konsum/essen-wir-das-klima-auf</a:t>
            </a:r>
            <a:r>
              <a:rPr lang="de-DE" sz="1100" dirty="0">
                <a:cs typeface="Arial"/>
              </a:rPr>
              <a:t>, abgerufen am 28. Oktober 2022. </a:t>
            </a:r>
          </a:p>
          <a:p>
            <a:pPr marL="0" indent="0">
              <a:buNone/>
            </a:pPr>
            <a:endParaRPr lang="de-DE" sz="1100" dirty="0">
              <a:cs typeface="Arial"/>
            </a:endParaRPr>
          </a:p>
          <a:p>
            <a:pPr marL="354965" indent="-354965">
              <a:buFont typeface="Arial"/>
              <a:buChar char="•"/>
            </a:pPr>
            <a:endParaRPr lang="de-DE" sz="1100" dirty="0">
              <a:cs typeface="Arial"/>
            </a:endParaRPr>
          </a:p>
          <a:p>
            <a:pPr marL="0" indent="0">
              <a:buNone/>
            </a:pPr>
            <a:endParaRPr lang="de-DE" sz="1100" dirty="0">
              <a:cs typeface="Arial"/>
            </a:endParaRPr>
          </a:p>
          <a:p>
            <a:pPr marL="0" indent="0">
              <a:buNone/>
            </a:pPr>
            <a:endParaRPr lang="de-DE" sz="1100" dirty="0"/>
          </a:p>
        </p:txBody>
      </p:sp>
    </p:spTree>
    <p:extLst>
      <p:ext uri="{BB962C8B-B14F-4D97-AF65-F5344CB8AC3E}">
        <p14:creationId xmlns:p14="http://schemas.microsoft.com/office/powerpoint/2010/main" val="25054342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ABBC0D-3D54-FC46-989F-EC39B90DA920}"/>
              </a:ext>
            </a:extLst>
          </p:cNvPr>
          <p:cNvSpPr>
            <a:spLocks noGrp="1"/>
          </p:cNvSpPr>
          <p:nvPr>
            <p:ph type="ctrTitle"/>
          </p:nvPr>
        </p:nvSpPr>
        <p:spPr/>
        <p:txBody>
          <a:bodyPr/>
          <a:lstStyle/>
          <a:p>
            <a:r>
              <a:rPr lang="de-DE" dirty="0"/>
              <a:t>ENDE 2.</a:t>
            </a:r>
          </a:p>
        </p:txBody>
      </p:sp>
      <p:sp>
        <p:nvSpPr>
          <p:cNvPr id="3" name="Untertitel 2">
            <a:extLst>
              <a:ext uri="{FF2B5EF4-FFF2-40B4-BE49-F238E27FC236}">
                <a16:creationId xmlns:a16="http://schemas.microsoft.com/office/drawing/2014/main" id="{2637D044-458D-1806-1F20-61D235E2D335}"/>
              </a:ext>
            </a:extLst>
          </p:cNvPr>
          <p:cNvSpPr>
            <a:spLocks noGrp="1"/>
          </p:cNvSpPr>
          <p:nvPr>
            <p:ph type="subTitle" idx="1"/>
          </p:nvPr>
        </p:nvSpPr>
        <p:spPr/>
        <p:txBody>
          <a:bodyPr/>
          <a:lstStyle/>
          <a:p>
            <a:endParaRPr lang="de-DE"/>
          </a:p>
        </p:txBody>
      </p:sp>
      <p:sp>
        <p:nvSpPr>
          <p:cNvPr id="4" name="Textplatzhalter 3">
            <a:extLst>
              <a:ext uri="{FF2B5EF4-FFF2-40B4-BE49-F238E27FC236}">
                <a16:creationId xmlns:a16="http://schemas.microsoft.com/office/drawing/2014/main" id="{FEDE5F10-0333-C098-DFB3-2ACC3FA1D872}"/>
              </a:ext>
            </a:extLst>
          </p:cNvPr>
          <p:cNvSpPr>
            <a:spLocks noGrp="1"/>
          </p:cNvSpPr>
          <p:nvPr>
            <p:ph type="body" sz="quarter" idx="10"/>
          </p:nvPr>
        </p:nvSpPr>
        <p:spPr/>
        <p:txBody>
          <a:bodyPr/>
          <a:lstStyle/>
          <a:p>
            <a:endParaRPr lang="de-DE"/>
          </a:p>
        </p:txBody>
      </p:sp>
    </p:spTree>
    <p:extLst>
      <p:ext uri="{BB962C8B-B14F-4D97-AF65-F5344CB8AC3E}">
        <p14:creationId xmlns:p14="http://schemas.microsoft.com/office/powerpoint/2010/main" val="128451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7AE423-0993-20B2-439B-9A060C9E306C}"/>
              </a:ext>
            </a:extLst>
          </p:cNvPr>
          <p:cNvSpPr>
            <a:spLocks noGrp="1"/>
          </p:cNvSpPr>
          <p:nvPr>
            <p:ph type="title"/>
          </p:nvPr>
        </p:nvSpPr>
        <p:spPr/>
        <p:txBody>
          <a:bodyPr/>
          <a:lstStyle/>
          <a:p>
            <a:r>
              <a:rPr lang="de-DE" dirty="0"/>
              <a:t>Ziele: Workshop 2.</a:t>
            </a:r>
          </a:p>
        </p:txBody>
      </p:sp>
      <p:sp>
        <p:nvSpPr>
          <p:cNvPr id="3" name="Inhaltsplatzhalter 2">
            <a:extLst>
              <a:ext uri="{FF2B5EF4-FFF2-40B4-BE49-F238E27FC236}">
                <a16:creationId xmlns:a16="http://schemas.microsoft.com/office/drawing/2014/main" id="{450BBADE-3BD6-1046-D82B-00284A4EC2F6}"/>
              </a:ext>
            </a:extLst>
          </p:cNvPr>
          <p:cNvSpPr>
            <a:spLocks noGrp="1"/>
          </p:cNvSpPr>
          <p:nvPr>
            <p:ph idx="1"/>
          </p:nvPr>
        </p:nvSpPr>
        <p:spPr>
          <a:xfrm>
            <a:off x="371481" y="1785938"/>
            <a:ext cx="11406862" cy="4019550"/>
          </a:xfrm>
        </p:spPr>
        <p:txBody>
          <a:bodyPr/>
          <a:lstStyle/>
          <a:p>
            <a:pPr marL="0" indent="0">
              <a:lnSpc>
                <a:spcPct val="150000"/>
              </a:lnSpc>
              <a:buClr>
                <a:schemeClr val="accent4"/>
              </a:buClr>
              <a:buNone/>
            </a:pPr>
            <a:r>
              <a:rPr lang="de-DE" dirty="0"/>
              <a:t>Sie können …</a:t>
            </a:r>
          </a:p>
          <a:p>
            <a:pPr marL="354965" indent="-354965">
              <a:lnSpc>
                <a:spcPct val="150000"/>
              </a:lnSpc>
              <a:buClr>
                <a:schemeClr val="accent4"/>
              </a:buClr>
              <a:buFont typeface="Arial" panose="020B0604020202020204" pitchFamily="34" charset="0"/>
              <a:buChar char="•"/>
            </a:pPr>
            <a:r>
              <a:rPr lang="de-DE" dirty="0"/>
              <a:t>eigene Erfahrungen und die der anderen TN zur Rezepturoptimierung austauschen und Anregungen für Ihre eigene Arbeit mitnehmen</a:t>
            </a:r>
            <a:endParaRPr lang="de-DE" dirty="0">
              <a:cs typeface="Arial"/>
            </a:endParaRPr>
          </a:p>
          <a:p>
            <a:pPr marL="354965" indent="-354965">
              <a:lnSpc>
                <a:spcPct val="150000"/>
              </a:lnSpc>
              <a:buClr>
                <a:schemeClr val="accent4"/>
              </a:buClr>
              <a:buFont typeface="Arial" panose="020B0604020202020204" pitchFamily="34" charset="0"/>
              <a:buChar char="•"/>
            </a:pPr>
            <a:r>
              <a:rPr lang="de-DE" dirty="0"/>
              <a:t>Hebelwirkungen zu den verschiedenen LM-Gruppen zuordnen</a:t>
            </a:r>
            <a:endParaRPr lang="de-DE" dirty="0">
              <a:cs typeface="Arial"/>
            </a:endParaRPr>
          </a:p>
          <a:p>
            <a:pPr marL="354965" indent="-354965">
              <a:lnSpc>
                <a:spcPct val="150000"/>
              </a:lnSpc>
              <a:buClr>
                <a:schemeClr val="accent4"/>
              </a:buClr>
              <a:buFont typeface="Arial" panose="020B0604020202020204" pitchFamily="34" charset="0"/>
              <a:buChar char="•"/>
            </a:pPr>
            <a:r>
              <a:rPr lang="de-DE" dirty="0"/>
              <a:t>die Bedeutung von ökologischen LM bewusst einordnen</a:t>
            </a:r>
            <a:endParaRPr lang="de-DE" dirty="0">
              <a:cs typeface="Arial"/>
            </a:endParaRPr>
          </a:p>
          <a:p>
            <a:pPr marL="354965" indent="-354965">
              <a:lnSpc>
                <a:spcPct val="150000"/>
              </a:lnSpc>
              <a:buClr>
                <a:schemeClr val="accent4"/>
              </a:buClr>
              <a:buFont typeface="Arial" panose="020B0604020202020204" pitchFamily="34" charset="0"/>
              <a:buChar char="•"/>
            </a:pPr>
            <a:r>
              <a:rPr lang="de-DE" dirty="0"/>
              <a:t>Best-Practice-Beispiele nennen</a:t>
            </a:r>
            <a:endParaRPr lang="de-DE" dirty="0">
              <a:cs typeface="Arial"/>
            </a:endParaRPr>
          </a:p>
          <a:p>
            <a:pPr marL="354965" indent="-354965">
              <a:lnSpc>
                <a:spcPct val="150000"/>
              </a:lnSpc>
              <a:buClr>
                <a:schemeClr val="accent4"/>
              </a:buClr>
              <a:buFont typeface="Arial" panose="020B0604020202020204" pitchFamily="34" charset="0"/>
              <a:buChar char="•"/>
            </a:pPr>
            <a:r>
              <a:rPr lang="de-DE" dirty="0"/>
              <a:t>verschiedene Strategien rund um die Rezepturentwicklung nennen</a:t>
            </a:r>
            <a:endParaRPr lang="de-DE" dirty="0">
              <a:cs typeface="Arial"/>
            </a:endParaRPr>
          </a:p>
          <a:p>
            <a:pPr marL="354965" indent="-354965"/>
            <a:endParaRPr lang="de-DE">
              <a:cs typeface="Arial"/>
            </a:endParaRPr>
          </a:p>
        </p:txBody>
      </p:sp>
      <p:sp>
        <p:nvSpPr>
          <p:cNvPr id="4" name="Textplatzhalter 3">
            <a:extLst>
              <a:ext uri="{FF2B5EF4-FFF2-40B4-BE49-F238E27FC236}">
                <a16:creationId xmlns:a16="http://schemas.microsoft.com/office/drawing/2014/main" id="{33BE2142-D8F6-B4CD-3A1B-4E3726FB09DA}"/>
              </a:ext>
            </a:extLst>
          </p:cNvPr>
          <p:cNvSpPr>
            <a:spLocks noGrp="1"/>
          </p:cNvSpPr>
          <p:nvPr>
            <p:ph type="body" sz="quarter" idx="13"/>
          </p:nvPr>
        </p:nvSpPr>
        <p:spPr/>
        <p:txBody>
          <a:bodyPr/>
          <a:lstStyle/>
          <a:p>
            <a:r>
              <a:rPr lang="de-DE"/>
              <a:t>Rezepturentwicklung</a:t>
            </a:r>
          </a:p>
        </p:txBody>
      </p:sp>
    </p:spTree>
    <p:extLst>
      <p:ext uri="{BB962C8B-B14F-4D97-AF65-F5344CB8AC3E}">
        <p14:creationId xmlns:p14="http://schemas.microsoft.com/office/powerpoint/2010/main" val="724065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9B935B-E081-40D2-904E-276D9FD03C56}"/>
              </a:ext>
            </a:extLst>
          </p:cNvPr>
          <p:cNvSpPr>
            <a:spLocks noGrp="1"/>
          </p:cNvSpPr>
          <p:nvPr>
            <p:ph type="title"/>
          </p:nvPr>
        </p:nvSpPr>
        <p:spPr>
          <a:xfrm>
            <a:off x="371481" y="374658"/>
            <a:ext cx="9272249" cy="569913"/>
          </a:xfrm>
        </p:spPr>
        <p:txBody>
          <a:bodyPr/>
          <a:lstStyle/>
          <a:p>
            <a:r>
              <a:rPr lang="de-DE" dirty="0">
                <a:solidFill>
                  <a:schemeClr val="accent4">
                    <a:lumMod val="50000"/>
                  </a:schemeClr>
                </a:solidFill>
              </a:rPr>
              <a:t>Erklärung:</a:t>
            </a:r>
            <a:r>
              <a:rPr lang="de-DE" dirty="0"/>
              <a:t> Rückblick Workshop 1.</a:t>
            </a:r>
            <a:br>
              <a:rPr lang="de-DE" dirty="0"/>
            </a:br>
            <a:endParaRPr lang="de-DE" dirty="0"/>
          </a:p>
        </p:txBody>
      </p:sp>
      <p:sp>
        <p:nvSpPr>
          <p:cNvPr id="3" name="Inhaltsplatzhalter 2">
            <a:extLst>
              <a:ext uri="{FF2B5EF4-FFF2-40B4-BE49-F238E27FC236}">
                <a16:creationId xmlns:a16="http://schemas.microsoft.com/office/drawing/2014/main" id="{17DEAAC6-9DB1-4F16-BE2B-93723CE63DA9}"/>
              </a:ext>
            </a:extLst>
          </p:cNvPr>
          <p:cNvSpPr>
            <a:spLocks noGrp="1"/>
          </p:cNvSpPr>
          <p:nvPr>
            <p:ph idx="1"/>
          </p:nvPr>
        </p:nvSpPr>
        <p:spPr>
          <a:xfrm>
            <a:off x="371481" y="1785938"/>
            <a:ext cx="11409393" cy="4019550"/>
          </a:xfrm>
        </p:spPr>
        <p:txBody>
          <a:bodyPr/>
          <a:lstStyle/>
          <a:p>
            <a:pPr marL="0" indent="0">
              <a:buNone/>
            </a:pPr>
            <a:r>
              <a:rPr lang="de-DE" dirty="0"/>
              <a:t>Der/Die Dozent*in holt die Teilnehmenden thematisch ab, indem er/sie die Kernaspekte des letzten Workshop erläutert und den Arbeitsauftrag der letzten Wochen wiederholt. </a:t>
            </a:r>
          </a:p>
          <a:p>
            <a:pPr marL="0" indent="0">
              <a:buNone/>
            </a:pPr>
            <a:r>
              <a:rPr lang="de-DE" sz="2000" dirty="0">
                <a:latin typeface="Arial" panose="020B0604020202020204" pitchFamily="34" charset="0"/>
                <a:cs typeface="Arial" panose="020B0604020202020204" pitchFamily="34" charset="0"/>
              </a:rPr>
              <a:t>Danach haben die Teilnehmenden Zeit zunächst Ihre Erfahrungen aus den letzten Wochen zu berichten.</a:t>
            </a:r>
          </a:p>
          <a:p>
            <a:pPr marL="0" indent="0">
              <a:buNone/>
            </a:pPr>
            <a:r>
              <a:rPr lang="de-DE" sz="2000" dirty="0">
                <a:latin typeface="Arial" panose="020B0604020202020204" pitchFamily="34" charset="0"/>
                <a:cs typeface="Arial" panose="020B0604020202020204" pitchFamily="34" charset="0"/>
              </a:rPr>
              <a:t>Anschließend können die Ergebnisse aus den letzten Wochen mit Hilfe der Präsentation durch den/der Dozent*in vorgestellt werden.</a:t>
            </a:r>
          </a:p>
          <a:p>
            <a:pPr marL="0" indent="0">
              <a:buNone/>
            </a:pPr>
            <a:endParaRPr lang="de-DE" dirty="0"/>
          </a:p>
          <a:p>
            <a:pPr marL="0" indent="0">
              <a:buNone/>
            </a:pPr>
            <a:r>
              <a:rPr lang="de-DE" b="1" dirty="0"/>
              <a:t>Material:</a:t>
            </a:r>
            <a:r>
              <a:rPr lang="de-DE" dirty="0"/>
              <a:t> Präsentation</a:t>
            </a:r>
          </a:p>
          <a:p>
            <a:pPr marL="0" indent="0">
              <a:buNone/>
            </a:pPr>
            <a:endParaRPr lang="de-DE" dirty="0"/>
          </a:p>
          <a:p>
            <a:pPr marL="0" indent="0">
              <a:buNone/>
            </a:pPr>
            <a:endParaRPr lang="de-DE" dirty="0"/>
          </a:p>
        </p:txBody>
      </p:sp>
      <p:sp>
        <p:nvSpPr>
          <p:cNvPr id="4" name="Textplatzhalter 3">
            <a:extLst>
              <a:ext uri="{FF2B5EF4-FFF2-40B4-BE49-F238E27FC236}">
                <a16:creationId xmlns:a16="http://schemas.microsoft.com/office/drawing/2014/main" id="{F2D3452C-3FD5-4207-842D-4F1B09A7BCC8}"/>
              </a:ext>
            </a:extLst>
          </p:cNvPr>
          <p:cNvSpPr>
            <a:spLocks noGrp="1"/>
          </p:cNvSpPr>
          <p:nvPr>
            <p:ph type="body" sz="quarter" idx="13"/>
          </p:nvPr>
        </p:nvSpPr>
        <p:spPr/>
        <p:txBody>
          <a:bodyPr/>
          <a:lstStyle/>
          <a:p>
            <a:endParaRPr lang="de-DE" dirty="0"/>
          </a:p>
        </p:txBody>
      </p:sp>
    </p:spTree>
    <p:extLst>
      <p:ext uri="{BB962C8B-B14F-4D97-AF65-F5344CB8AC3E}">
        <p14:creationId xmlns:p14="http://schemas.microsoft.com/office/powerpoint/2010/main" val="1412164193"/>
      </p:ext>
    </p:extLst>
  </p:cSld>
  <p:clrMapOvr>
    <a:masterClrMapping/>
  </p:clrMapOvr>
</p:sld>
</file>

<file path=ppt/theme/theme1.xml><?xml version="1.0" encoding="utf-8"?>
<a:theme xmlns:a="http://schemas.openxmlformats.org/drawingml/2006/main" name="FHM_PowerPoint_16x9">
  <a:themeElements>
    <a:clrScheme name="Laufschrift">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tx1"/>
          </a:solidFill>
        </a:ln>
      </a:spPr>
      <a:bodyPr rtlCol="0" anchor="ctr"/>
      <a:lstStyle>
        <a:defPPr algn="ctr">
          <a:lnSpc>
            <a:spcPct val="110000"/>
          </a:lnSpc>
          <a:defRPr sz="19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110000"/>
          </a:lnSpc>
          <a:defRPr sz="1900" dirty="0" err="1" smtClean="0"/>
        </a:defPPr>
      </a:lstStyle>
    </a:txDef>
  </a:objectDefaults>
  <a:extraClrSchemeLst/>
  <a:extLst>
    <a:ext uri="{05A4C25C-085E-4340-85A3-A5531E510DB2}">
      <thm15:themeFamily xmlns:thm15="http://schemas.microsoft.com/office/thememl/2012/main" name="FHM_PowerPoint_16x9.potx" id="{C1CD61E7-E341-47C1-B7CD-29525E46C3DA}" vid="{8EB3C44D-C074-489A-B0AA-195B1B9DD2C5}"/>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83b728-207d-4b0a-99c3-dd8f16099055" xsi:nil="true"/>
    <lcf76f155ced4ddcb4097134ff3c332f xmlns="784f1ef9-61db-4f19-bef7-60bb4b8fb798">
      <Terms xmlns="http://schemas.microsoft.com/office/infopath/2007/PartnerControls"/>
    </lcf76f155ced4ddcb4097134ff3c332f>
    <SharedWithUsers xmlns="5583b728-207d-4b0a-99c3-dd8f16099055">
      <UserInfo>
        <DisplayName>Petra Teitscheid</DisplayName>
        <AccountId>10</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FC2FDCD5CCA4947B16BED9F22718C4F" ma:contentTypeVersion="17" ma:contentTypeDescription="Create a new document." ma:contentTypeScope="" ma:versionID="00a1f8a7207e139ff584eb8da0804c88">
  <xsd:schema xmlns:xsd="http://www.w3.org/2001/XMLSchema" xmlns:xs="http://www.w3.org/2001/XMLSchema" xmlns:p="http://schemas.microsoft.com/office/2006/metadata/properties" xmlns:ns2="784f1ef9-61db-4f19-bef7-60bb4b8fb798" xmlns:ns3="5583b728-207d-4b0a-99c3-dd8f16099055" targetNamespace="http://schemas.microsoft.com/office/2006/metadata/properties" ma:root="true" ma:fieldsID="7eede44eace767910ce0504a6802bd0c" ns2:_="" ns3:_="">
    <xsd:import namespace="784f1ef9-61db-4f19-bef7-60bb4b8fb798"/>
    <xsd:import namespace="5583b728-207d-4b0a-99c3-dd8f1609905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lcf76f155ced4ddcb4097134ff3c332f" minOccurs="0"/>
                <xsd:element ref="ns3:TaxCatchAll"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4f1ef9-61db-4f19-bef7-60bb4b8fb7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806f3cfd-5b8b-41d1-a8c0-a3c1c0845742"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83b728-207d-4b0a-99c3-dd8f1609905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29cc3d8c-459c-41a2-8142-f933a2f93c81}" ma:internalName="TaxCatchAll" ma:showField="CatchAllData" ma:web="5583b728-207d-4b0a-99c3-dd8f1609905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6705F5-52A3-4B93-B130-9351BA06C13E}">
  <ds:schemaRefs>
    <ds:schemaRef ds:uri="http://schemas.microsoft.com/sharepoint/v3/contenttype/forms"/>
  </ds:schemaRefs>
</ds:datastoreItem>
</file>

<file path=customXml/itemProps2.xml><?xml version="1.0" encoding="utf-8"?>
<ds:datastoreItem xmlns:ds="http://schemas.openxmlformats.org/officeDocument/2006/customXml" ds:itemID="{48000DF0-5B19-4087-B9DD-1351C47DD195}">
  <ds:schemaRefs>
    <ds:schemaRef ds:uri="http://schemas.microsoft.com/office/2006/metadata/properties"/>
    <ds:schemaRef ds:uri="http://purl.org/dc/elements/1.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5583b728-207d-4b0a-99c3-dd8f16099055"/>
    <ds:schemaRef ds:uri="784f1ef9-61db-4f19-bef7-60bb4b8fb798"/>
    <ds:schemaRef ds:uri="http://www.w3.org/XML/1998/namespace"/>
  </ds:schemaRefs>
</ds:datastoreItem>
</file>

<file path=customXml/itemProps3.xml><?xml version="1.0" encoding="utf-8"?>
<ds:datastoreItem xmlns:ds="http://schemas.openxmlformats.org/officeDocument/2006/customXml" ds:itemID="{ED71FBAD-2CA8-4DBE-B5BD-2527425051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4f1ef9-61db-4f19-bef7-60bb4b8fb798"/>
    <ds:schemaRef ds:uri="5583b728-207d-4b0a-99c3-dd8f160990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5856</Words>
  <Application>Microsoft Office PowerPoint</Application>
  <PresentationFormat>Breitbild</PresentationFormat>
  <Paragraphs>784</Paragraphs>
  <Slides>74</Slides>
  <Notes>41</Notes>
  <HiddenSlides>28</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74</vt:i4>
      </vt:variant>
    </vt:vector>
  </HeadingPairs>
  <TitlesOfParts>
    <vt:vector size="82" baseType="lpstr">
      <vt:lpstr>Arial</vt:lpstr>
      <vt:lpstr>Calibri</vt:lpstr>
      <vt:lpstr>Courier New</vt:lpstr>
      <vt:lpstr>Helvetica</vt:lpstr>
      <vt:lpstr>Tahoma</vt:lpstr>
      <vt:lpstr>Times New Roman</vt:lpstr>
      <vt:lpstr>Wingdings</vt:lpstr>
      <vt:lpstr>FHM_PowerPoint_16x9</vt:lpstr>
      <vt:lpstr>PowerPoint-Präsentation</vt:lpstr>
      <vt:lpstr>PowerPoint-Präsentation</vt:lpstr>
      <vt:lpstr>Gesamt-Übersicht</vt:lpstr>
      <vt:lpstr>Übersicht</vt:lpstr>
      <vt:lpstr>Gerechte und nachhaltige Außer-Haus-Angebote gestalten     </vt:lpstr>
      <vt:lpstr>PowerPoint-Präsentation</vt:lpstr>
      <vt:lpstr>Agenda</vt:lpstr>
      <vt:lpstr>Ziele: Workshop 2.</vt:lpstr>
      <vt:lpstr>Erklärung: Rückblick Workshop 1. </vt:lpstr>
      <vt:lpstr>Rückblick Workshop 1.</vt:lpstr>
      <vt:lpstr>Rückblick</vt:lpstr>
      <vt:lpstr>Rückblick</vt:lpstr>
      <vt:lpstr>Ergebnisse</vt:lpstr>
      <vt:lpstr>Ergebnisse</vt:lpstr>
      <vt:lpstr>Erklärung: Hebelwirkung einzelner  Lebensmittel-Gruppen </vt:lpstr>
      <vt:lpstr>Hebelwirkung einzelner  Lebensmittel-Gruppen</vt:lpstr>
      <vt:lpstr>Nachhaltige Ernährung</vt:lpstr>
      <vt:lpstr>Nachhaltige Ernährung</vt:lpstr>
      <vt:lpstr>PowerPoint-Präsentation</vt:lpstr>
      <vt:lpstr>Erklärung: Strategien </vt:lpstr>
      <vt:lpstr>Strategien</vt:lpstr>
      <vt:lpstr>Ergebnisse</vt:lpstr>
      <vt:lpstr>PAUSE</vt:lpstr>
      <vt:lpstr>Erklärung: Strategien </vt:lpstr>
      <vt:lpstr>Strategien</vt:lpstr>
      <vt:lpstr>Strategien</vt:lpstr>
      <vt:lpstr>Strategien</vt:lpstr>
      <vt:lpstr>Strategien</vt:lpstr>
      <vt:lpstr>Strategien</vt:lpstr>
      <vt:lpstr>Produkte aus Gemüse</vt:lpstr>
      <vt:lpstr>Produkte aus Proteinisolaten</vt:lpstr>
      <vt:lpstr>Verarbeitete Produkte als Fleischersatz</vt:lpstr>
      <vt:lpstr>Verarbeitete Produkte als Fleischersatz</vt:lpstr>
      <vt:lpstr>Verarbeitete Produkte als Fleischersatz</vt:lpstr>
      <vt:lpstr>Lebensmittel als Fleischersatz</vt:lpstr>
      <vt:lpstr>Fleischersatz vs. Fleischprodukte</vt:lpstr>
      <vt:lpstr>Strategien</vt:lpstr>
      <vt:lpstr>Strategien</vt:lpstr>
      <vt:lpstr>Strategien</vt:lpstr>
      <vt:lpstr>Strategien</vt:lpstr>
      <vt:lpstr>Ökologische Lebensmittel</vt:lpstr>
      <vt:lpstr>Ökologischer Landbau</vt:lpstr>
      <vt:lpstr>Beschaffung und Nachhaltigkeit</vt:lpstr>
      <vt:lpstr>Erklärung: Haltungsform</vt:lpstr>
      <vt:lpstr>Erklärung: Bio-Siegel</vt:lpstr>
      <vt:lpstr>Beschaffung und Nachhaltigkeit</vt:lpstr>
      <vt:lpstr>Faire Lebensmittel</vt:lpstr>
      <vt:lpstr>Faire Lebensmittel</vt:lpstr>
      <vt:lpstr>Faire Lebensmittel</vt:lpstr>
      <vt:lpstr>Faire Lebensmittel</vt:lpstr>
      <vt:lpstr>Erklärung: Herausforderungen</vt:lpstr>
      <vt:lpstr>Herausforderungen</vt:lpstr>
      <vt:lpstr>Herausforderungen</vt:lpstr>
      <vt:lpstr>Herausforderungen</vt:lpstr>
      <vt:lpstr>Dilemmata in der Beschaffung</vt:lpstr>
      <vt:lpstr>Herausforderungen</vt:lpstr>
      <vt:lpstr>Herausforderungen</vt:lpstr>
      <vt:lpstr>Herausforderungen</vt:lpstr>
      <vt:lpstr>Herausforderungen</vt:lpstr>
      <vt:lpstr>Herausforderungen</vt:lpstr>
      <vt:lpstr>Herausforderungen</vt:lpstr>
      <vt:lpstr>Handlungsempfehlungen</vt:lpstr>
      <vt:lpstr>Erklärung: Nahgast-Rechner</vt:lpstr>
      <vt:lpstr>Rezeptur-Optimierung</vt:lpstr>
      <vt:lpstr>Erklärung: Best Practise</vt:lpstr>
      <vt:lpstr>Best Practise Beispiel</vt:lpstr>
      <vt:lpstr>Weiterführende Aufgabe</vt:lpstr>
      <vt:lpstr>weiterführende Aufgabe</vt:lpstr>
      <vt:lpstr>Erklärung: Zielscheibe </vt:lpstr>
      <vt:lpstr>Abschluss</vt:lpstr>
      <vt:lpstr>Literatur</vt:lpstr>
      <vt:lpstr>Literatur</vt:lpstr>
      <vt:lpstr>Literatur</vt:lpstr>
      <vt:lpstr>ENDE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Küchensysteme</dc:title>
  <dc:creator>Silke Friedrich</dc:creator>
  <cp:lastModifiedBy>Monique Richert</cp:lastModifiedBy>
  <cp:revision>104</cp:revision>
  <cp:lastPrinted>2022-09-26T09:31:14Z</cp:lastPrinted>
  <dcterms:created xsi:type="dcterms:W3CDTF">2018-11-09T22:28:34Z</dcterms:created>
  <dcterms:modified xsi:type="dcterms:W3CDTF">2024-09-13T08:14:43Z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0x010100BFC2FDCD5CCA4947B16BED9F22718C4F</vt:lpwstr>
  </property>
  <property fmtid="{D5CDD505-2E9C-101B-9397-08002B2CF9AE}" pid="3" name="MediaServiceImageTags">
    <vt:lpwstr/>
  </property>
</Properties>
</file>