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7"/>
  </p:notesMasterIdLst>
  <p:sldIdLst>
    <p:sldId id="1637" r:id="rId5"/>
    <p:sldId id="1638" r:id="rId6"/>
    <p:sldId id="1635" r:id="rId7"/>
    <p:sldId id="1425" r:id="rId8"/>
    <p:sldId id="290" r:id="rId9"/>
    <p:sldId id="1634" r:id="rId10"/>
    <p:sldId id="1564" r:id="rId11"/>
    <p:sldId id="1565" r:id="rId12"/>
    <p:sldId id="1444" r:id="rId13"/>
    <p:sldId id="1567" r:id="rId14"/>
    <p:sldId id="1586" r:id="rId15"/>
    <p:sldId id="1568" r:id="rId16"/>
    <p:sldId id="1569" r:id="rId17"/>
    <p:sldId id="1570" r:id="rId18"/>
    <p:sldId id="1571" r:id="rId19"/>
    <p:sldId id="1572" r:id="rId20"/>
    <p:sldId id="1538" r:id="rId21"/>
    <p:sldId id="1587" r:id="rId22"/>
    <p:sldId id="1588" r:id="rId23"/>
    <p:sldId id="1589" r:id="rId24"/>
    <p:sldId id="1621" r:id="rId25"/>
    <p:sldId id="1591" r:id="rId26"/>
    <p:sldId id="1620" r:id="rId27"/>
    <p:sldId id="1592" r:id="rId28"/>
    <p:sldId id="1595" r:id="rId29"/>
    <p:sldId id="1596" r:id="rId30"/>
    <p:sldId id="1636" r:id="rId31"/>
    <p:sldId id="1622" r:id="rId32"/>
    <p:sldId id="1598" r:id="rId33"/>
    <p:sldId id="1599" r:id="rId34"/>
    <p:sldId id="1600" r:id="rId35"/>
    <p:sldId id="1601" r:id="rId36"/>
    <p:sldId id="1602" r:id="rId37"/>
    <p:sldId id="1623" r:id="rId38"/>
    <p:sldId id="1603" r:id="rId39"/>
    <p:sldId id="1542" r:id="rId40"/>
    <p:sldId id="1605" r:id="rId41"/>
    <p:sldId id="1606" r:id="rId42"/>
    <p:sldId id="1624" r:id="rId43"/>
    <p:sldId id="1607" r:id="rId44"/>
    <p:sldId id="1608" r:id="rId45"/>
    <p:sldId id="1609" r:id="rId4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 Educational Ressource" id="{5DBA6678-BB39-4F30-99DA-FD17199FE86C}">
          <p14:sldIdLst>
            <p14:sldId id="1637"/>
            <p14:sldId id="1638"/>
          </p14:sldIdLst>
        </p14:section>
        <p14:section name="Gesamtübersicht" id="{F7E28538-3BFE-48DD-95B1-EEB26E53C5EF}">
          <p14:sldIdLst>
            <p14:sldId id="1635"/>
          </p14:sldIdLst>
        </p14:section>
        <p14:section name="Workshop 2" id="{5247ED6F-6F75-417C-950E-6C81FE8A404B}">
          <p14:sldIdLst>
            <p14:sldId id="1425"/>
          </p14:sldIdLst>
        </p14:section>
        <p14:section name="Begrüßung, Agenda, Ziele" id="{EE669665-3874-4FCE-AAAD-87C3F095E652}">
          <p14:sldIdLst>
            <p14:sldId id="290"/>
            <p14:sldId id="1634"/>
            <p14:sldId id="1564"/>
            <p14:sldId id="1565"/>
          </p14:sldIdLst>
        </p14:section>
        <p14:section name="Rückblick und Ergebnisse" id="{13A21CFF-CAE3-4AEE-90ED-164BDFA5DD4E}">
          <p14:sldIdLst>
            <p14:sldId id="1444"/>
            <p14:sldId id="1567"/>
            <p14:sldId id="1586"/>
            <p14:sldId id="1568"/>
            <p14:sldId id="1569"/>
            <p14:sldId id="1570"/>
            <p14:sldId id="1571"/>
            <p14:sldId id="1572"/>
          </p14:sldIdLst>
        </p14:section>
        <p14:section name="Einbindung der Mitarbeitenden" id="{0A7A848D-ADFB-4B96-98E7-B22904315FD6}">
          <p14:sldIdLst>
            <p14:sldId id="1538"/>
            <p14:sldId id="1587"/>
            <p14:sldId id="1588"/>
            <p14:sldId id="1589"/>
          </p14:sldIdLst>
        </p14:section>
        <p14:section name="Ursachenanalyse" id="{24ADFAA1-20F4-4508-92D2-D6CEFC7A2FCA}">
          <p14:sldIdLst>
            <p14:sldId id="1621"/>
            <p14:sldId id="1591"/>
            <p14:sldId id="1620"/>
            <p14:sldId id="1592"/>
            <p14:sldId id="1595"/>
            <p14:sldId id="1596"/>
            <p14:sldId id="1636"/>
          </p14:sldIdLst>
        </p14:section>
        <p14:section name="Maßnahmenentwicklung" id="{DF50A514-5E93-48C6-A496-37B890234D22}">
          <p14:sldIdLst>
            <p14:sldId id="1622"/>
            <p14:sldId id="1598"/>
            <p14:sldId id="1599"/>
            <p14:sldId id="1600"/>
            <p14:sldId id="1601"/>
            <p14:sldId id="1602"/>
            <p14:sldId id="1623"/>
            <p14:sldId id="1603"/>
            <p14:sldId id="1542"/>
          </p14:sldIdLst>
        </p14:section>
        <p14:section name="weiterführende Aufgabe" id="{0056033E-AB74-40E3-8CAF-959ABD893764}">
          <p14:sldIdLst>
            <p14:sldId id="1605"/>
            <p14:sldId id="1606"/>
            <p14:sldId id="1624"/>
            <p14:sldId id="1607"/>
          </p14:sldIdLst>
        </p14:section>
        <p14:section name="Literatur" id="{56012833-854E-4332-9EA2-AAE635AE73D3}">
          <p14:sldIdLst>
            <p14:sldId id="1608"/>
            <p14:sldId id="160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2CB81E-42E3-D073-224A-F201ECA602DE}" name="Kirsten Reichardt" initials="KR" userId="S::kr598103@fh-muenster.de::9e69fe96-87f9-42f9-ab0c-8d1180aff9a9" providerId="AD"/>
  <p188:author id="{3A4A877A-7D00-2401-CC39-E3E98725703B}" name="Silke Friedrich" initials="SF" userId="S::sf130882@fh-muenster.de::b37bb9ca-3da9-48f1-831e-6ac37e2f767c" providerId="AD"/>
  <p188:author id="{FC9B3896-D86A-D9E9-DC46-0F4B1E285F77}" name="Sophia Schreiber" initials="SS" userId="S::ss543799@fh-muenster.de::3ca1d8f6-0af0-4e5c-83bf-d402add483e4" providerId="AD"/>
  <p188:author id="{6A1FAFBB-072D-BCAD-0890-931518D9501A}" name="Monique Richert" initials="MR" userId="S::mr894547@fh-muenster.de::73d9a125-6911-4faf-8e0a-b8095600e9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na Hennes" initials="" lastIdx="3" clrIdx="0"/>
  <p:cmAuthor id="2" name="Tobias Engelman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A7A"/>
    <a:srgbClr val="E8761B"/>
    <a:srgbClr val="E7E7E7"/>
    <a:srgbClr val="FFD8CC"/>
    <a:srgbClr val="FFEDE7"/>
    <a:srgbClr val="7F7F7F"/>
    <a:srgbClr val="EFF4FA"/>
    <a:srgbClr val="B2B3B2"/>
    <a:srgbClr val="FFC08E"/>
    <a:srgbClr val="F687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B8419-C834-FDD0-78B6-BBC0C432C96E}" v="13" dt="2024-07-31T10:18:34.24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60" autoAdjust="0"/>
  </p:normalViewPr>
  <p:slideViewPr>
    <p:cSldViewPr snapToGrid="0" showGuides="1">
      <p:cViewPr varScale="1">
        <p:scale>
          <a:sx n="75" d="100"/>
          <a:sy n="75" d="100"/>
        </p:scale>
        <p:origin x="708"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92"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que Richert" userId="73d9a125-6911-4faf-8e0a-b8095600e9cd" providerId="ADAL" clId="{200FA1B9-CF3E-466A-AADD-B0E849969DE7}"/>
    <pc:docChg chg="addSld modSld">
      <pc:chgData name="Monique Richert" userId="73d9a125-6911-4faf-8e0a-b8095600e9cd" providerId="ADAL" clId="{200FA1B9-CF3E-466A-AADD-B0E849969DE7}" dt="2024-06-12T12:27:51.031" v="4"/>
      <pc:docMkLst>
        <pc:docMk/>
      </pc:docMkLst>
      <pc:sldChg chg="addSp delSp">
        <pc:chgData name="Monique Richert" userId="73d9a125-6911-4faf-8e0a-b8095600e9cd" providerId="ADAL" clId="{200FA1B9-CF3E-466A-AADD-B0E849969DE7}" dt="2024-06-12T12:27:42.627" v="3"/>
        <pc:sldMkLst>
          <pc:docMk/>
          <pc:sldMk cId="1118098510" sldId="1070"/>
        </pc:sldMkLst>
        <pc:graphicFrameChg chg="add del">
          <ac:chgData name="Monique Richert" userId="73d9a125-6911-4faf-8e0a-b8095600e9cd" providerId="ADAL" clId="{200FA1B9-CF3E-466A-AADD-B0E849969DE7}" dt="2024-06-12T12:27:34.287" v="1"/>
          <ac:graphicFrameMkLst>
            <pc:docMk/>
            <pc:sldMk cId="1118098510" sldId="1070"/>
            <ac:graphicFrameMk id="5" creationId="{6EDA352C-165B-4F5E-9013-99A0C79CDF71}"/>
          </ac:graphicFrameMkLst>
        </pc:graphicFrameChg>
        <pc:graphicFrameChg chg="add del">
          <ac:chgData name="Monique Richert" userId="73d9a125-6911-4faf-8e0a-b8095600e9cd" providerId="ADAL" clId="{200FA1B9-CF3E-466A-AADD-B0E849969DE7}" dt="2024-06-12T12:27:42.627" v="3"/>
          <ac:graphicFrameMkLst>
            <pc:docMk/>
            <pc:sldMk cId="1118098510" sldId="1070"/>
            <ac:graphicFrameMk id="6" creationId="{8F15209C-D006-40E7-A6AF-40549BB7A940}"/>
          </ac:graphicFrameMkLst>
        </pc:graphicFrameChg>
      </pc:sldChg>
      <pc:sldChg chg="add">
        <pc:chgData name="Monique Richert" userId="73d9a125-6911-4faf-8e0a-b8095600e9cd" providerId="ADAL" clId="{200FA1B9-CF3E-466A-AADD-B0E849969DE7}" dt="2024-06-12T12:27:51.031" v="4"/>
        <pc:sldMkLst>
          <pc:docMk/>
          <pc:sldMk cId="671191999" sldId="1575"/>
        </pc:sldMkLst>
      </pc:sldChg>
    </pc:docChg>
  </pc:docChgLst>
  <pc:docChgLst>
    <pc:chgData name="Maria Westkämper" userId="S::mw180030@fh-muenster.de::8866ba1b-7b3d-4e4e-9194-ea3bcb9a3529" providerId="AD" clId="Web-{39C717F1-A64E-7A5E-758C-2BF8D266FAAB}"/>
    <pc:docChg chg="modSld">
      <pc:chgData name="Maria Westkämper" userId="S::mw180030@fh-muenster.de::8866ba1b-7b3d-4e4e-9194-ea3bcb9a3529" providerId="AD" clId="Web-{39C717F1-A64E-7A5E-758C-2BF8D266FAAB}" dt="2024-06-26T10:22:45.666" v="1" actId="20577"/>
      <pc:docMkLst>
        <pc:docMk/>
      </pc:docMkLst>
      <pc:sldChg chg="modSp">
        <pc:chgData name="Maria Westkämper" userId="S::mw180030@fh-muenster.de::8866ba1b-7b3d-4e4e-9194-ea3bcb9a3529" providerId="AD" clId="Web-{39C717F1-A64E-7A5E-758C-2BF8D266FAAB}" dt="2024-06-26T10:22:45.666" v="1" actId="20577"/>
        <pc:sldMkLst>
          <pc:docMk/>
          <pc:sldMk cId="4089336578" sldId="1106"/>
        </pc:sldMkLst>
        <pc:spChg chg="mod">
          <ac:chgData name="Maria Westkämper" userId="S::mw180030@fh-muenster.de::8866ba1b-7b3d-4e4e-9194-ea3bcb9a3529" providerId="AD" clId="Web-{39C717F1-A64E-7A5E-758C-2BF8D266FAAB}" dt="2024-06-26T10:22:45.666" v="1" actId="20577"/>
          <ac:spMkLst>
            <pc:docMk/>
            <pc:sldMk cId="4089336578" sldId="1106"/>
            <ac:spMk id="7" creationId="{CD6C79A0-10F3-2B99-F3F6-0D85AD1F4154}"/>
          </ac:spMkLst>
        </pc:spChg>
      </pc:sldChg>
    </pc:docChg>
  </pc:docChgLst>
  <pc:docChgLst>
    <pc:chgData name="Ricarda ten Eicken" userId="S::rt233511@fh-muenster.de::3ec7ed2d-9967-4fbf-81d6-79f4ada12eb3" providerId="AD" clId="Web-{790B8419-C834-FDD0-78B6-BBC0C432C96E}"/>
    <pc:docChg chg="addSld delSld modSld modSection">
      <pc:chgData name="Ricarda ten Eicken" userId="S::rt233511@fh-muenster.de::3ec7ed2d-9967-4fbf-81d6-79f4ada12eb3" providerId="AD" clId="Web-{790B8419-C834-FDD0-78B6-BBC0C432C96E}" dt="2024-07-31T10:18:34.240" v="10"/>
      <pc:docMkLst>
        <pc:docMk/>
      </pc:docMkLst>
      <pc:sldChg chg="del">
        <pc:chgData name="Ricarda ten Eicken" userId="S::rt233511@fh-muenster.de::3ec7ed2d-9967-4fbf-81d6-79f4ada12eb3" providerId="AD" clId="Web-{790B8419-C834-FDD0-78B6-BBC0C432C96E}" dt="2024-07-31T10:18:34.240" v="10"/>
        <pc:sldMkLst>
          <pc:docMk/>
          <pc:sldMk cId="2296632846" sldId="1207"/>
        </pc:sldMkLst>
      </pc:sldChg>
      <pc:sldChg chg="addSp delSp modSp add replId">
        <pc:chgData name="Ricarda ten Eicken" userId="S::rt233511@fh-muenster.de::3ec7ed2d-9967-4fbf-81d6-79f4ada12eb3" providerId="AD" clId="Web-{790B8419-C834-FDD0-78B6-BBC0C432C96E}" dt="2024-07-31T10:18:16.068" v="9" actId="20577"/>
        <pc:sldMkLst>
          <pc:docMk/>
          <pc:sldMk cId="3059159566" sldId="1633"/>
        </pc:sldMkLst>
        <pc:spChg chg="mod">
          <ac:chgData name="Ricarda ten Eicken" userId="S::rt233511@fh-muenster.de::3ec7ed2d-9967-4fbf-81d6-79f4ada12eb3" providerId="AD" clId="Web-{790B8419-C834-FDD0-78B6-BBC0C432C96E}" dt="2024-07-31T10:17:44.270" v="7" actId="20577"/>
          <ac:spMkLst>
            <pc:docMk/>
            <pc:sldMk cId="3059159566" sldId="1633"/>
            <ac:spMk id="63" creationId="{26594A1A-5DF4-457B-07DA-4B820DDA81E0}"/>
          </ac:spMkLst>
        </pc:spChg>
        <pc:spChg chg="mod">
          <ac:chgData name="Ricarda ten Eicken" userId="S::rt233511@fh-muenster.de::3ec7ed2d-9967-4fbf-81d6-79f4ada12eb3" providerId="AD" clId="Web-{790B8419-C834-FDD0-78B6-BBC0C432C96E}" dt="2024-07-31T10:18:16.068" v="9" actId="20577"/>
          <ac:spMkLst>
            <pc:docMk/>
            <pc:sldMk cId="3059159566" sldId="1633"/>
            <ac:spMk id="69" creationId="{7F1A2531-EFCB-664E-950E-A2782F7CB977}"/>
          </ac:spMkLst>
        </pc:spChg>
        <pc:picChg chg="del">
          <ac:chgData name="Ricarda ten Eicken" userId="S::rt233511@fh-muenster.de::3ec7ed2d-9967-4fbf-81d6-79f4ada12eb3" providerId="AD" clId="Web-{790B8419-C834-FDD0-78B6-BBC0C432C96E}" dt="2024-07-31T10:17:02.144" v="1"/>
          <ac:picMkLst>
            <pc:docMk/>
            <pc:sldMk cId="3059159566" sldId="1633"/>
            <ac:picMk id="2" creationId="{C2F30F90-C175-690E-0FF1-3BCFE37DE099}"/>
          </ac:picMkLst>
        </pc:picChg>
        <pc:picChg chg="add mod">
          <ac:chgData name="Ricarda ten Eicken" userId="S::rt233511@fh-muenster.de::3ec7ed2d-9967-4fbf-81d6-79f4ada12eb3" providerId="AD" clId="Web-{790B8419-C834-FDD0-78B6-BBC0C432C96E}" dt="2024-07-31T10:17:34.176" v="4" actId="1076"/>
          <ac:picMkLst>
            <pc:docMk/>
            <pc:sldMk cId="3059159566" sldId="1633"/>
            <ac:picMk id="4" creationId="{75D8B8C0-3BC4-2CC1-DD95-23CFE9ACC766}"/>
          </ac:picMkLst>
        </pc:picChg>
      </pc:sldChg>
    </pc:docChg>
  </pc:docChgLst>
  <pc:docChgLst>
    <pc:chgData name="Monique Richert" userId="S::mr894547@fh-muenster.de::73d9a125-6911-4faf-8e0a-b8095600e9cd" providerId="AD" clId="Web-{0970E4C5-CB8C-420E-B0C3-EC0997933CB8}"/>
    <pc:docChg chg="modSld">
      <pc:chgData name="Monique Richert" userId="S::mr894547@fh-muenster.de::73d9a125-6911-4faf-8e0a-b8095600e9cd" providerId="AD" clId="Web-{0970E4C5-CB8C-420E-B0C3-EC0997933CB8}" dt="2024-07-04T06:38:20.800" v="6" actId="1076"/>
      <pc:docMkLst>
        <pc:docMk/>
      </pc:docMkLst>
      <pc:sldChg chg="addSp modSp">
        <pc:chgData name="Monique Richert" userId="S::mr894547@fh-muenster.de::73d9a125-6911-4faf-8e0a-b8095600e9cd" providerId="AD" clId="Web-{0970E4C5-CB8C-420E-B0C3-EC0997933CB8}" dt="2024-07-04T06:38:20.800" v="6" actId="1076"/>
        <pc:sldMkLst>
          <pc:docMk/>
          <pc:sldMk cId="0" sldId="1204"/>
        </pc:sldMkLst>
        <pc:spChg chg="add mod">
          <ac:chgData name="Monique Richert" userId="S::mr894547@fh-muenster.de::73d9a125-6911-4faf-8e0a-b8095600e9cd" providerId="AD" clId="Web-{0970E4C5-CB8C-420E-B0C3-EC0997933CB8}" dt="2024-07-04T06:38:20.800" v="6" actId="1076"/>
          <ac:spMkLst>
            <pc:docMk/>
            <pc:sldMk cId="0" sldId="1204"/>
            <ac:spMk id="25" creationId="{5E050AA5-57D7-8971-F1E8-A8ECE76AF1C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files.fh-muenster.de\isun\Pers&#246;nliche%20Ordner\Monique\AHV\Genah\1.%20Lebensmittelabfallvermeidung\WS%202\Ergebnisse%20WS1\M&#252;nster\Messdokument_Matthias-Claudius-Haus%20in%20Reckenfel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iles.fh-muenster.de\isun\Pers&#246;nliche%20Ordner\Monique\AHV\Genah\1.%20Lebensmittelabfallvermeidung\WS%202\Ergebnisse%20WS1\M&#252;nster\Messdokument_Matthias-Claudius-Haus%20in%20Reckenfel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iles.fh-muenster.de\isun\Pers&#246;nliche%20Ordner\Monique\AHV\Genah\1.%20Lebensmittelabfallvermeidung\WS%202\Ergebnisse%20WS1\M&#252;nster\Messdokument_Matthias-Claudius-Haus%20in%20Reckenfeld.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iles.fh-muenster.de\isun\Pers&#246;nliche%20Ordner\Monique\AHV\Genah\1.%20Lebensmittelabfallvermeidung\WS%202\Ergebnisse%20WS1\M&#252;nster\Messdokument_Matthias-Claudius-Haus%20in%20Reckenfeld.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de-DE" sz="1400" b="0" i="0" baseline="0">
                <a:effectLst/>
              </a:rPr>
              <a:t>Anteil der LMAV an der Gesamtproduktion</a:t>
            </a:r>
            <a:endParaRPr lang="de-DE" sz="140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de-DE"/>
        </a:p>
      </c:txPr>
    </c:title>
    <c:autoTitleDeleted val="0"/>
    <c:plotArea>
      <c:layout/>
      <c:barChart>
        <c:barDir val="col"/>
        <c:grouping val="stacked"/>
        <c:varyColors val="0"/>
        <c:ser>
          <c:idx val="0"/>
          <c:order val="0"/>
          <c:tx>
            <c:strRef>
              <c:f>Auswertung!$X$13</c:f>
              <c:strCache>
                <c:ptCount val="1"/>
                <c:pt idx="0">
                  <c:v>Anteil Ausgabereste an der Gesamtproduktionsmenge</c:v>
                </c:pt>
              </c:strCache>
            </c:strRef>
          </c:tx>
          <c:spPr>
            <a:solidFill>
              <a:schemeClr val="accent1"/>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Auswertung!$X$14:$X$27</c:f>
              <c:numCache>
                <c:formatCode>0%</c:formatCode>
                <c:ptCount val="14"/>
                <c:pt idx="0">
                  <c:v>0.15186368477103301</c:v>
                </c:pt>
                <c:pt idx="1">
                  <c:v>7.8353253652058433E-2</c:v>
                </c:pt>
                <c:pt idx="2">
                  <c:v>0.15498154981549817</c:v>
                </c:pt>
                <c:pt idx="3">
                  <c:v>0.2381511946729338</c:v>
                </c:pt>
                <c:pt idx="4">
                  <c:v>0.22290478279947346</c:v>
                </c:pt>
                <c:pt idx="5">
                  <c:v>0.1832</c:v>
                </c:pt>
                <c:pt idx="6">
                  <c:v>0.30095238095238097</c:v>
                </c:pt>
                <c:pt idx="7">
                  <c:v>0.26887074287990442</c:v>
                </c:pt>
                <c:pt idx="8">
                  <c:v>8.5839256424275562E-2</c:v>
                </c:pt>
                <c:pt idx="9">
                  <c:v>0.15381679389312977</c:v>
                </c:pt>
                <c:pt idx="10">
                  <c:v>4.969131154946544E-2</c:v>
                </c:pt>
                <c:pt idx="11">
                  <c:v>2.5848142164781908E-3</c:v>
                </c:pt>
                <c:pt idx="12">
                  <c:v>8.836858006042296E-2</c:v>
                </c:pt>
                <c:pt idx="13">
                  <c:v>0.15276243093922651</c:v>
                </c:pt>
              </c:numCache>
            </c:numRef>
          </c:val>
          <c:extLst>
            <c:ext xmlns:c16="http://schemas.microsoft.com/office/drawing/2014/chart" uri="{C3380CC4-5D6E-409C-BE32-E72D297353CC}">
              <c16:uniqueId val="{00000000-83BE-4F79-B5AB-8008B0DEB709}"/>
            </c:ext>
          </c:extLst>
        </c:ser>
        <c:ser>
          <c:idx val="3"/>
          <c:order val="3"/>
          <c:tx>
            <c:strRef>
              <c:f>Auswertung!$AA$13</c:f>
              <c:strCache>
                <c:ptCount val="1"/>
                <c:pt idx="0">
                  <c:v>Anteil Tellerreste an der Gesamtproduktionsmenge</c:v>
                </c:pt>
              </c:strCache>
            </c:strRef>
          </c:tx>
          <c:spPr>
            <a:solidFill>
              <a:schemeClr val="accent4"/>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Auswertung!$AA$14:$AA$27</c:f>
              <c:numCache>
                <c:formatCode>0%</c:formatCode>
                <c:ptCount val="14"/>
                <c:pt idx="0">
                  <c:v>2.3429179978700747E-2</c:v>
                </c:pt>
                <c:pt idx="1">
                  <c:v>4.5152722443559095E-3</c:v>
                </c:pt>
                <c:pt idx="2">
                  <c:v>1.44750083864475E-2</c:v>
                </c:pt>
                <c:pt idx="3">
                  <c:v>1.6268442355398878E-2</c:v>
                </c:pt>
                <c:pt idx="4">
                  <c:v>4.2123738481790263E-3</c:v>
                </c:pt>
                <c:pt idx="5">
                  <c:v>2.3560000000000001E-2</c:v>
                </c:pt>
                <c:pt idx="6">
                  <c:v>1.5676190476190476E-2</c:v>
                </c:pt>
                <c:pt idx="7">
                  <c:v>9.559848635729935E-3</c:v>
                </c:pt>
                <c:pt idx="8">
                  <c:v>2.3783488244942592E-2</c:v>
                </c:pt>
                <c:pt idx="9">
                  <c:v>1.049618320610687E-2</c:v>
                </c:pt>
                <c:pt idx="10">
                  <c:v>1.505797319680771E-2</c:v>
                </c:pt>
                <c:pt idx="11">
                  <c:v>1.1793214862681745E-2</c:v>
                </c:pt>
                <c:pt idx="12">
                  <c:v>2.2205438066465258E-2</c:v>
                </c:pt>
                <c:pt idx="13">
                  <c:v>9.3922651933701657E-3</c:v>
                </c:pt>
              </c:numCache>
            </c:numRef>
          </c:val>
          <c:extLst>
            <c:ext xmlns:c16="http://schemas.microsoft.com/office/drawing/2014/chart" uri="{C3380CC4-5D6E-409C-BE32-E72D297353CC}">
              <c16:uniqueId val="{00000001-83BE-4F79-B5AB-8008B0DEB709}"/>
            </c:ext>
          </c:extLst>
        </c:ser>
        <c:dLbls>
          <c:showLegendKey val="0"/>
          <c:showVal val="0"/>
          <c:showCatName val="0"/>
          <c:showSerName val="0"/>
          <c:showPercent val="0"/>
          <c:showBubbleSize val="0"/>
        </c:dLbls>
        <c:gapWidth val="150"/>
        <c:overlap val="100"/>
        <c:axId val="772937232"/>
        <c:axId val="772937560"/>
        <c:extLst>
          <c:ext xmlns:c15="http://schemas.microsoft.com/office/drawing/2012/chart" uri="{02D57815-91ED-43cb-92C2-25804820EDAC}">
            <c15:filteredBarSeries>
              <c15:ser>
                <c:idx val="1"/>
                <c:order val="1"/>
                <c:tx>
                  <c:strRef>
                    <c:extLst>
                      <c:ext uri="{02D57815-91ED-43cb-92C2-25804820EDAC}">
                        <c15:formulaRef>
                          <c15:sqref>Auswertung!$Y$13</c15:sqref>
                        </c15:formulaRef>
                      </c:ext>
                    </c:extLst>
                    <c:strCache>
                      <c:ptCount val="1"/>
                      <c:pt idx="0">
                        <c:v>Auswertung Tellerreste (LMA/Pers.Tag (g))</c:v>
                      </c:pt>
                    </c:strCache>
                  </c:strRef>
                </c:tx>
                <c:spPr>
                  <a:solidFill>
                    <a:schemeClr val="accent2"/>
                  </a:solidFill>
                  <a:ln>
                    <a:noFill/>
                  </a:ln>
                  <a:effectLst/>
                </c:spPr>
                <c:invertIfNegative val="0"/>
                <c:cat>
                  <c:numRef>
                    <c:extLst>
                      <c:ext uri="{02D57815-91ED-43cb-92C2-25804820EDAC}">
                        <c15:formulaRef>
                          <c15:sqref>Auswertung!$M$14:$M$27</c15:sqref>
                        </c15:formulaRef>
                      </c:ext>
                    </c:extLst>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extLst>
                      <c:ext uri="{02D57815-91ED-43cb-92C2-25804820EDAC}">
                        <c15:formulaRef>
                          <c15:sqref>Auswertung!$Y$14:$Y$27</c15:sqref>
                        </c15:formulaRef>
                      </c:ext>
                    </c:extLst>
                    <c:numCache>
                      <c:formatCode>General</c:formatCode>
                      <c:ptCount val="14"/>
                      <c:pt idx="0">
                        <c:v>9.8214285714285712</c:v>
                      </c:pt>
                      <c:pt idx="1">
                        <c:v>3.0088495575221237</c:v>
                      </c:pt>
                      <c:pt idx="2">
                        <c:v>7.5043478260869563</c:v>
                      </c:pt>
                      <c:pt idx="3">
                        <c:v>5.663636363636364</c:v>
                      </c:pt>
                      <c:pt idx="4">
                        <c:v>1.6991150442477876</c:v>
                      </c:pt>
                      <c:pt idx="5">
                        <c:v>11.436893203883495</c:v>
                      </c:pt>
                      <c:pt idx="6">
                        <c:v>8.3979591836734695</c:v>
                      </c:pt>
                      <c:pt idx="7">
                        <c:v>4.1025641025641022</c:v>
                      </c:pt>
                      <c:pt idx="8">
                        <c:v>7.25</c:v>
                      </c:pt>
                      <c:pt idx="9">
                        <c:v>4.9107142857142856</c:v>
                      </c:pt>
                      <c:pt idx="10">
                        <c:v>8.3333333333333339</c:v>
                      </c:pt>
                      <c:pt idx="11">
                        <c:v>6.2393162393162394</c:v>
                      </c:pt>
                      <c:pt idx="12">
                        <c:v>12.782608695652174</c:v>
                      </c:pt>
                      <c:pt idx="13">
                        <c:v>5.9130434782608692</c:v>
                      </c:pt>
                    </c:numCache>
                  </c:numRef>
                </c:val>
                <c:extLst>
                  <c:ext xmlns:c16="http://schemas.microsoft.com/office/drawing/2014/chart" uri="{C3380CC4-5D6E-409C-BE32-E72D297353CC}">
                    <c16:uniqueId val="{00000002-83BE-4F79-B5AB-8008B0DEB709}"/>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Auswertung!$Z$13</c15:sqref>
                        </c15:formulaRef>
                      </c:ext>
                    </c:extLst>
                    <c:strCache>
                      <c:ptCount val="1"/>
                      <c:pt idx="0">
                        <c:v>Mittelwert</c:v>
                      </c:pt>
                    </c:strCache>
                  </c:strRef>
                </c:tx>
                <c:spPr>
                  <a:solidFill>
                    <a:schemeClr val="accent3"/>
                  </a:solidFill>
                  <a:ln>
                    <a:noFill/>
                  </a:ln>
                  <a:effectLst/>
                </c:spPr>
                <c:invertIfNegative val="0"/>
                <c:cat>
                  <c:numRef>
                    <c:extLst xmlns:c15="http://schemas.microsoft.com/office/drawing/2012/chart">
                      <c:ext xmlns:c15="http://schemas.microsoft.com/office/drawing/2012/chart" uri="{02D57815-91ED-43cb-92C2-25804820EDAC}">
                        <c15:formulaRef>
                          <c15:sqref>Auswertung!$M$14:$M$27</c15:sqref>
                        </c15:formulaRef>
                      </c:ext>
                    </c:extLst>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extLst xmlns:c15="http://schemas.microsoft.com/office/drawing/2012/chart">
                      <c:ext xmlns:c15="http://schemas.microsoft.com/office/drawing/2012/chart" uri="{02D57815-91ED-43cb-92C2-25804820EDAC}">
                        <c15:formulaRef>
                          <c15:sqref>Auswertung!$Z$14:$Z$27</c15:sqref>
                        </c15:formulaRef>
                      </c:ext>
                    </c:extLst>
                    <c:numCache>
                      <c:formatCode>General</c:formatCode>
                      <c:ptCount val="14"/>
                      <c:pt idx="0">
                        <c:v>6.9331292775228404</c:v>
                      </c:pt>
                      <c:pt idx="1">
                        <c:v>6.9331292775228404</c:v>
                      </c:pt>
                      <c:pt idx="2">
                        <c:v>6.9331292775228404</c:v>
                      </c:pt>
                      <c:pt idx="3">
                        <c:v>6.9331292775228404</c:v>
                      </c:pt>
                      <c:pt idx="4">
                        <c:v>6.9331292775228404</c:v>
                      </c:pt>
                      <c:pt idx="5">
                        <c:v>6.9331292775228404</c:v>
                      </c:pt>
                      <c:pt idx="6">
                        <c:v>6.9331292775228404</c:v>
                      </c:pt>
                      <c:pt idx="7">
                        <c:v>6.9331292775228404</c:v>
                      </c:pt>
                      <c:pt idx="8">
                        <c:v>6.9331292775228404</c:v>
                      </c:pt>
                      <c:pt idx="9">
                        <c:v>6.9331292775228404</c:v>
                      </c:pt>
                      <c:pt idx="10">
                        <c:v>6.9331292775228404</c:v>
                      </c:pt>
                      <c:pt idx="11">
                        <c:v>6.9331292775228404</c:v>
                      </c:pt>
                      <c:pt idx="12">
                        <c:v>6.9331292775228404</c:v>
                      </c:pt>
                      <c:pt idx="13">
                        <c:v>6.9331292775228404</c:v>
                      </c:pt>
                    </c:numCache>
                  </c:numRef>
                </c:val>
                <c:extLst xmlns:c15="http://schemas.microsoft.com/office/drawing/2012/chart">
                  <c:ext xmlns:c16="http://schemas.microsoft.com/office/drawing/2014/chart" uri="{C3380CC4-5D6E-409C-BE32-E72D297353CC}">
                    <c16:uniqueId val="{00000003-83BE-4F79-B5AB-8008B0DEB709}"/>
                  </c:ext>
                </c:extLst>
              </c15:ser>
            </c15:filteredBarSeries>
          </c:ext>
        </c:extLst>
      </c:barChart>
      <c:dateAx>
        <c:axId val="772937232"/>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72937560"/>
        <c:crosses val="autoZero"/>
        <c:auto val="1"/>
        <c:lblOffset val="100"/>
        <c:baseTimeUnit val="days"/>
      </c:dateAx>
      <c:valAx>
        <c:axId val="7729375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729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de-DE" dirty="0"/>
              <a:t>Ausgabereste (LMA/Pers. Tag (g))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de-DE"/>
        </a:p>
      </c:txPr>
    </c:title>
    <c:autoTitleDeleted val="0"/>
    <c:plotArea>
      <c:layout/>
      <c:barChart>
        <c:barDir val="col"/>
        <c:grouping val="clustered"/>
        <c:varyColors val="0"/>
        <c:ser>
          <c:idx val="1"/>
          <c:order val="1"/>
          <c:tx>
            <c:strRef>
              <c:f>Auswertung!$O$13</c:f>
              <c:strCache>
                <c:ptCount val="1"/>
                <c:pt idx="0">
                  <c:v>Auswertung Ausgabereste (LMA/Pers. Tag (g))</c:v>
                </c:pt>
              </c:strCache>
            </c:strRef>
          </c:tx>
          <c:spPr>
            <a:solidFill>
              <a:schemeClr val="accent1"/>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Auswertung!$O$14:$O$27</c:f>
              <c:numCache>
                <c:formatCode>General</c:formatCode>
                <c:ptCount val="14"/>
                <c:pt idx="0">
                  <c:v>63.660714285714285</c:v>
                </c:pt>
                <c:pt idx="1">
                  <c:v>52.212389380530972</c:v>
                </c:pt>
                <c:pt idx="2">
                  <c:v>115</c:v>
                </c:pt>
                <c:pt idx="3">
                  <c:v>82.909090909090907</c:v>
                </c:pt>
                <c:pt idx="4">
                  <c:v>89.911504424778755</c:v>
                </c:pt>
                <c:pt idx="5">
                  <c:v>103</c:v>
                </c:pt>
                <c:pt idx="6">
                  <c:v>161.22448979591837</c:v>
                </c:pt>
                <c:pt idx="7">
                  <c:v>115.38461538461539</c:v>
                </c:pt>
                <c:pt idx="8">
                  <c:v>26.166666666666668</c:v>
                </c:pt>
                <c:pt idx="9">
                  <c:v>71.964285714285708</c:v>
                </c:pt>
                <c:pt idx="10">
                  <c:v>27.5</c:v>
                </c:pt>
                <c:pt idx="11">
                  <c:v>1.3675213675213675</c:v>
                </c:pt>
                <c:pt idx="12">
                  <c:v>50.869565217391305</c:v>
                </c:pt>
                <c:pt idx="13">
                  <c:v>96.173913043478265</c:v>
                </c:pt>
              </c:numCache>
            </c:numRef>
          </c:val>
          <c:extLst>
            <c:ext xmlns:c16="http://schemas.microsoft.com/office/drawing/2014/chart" uri="{C3380CC4-5D6E-409C-BE32-E72D297353CC}">
              <c16:uniqueId val="{00000000-B0BB-4031-8AE4-C623616F53CB}"/>
            </c:ext>
          </c:extLst>
        </c:ser>
        <c:dLbls>
          <c:showLegendKey val="0"/>
          <c:showVal val="0"/>
          <c:showCatName val="0"/>
          <c:showSerName val="0"/>
          <c:showPercent val="0"/>
          <c:showBubbleSize val="0"/>
        </c:dLbls>
        <c:gapWidth val="219"/>
        <c:overlap val="-27"/>
        <c:axId val="990656104"/>
        <c:axId val="884554136"/>
        <c:extLst>
          <c:ext xmlns:c15="http://schemas.microsoft.com/office/drawing/2012/chart" uri="{02D57815-91ED-43cb-92C2-25804820EDAC}">
            <c15:filteredBarSeries>
              <c15:ser>
                <c:idx val="0"/>
                <c:order val="0"/>
                <c:tx>
                  <c:strRef>
                    <c:extLst>
                      <c:ext uri="{02D57815-91ED-43cb-92C2-25804820EDAC}">
                        <c15:formulaRef>
                          <c15:sqref>Auswertung!$N$13</c15:sqref>
                        </c15:formulaRef>
                      </c:ext>
                    </c:extLst>
                    <c:strCache>
                      <c:ptCount val="1"/>
                      <c:pt idx="0">
                        <c:v>Gesamtproduktionmenge</c:v>
                      </c:pt>
                    </c:strCache>
                  </c:strRef>
                </c:tx>
                <c:spPr>
                  <a:solidFill>
                    <a:schemeClr val="accent1"/>
                  </a:solidFill>
                  <a:ln>
                    <a:noFill/>
                  </a:ln>
                  <a:effectLst/>
                </c:spPr>
                <c:invertIfNegative val="0"/>
                <c:cat>
                  <c:numRef>
                    <c:extLst>
                      <c:ext uri="{02D57815-91ED-43cb-92C2-25804820EDAC}">
                        <c15:formulaRef>
                          <c15:sqref>Auswertung!$M$14:$M$27</c15:sqref>
                        </c15:formulaRef>
                      </c:ext>
                    </c:extLst>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extLst>
                      <c:ext uri="{02D57815-91ED-43cb-92C2-25804820EDAC}">
                        <c15:formulaRef>
                          <c15:sqref>Auswertung!$N$14:$N$27</c15:sqref>
                        </c15:formulaRef>
                      </c:ext>
                    </c:extLst>
                    <c:numCache>
                      <c:formatCode>General</c:formatCode>
                      <c:ptCount val="14"/>
                      <c:pt idx="0">
                        <c:v>46950</c:v>
                      </c:pt>
                      <c:pt idx="1">
                        <c:v>75300</c:v>
                      </c:pt>
                      <c:pt idx="2">
                        <c:v>59620</c:v>
                      </c:pt>
                      <c:pt idx="3">
                        <c:v>38295</c:v>
                      </c:pt>
                      <c:pt idx="4">
                        <c:v>45580</c:v>
                      </c:pt>
                      <c:pt idx="5">
                        <c:v>50000</c:v>
                      </c:pt>
                      <c:pt idx="6">
                        <c:v>52500</c:v>
                      </c:pt>
                      <c:pt idx="7">
                        <c:v>50210</c:v>
                      </c:pt>
                      <c:pt idx="8">
                        <c:v>36580</c:v>
                      </c:pt>
                      <c:pt idx="9">
                        <c:v>52400</c:v>
                      </c:pt>
                      <c:pt idx="10">
                        <c:v>66410</c:v>
                      </c:pt>
                      <c:pt idx="11">
                        <c:v>61900</c:v>
                      </c:pt>
                      <c:pt idx="12">
                        <c:v>66200</c:v>
                      </c:pt>
                      <c:pt idx="13">
                        <c:v>72400</c:v>
                      </c:pt>
                    </c:numCache>
                  </c:numRef>
                </c:val>
                <c:extLst>
                  <c:ext xmlns:c16="http://schemas.microsoft.com/office/drawing/2014/chart" uri="{C3380CC4-5D6E-409C-BE32-E72D297353CC}">
                    <c16:uniqueId val="{00000002-B0BB-4031-8AE4-C623616F53CB}"/>
                  </c:ext>
                </c:extLst>
              </c15:ser>
            </c15:filteredBarSeries>
          </c:ext>
        </c:extLst>
      </c:barChart>
      <c:lineChart>
        <c:grouping val="standard"/>
        <c:varyColors val="0"/>
        <c:ser>
          <c:idx val="2"/>
          <c:order val="2"/>
          <c:tx>
            <c:strRef>
              <c:f>Auswertung!$P$13</c:f>
              <c:strCache>
                <c:ptCount val="1"/>
                <c:pt idx="0">
                  <c:v>Mittelwert</c:v>
                </c:pt>
              </c:strCache>
            </c:strRef>
          </c:tx>
          <c:spPr>
            <a:ln w="28575" cap="rnd">
              <a:solidFill>
                <a:schemeClr val="accent2"/>
              </a:solidFill>
              <a:round/>
            </a:ln>
            <a:effectLst/>
          </c:spPr>
          <c:marker>
            <c:symbol val="none"/>
          </c:marker>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Auswertung!$P$14:$P$27</c:f>
              <c:numCache>
                <c:formatCode>General</c:formatCode>
                <c:ptCount val="14"/>
                <c:pt idx="0">
                  <c:v>75.524625442142266</c:v>
                </c:pt>
                <c:pt idx="1">
                  <c:v>75.524625442142266</c:v>
                </c:pt>
                <c:pt idx="2">
                  <c:v>75.524625442142266</c:v>
                </c:pt>
                <c:pt idx="3">
                  <c:v>75.524625442142266</c:v>
                </c:pt>
                <c:pt idx="4">
                  <c:v>75.524625442142266</c:v>
                </c:pt>
                <c:pt idx="5">
                  <c:v>75.524625442142266</c:v>
                </c:pt>
                <c:pt idx="6">
                  <c:v>75.524625442142266</c:v>
                </c:pt>
                <c:pt idx="7">
                  <c:v>75.524625442142266</c:v>
                </c:pt>
                <c:pt idx="8">
                  <c:v>75.524625442142266</c:v>
                </c:pt>
                <c:pt idx="9">
                  <c:v>75.524625442142266</c:v>
                </c:pt>
                <c:pt idx="10">
                  <c:v>75.524625442142266</c:v>
                </c:pt>
                <c:pt idx="11">
                  <c:v>75.524625442142266</c:v>
                </c:pt>
                <c:pt idx="12">
                  <c:v>75.524625442142266</c:v>
                </c:pt>
                <c:pt idx="13">
                  <c:v>75.524625442142266</c:v>
                </c:pt>
              </c:numCache>
            </c:numRef>
          </c:val>
          <c:smooth val="0"/>
          <c:extLst>
            <c:ext xmlns:c16="http://schemas.microsoft.com/office/drawing/2014/chart" uri="{C3380CC4-5D6E-409C-BE32-E72D297353CC}">
              <c16:uniqueId val="{00000001-B0BB-4031-8AE4-C623616F53CB}"/>
            </c:ext>
          </c:extLst>
        </c:ser>
        <c:dLbls>
          <c:showLegendKey val="0"/>
          <c:showVal val="0"/>
          <c:showCatName val="0"/>
          <c:showSerName val="0"/>
          <c:showPercent val="0"/>
          <c:showBubbleSize val="0"/>
        </c:dLbls>
        <c:marker val="1"/>
        <c:smooth val="0"/>
        <c:axId val="990656104"/>
        <c:axId val="884554136"/>
      </c:lineChart>
      <c:dateAx>
        <c:axId val="990656104"/>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de-DE"/>
          </a:p>
        </c:txPr>
        <c:crossAx val="884554136"/>
        <c:crosses val="autoZero"/>
        <c:auto val="1"/>
        <c:lblOffset val="100"/>
        <c:baseTimeUnit val="days"/>
      </c:dateAx>
      <c:valAx>
        <c:axId val="884554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de-DE"/>
          </a:p>
        </c:txPr>
        <c:crossAx val="990656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noFill/>
      <a:prstDash val="solid"/>
      <a:miter lim="800000"/>
    </a:ln>
    <a:effectLst/>
  </c:spPr>
  <c:txPr>
    <a:bodyPr/>
    <a:lstStyle/>
    <a:p>
      <a:pPr>
        <a:defRPr>
          <a:solidFill>
            <a:schemeClr val="dk1"/>
          </a:solidFill>
          <a:latin typeface="+mn-lt"/>
          <a:ea typeface="+mn-ea"/>
          <a:cs typeface="+mn-cs"/>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de-DE"/>
              <a:t>Anteil Komponenten Ausgabereste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de-DE"/>
        </a:p>
      </c:txPr>
    </c:title>
    <c:autoTitleDeleted val="0"/>
    <c:plotArea>
      <c:layout/>
      <c:barChart>
        <c:barDir val="col"/>
        <c:grouping val="percentStacked"/>
        <c:varyColors val="0"/>
        <c:ser>
          <c:idx val="0"/>
          <c:order val="0"/>
          <c:tx>
            <c:strRef>
              <c:f>Auswertung!$R$13</c:f>
              <c:strCache>
                <c:ptCount val="1"/>
                <c:pt idx="0">
                  <c:v>Anteil Ausgaberest Fleisch, Fisch, Ei</c:v>
                </c:pt>
              </c:strCache>
            </c:strRef>
          </c:tx>
          <c:spPr>
            <a:solidFill>
              <a:schemeClr val="accent1"/>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Auswertung!$R$14:$R$27</c:f>
              <c:numCache>
                <c:formatCode>0%</c:formatCode>
                <c:ptCount val="14"/>
                <c:pt idx="0">
                  <c:v>0.21037868162692847</c:v>
                </c:pt>
                <c:pt idx="1">
                  <c:v>0</c:v>
                </c:pt>
                <c:pt idx="2">
                  <c:v>0</c:v>
                </c:pt>
                <c:pt idx="3">
                  <c:v>0.36732456140350878</c:v>
                </c:pt>
                <c:pt idx="4">
                  <c:v>0.20669291338582677</c:v>
                </c:pt>
                <c:pt idx="5">
                  <c:v>0</c:v>
                </c:pt>
                <c:pt idx="6">
                  <c:v>0.4050632911392405</c:v>
                </c:pt>
                <c:pt idx="7">
                  <c:v>0.18518518518518517</c:v>
                </c:pt>
                <c:pt idx="8">
                  <c:v>0.26751592356687898</c:v>
                </c:pt>
                <c:pt idx="9">
                  <c:v>0</c:v>
                </c:pt>
                <c:pt idx="10">
                  <c:v>0</c:v>
                </c:pt>
                <c:pt idx="11">
                  <c:v>1</c:v>
                </c:pt>
                <c:pt idx="12">
                  <c:v>0</c:v>
                </c:pt>
                <c:pt idx="13">
                  <c:v>9.5840867992766726E-2</c:v>
                </c:pt>
              </c:numCache>
            </c:numRef>
          </c:val>
          <c:extLst>
            <c:ext xmlns:c16="http://schemas.microsoft.com/office/drawing/2014/chart" uri="{C3380CC4-5D6E-409C-BE32-E72D297353CC}">
              <c16:uniqueId val="{00000000-C037-44FD-B084-7F9A95A42400}"/>
            </c:ext>
          </c:extLst>
        </c:ser>
        <c:ser>
          <c:idx val="1"/>
          <c:order val="1"/>
          <c:tx>
            <c:strRef>
              <c:f>Auswertung!$S$13</c:f>
              <c:strCache>
                <c:ptCount val="1"/>
                <c:pt idx="0">
                  <c:v>Anteil Ausgaberest Stärkebeilage</c:v>
                </c:pt>
              </c:strCache>
            </c:strRef>
          </c:tx>
          <c:spPr>
            <a:solidFill>
              <a:schemeClr val="accent2"/>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Auswertung!$S$14:$S$27</c:f>
              <c:numCache>
                <c:formatCode>0%</c:formatCode>
                <c:ptCount val="14"/>
                <c:pt idx="0">
                  <c:v>0.11079943899018233</c:v>
                </c:pt>
                <c:pt idx="1">
                  <c:v>0.13559322033898305</c:v>
                </c:pt>
                <c:pt idx="2">
                  <c:v>0</c:v>
                </c:pt>
                <c:pt idx="3">
                  <c:v>0.23486842105263159</c:v>
                </c:pt>
                <c:pt idx="4">
                  <c:v>0.3543307086614173</c:v>
                </c:pt>
                <c:pt idx="5">
                  <c:v>0.20742358078602621</c:v>
                </c:pt>
                <c:pt idx="6">
                  <c:v>0.29746835443037972</c:v>
                </c:pt>
                <c:pt idx="7">
                  <c:v>0.37777777777777777</c:v>
                </c:pt>
                <c:pt idx="8">
                  <c:v>0.73248407643312097</c:v>
                </c:pt>
                <c:pt idx="9">
                  <c:v>0</c:v>
                </c:pt>
                <c:pt idx="10">
                  <c:v>0.39393939393939392</c:v>
                </c:pt>
                <c:pt idx="11">
                  <c:v>0</c:v>
                </c:pt>
                <c:pt idx="12">
                  <c:v>0.26324786324786326</c:v>
                </c:pt>
                <c:pt idx="13">
                  <c:v>0.28933092224231466</c:v>
                </c:pt>
              </c:numCache>
            </c:numRef>
          </c:val>
          <c:extLst>
            <c:ext xmlns:c16="http://schemas.microsoft.com/office/drawing/2014/chart" uri="{C3380CC4-5D6E-409C-BE32-E72D297353CC}">
              <c16:uniqueId val="{00000001-C037-44FD-B084-7F9A95A42400}"/>
            </c:ext>
          </c:extLst>
        </c:ser>
        <c:ser>
          <c:idx val="2"/>
          <c:order val="2"/>
          <c:tx>
            <c:strRef>
              <c:f>Auswertung!$T$13</c:f>
              <c:strCache>
                <c:ptCount val="1"/>
                <c:pt idx="0">
                  <c:v>Anteil Ausgaberest Gemüse/Salat</c:v>
                </c:pt>
              </c:strCache>
            </c:strRef>
          </c:tx>
          <c:spPr>
            <a:solidFill>
              <a:schemeClr val="accent3"/>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Auswertung!$T$14:$T$27</c:f>
              <c:numCache>
                <c:formatCode>0%</c:formatCode>
                <c:ptCount val="14"/>
                <c:pt idx="0">
                  <c:v>0.16830294530154277</c:v>
                </c:pt>
                <c:pt idx="1">
                  <c:v>0.1864406779661017</c:v>
                </c:pt>
                <c:pt idx="2">
                  <c:v>0</c:v>
                </c:pt>
                <c:pt idx="3">
                  <c:v>1.7543859649122806E-2</c:v>
                </c:pt>
                <c:pt idx="4">
                  <c:v>0.4153543307086614</c:v>
                </c:pt>
                <c:pt idx="5">
                  <c:v>0</c:v>
                </c:pt>
                <c:pt idx="6">
                  <c:v>0.29746835443037972</c:v>
                </c:pt>
                <c:pt idx="7">
                  <c:v>0.17777777777777778</c:v>
                </c:pt>
                <c:pt idx="8">
                  <c:v>0</c:v>
                </c:pt>
                <c:pt idx="9">
                  <c:v>0</c:v>
                </c:pt>
                <c:pt idx="10">
                  <c:v>0</c:v>
                </c:pt>
                <c:pt idx="11">
                  <c:v>0</c:v>
                </c:pt>
                <c:pt idx="12">
                  <c:v>2.735042735042735E-2</c:v>
                </c:pt>
                <c:pt idx="13">
                  <c:v>0</c:v>
                </c:pt>
              </c:numCache>
            </c:numRef>
          </c:val>
          <c:extLst>
            <c:ext xmlns:c16="http://schemas.microsoft.com/office/drawing/2014/chart" uri="{C3380CC4-5D6E-409C-BE32-E72D297353CC}">
              <c16:uniqueId val="{00000002-C037-44FD-B084-7F9A95A42400}"/>
            </c:ext>
          </c:extLst>
        </c:ser>
        <c:ser>
          <c:idx val="3"/>
          <c:order val="3"/>
          <c:tx>
            <c:strRef>
              <c:f>Auswertung!$U$13</c:f>
              <c:strCache>
                <c:ptCount val="1"/>
                <c:pt idx="0">
                  <c:v>Anteil Ausgaberest Nachtisch</c:v>
                </c:pt>
              </c:strCache>
            </c:strRef>
          </c:tx>
          <c:spPr>
            <a:solidFill>
              <a:schemeClr val="accent4"/>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Auswertung!$U$14:$U$27</c:f>
              <c:numCache>
                <c:formatCode>0%</c:formatCode>
                <c:ptCount val="14"/>
                <c:pt idx="0">
                  <c:v>3.3660589060308554E-2</c:v>
                </c:pt>
                <c:pt idx="1">
                  <c:v>0.16949152542372881</c:v>
                </c:pt>
                <c:pt idx="2">
                  <c:v>0</c:v>
                </c:pt>
                <c:pt idx="3">
                  <c:v>2.6315789473684209E-2</c:v>
                </c:pt>
                <c:pt idx="4">
                  <c:v>2.3622047244094488E-2</c:v>
                </c:pt>
                <c:pt idx="5">
                  <c:v>3.9301310043668124E-2</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3-C037-44FD-B084-7F9A95A42400}"/>
            </c:ext>
          </c:extLst>
        </c:ser>
        <c:ser>
          <c:idx val="4"/>
          <c:order val="4"/>
          <c:tx>
            <c:strRef>
              <c:f>Auswertung!$V$13</c:f>
              <c:strCache>
                <c:ptCount val="1"/>
                <c:pt idx="0">
                  <c:v>Anteil Ausgabereste Saucen</c:v>
                </c:pt>
              </c:strCache>
            </c:strRef>
          </c:tx>
          <c:spPr>
            <a:solidFill>
              <a:schemeClr val="accent5"/>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Auswertung!$V$14:$V$27</c:f>
              <c:numCache>
                <c:formatCode>0%</c:formatCode>
                <c:ptCount val="14"/>
                <c:pt idx="0">
                  <c:v>0.47685834502103785</c:v>
                </c:pt>
                <c:pt idx="1">
                  <c:v>0.50847457627118642</c:v>
                </c:pt>
                <c:pt idx="2">
                  <c:v>9.0909090909090912E-2</c:v>
                </c:pt>
                <c:pt idx="3">
                  <c:v>0.30789473684210528</c:v>
                </c:pt>
                <c:pt idx="4">
                  <c:v>0</c:v>
                </c:pt>
                <c:pt idx="5">
                  <c:v>0</c:v>
                </c:pt>
                <c:pt idx="6">
                  <c:v>6.9620253164556958E-2</c:v>
                </c:pt>
                <c:pt idx="7">
                  <c:v>0.25925925925925924</c:v>
                </c:pt>
                <c:pt idx="8">
                  <c:v>0</c:v>
                </c:pt>
                <c:pt idx="9">
                  <c:v>0.12406947890818859</c:v>
                </c:pt>
                <c:pt idx="10">
                  <c:v>0.60606060606060608</c:v>
                </c:pt>
                <c:pt idx="11">
                  <c:v>0</c:v>
                </c:pt>
                <c:pt idx="12">
                  <c:v>0.45299145299145299</c:v>
                </c:pt>
                <c:pt idx="13">
                  <c:v>0.32549728752260398</c:v>
                </c:pt>
              </c:numCache>
            </c:numRef>
          </c:val>
          <c:extLst>
            <c:ext xmlns:c16="http://schemas.microsoft.com/office/drawing/2014/chart" uri="{C3380CC4-5D6E-409C-BE32-E72D297353CC}">
              <c16:uniqueId val="{00000004-C037-44FD-B084-7F9A95A42400}"/>
            </c:ext>
          </c:extLst>
        </c:ser>
        <c:ser>
          <c:idx val="5"/>
          <c:order val="5"/>
          <c:tx>
            <c:strRef>
              <c:f>Auswertung!$W$13</c:f>
              <c:strCache>
                <c:ptCount val="1"/>
                <c:pt idx="0">
                  <c:v>Anteil Ausgaberest Sonstiges</c:v>
                </c:pt>
              </c:strCache>
            </c:strRef>
          </c:tx>
          <c:spPr>
            <a:solidFill>
              <a:schemeClr val="accent6"/>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Auswertung!$W$14:$W$27</c:f>
              <c:numCache>
                <c:formatCode>0%</c:formatCode>
                <c:ptCount val="14"/>
                <c:pt idx="0">
                  <c:v>0</c:v>
                </c:pt>
                <c:pt idx="1">
                  <c:v>0</c:v>
                </c:pt>
                <c:pt idx="2">
                  <c:v>0.90909090909090906</c:v>
                </c:pt>
                <c:pt idx="3">
                  <c:v>4.6052631578947366E-2</c:v>
                </c:pt>
                <c:pt idx="4">
                  <c:v>0</c:v>
                </c:pt>
                <c:pt idx="5">
                  <c:v>0.75327510917030571</c:v>
                </c:pt>
                <c:pt idx="6">
                  <c:v>0.10759493670886076</c:v>
                </c:pt>
                <c:pt idx="7">
                  <c:v>0</c:v>
                </c:pt>
                <c:pt idx="8">
                  <c:v>0</c:v>
                </c:pt>
                <c:pt idx="9">
                  <c:v>0.87593052109181146</c:v>
                </c:pt>
                <c:pt idx="10">
                  <c:v>0</c:v>
                </c:pt>
                <c:pt idx="11">
                  <c:v>0</c:v>
                </c:pt>
                <c:pt idx="12">
                  <c:v>0.25641025641025639</c:v>
                </c:pt>
                <c:pt idx="13">
                  <c:v>0.28933092224231466</c:v>
                </c:pt>
              </c:numCache>
            </c:numRef>
          </c:val>
          <c:extLst>
            <c:ext xmlns:c16="http://schemas.microsoft.com/office/drawing/2014/chart" uri="{C3380CC4-5D6E-409C-BE32-E72D297353CC}">
              <c16:uniqueId val="{00000005-C037-44FD-B084-7F9A95A42400}"/>
            </c:ext>
          </c:extLst>
        </c:ser>
        <c:dLbls>
          <c:showLegendKey val="0"/>
          <c:showVal val="0"/>
          <c:showCatName val="0"/>
          <c:showSerName val="0"/>
          <c:showPercent val="0"/>
          <c:showBubbleSize val="0"/>
        </c:dLbls>
        <c:gapWidth val="150"/>
        <c:overlap val="100"/>
        <c:axId val="859786128"/>
        <c:axId val="859787440"/>
      </c:barChart>
      <c:dateAx>
        <c:axId val="859786128"/>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de-DE"/>
          </a:p>
        </c:txPr>
        <c:crossAx val="859787440"/>
        <c:crosses val="autoZero"/>
        <c:auto val="1"/>
        <c:lblOffset val="100"/>
        <c:baseTimeUnit val="days"/>
      </c:dateAx>
      <c:valAx>
        <c:axId val="8597874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de-DE"/>
          </a:p>
        </c:txPr>
        <c:crossAx val="859786128"/>
        <c:crosses val="autoZero"/>
        <c:crossBetween val="between"/>
      </c:valAx>
      <c:spPr>
        <a:solidFill>
          <a:schemeClr val="bg1"/>
        </a:solid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noFill/>
      <a:prstDash val="solid"/>
      <a:miter lim="800000"/>
    </a:ln>
    <a:effectLst/>
  </c:spPr>
  <c:txPr>
    <a:bodyPr/>
    <a:lstStyle/>
    <a:p>
      <a:pPr>
        <a:defRPr>
          <a:solidFill>
            <a:schemeClr val="dk1"/>
          </a:solidFill>
          <a:latin typeface="+mn-lt"/>
          <a:ea typeface="+mn-ea"/>
          <a:cs typeface="+mn-cs"/>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a:t>Tellerreste (LMA/</a:t>
            </a:r>
            <a:r>
              <a:rPr lang="de-DE" dirty="0" err="1"/>
              <a:t>Pers.Tag</a:t>
            </a:r>
            <a:r>
              <a:rPr lang="de-DE" dirty="0"/>
              <a:t> (g))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Auswertung!$Y$13</c:f>
              <c:strCache>
                <c:ptCount val="1"/>
                <c:pt idx="0">
                  <c:v>Auswertung Tellerreste (LMA/Pers.Tag (g))</c:v>
                </c:pt>
              </c:strCache>
            </c:strRef>
          </c:tx>
          <c:spPr>
            <a:solidFill>
              <a:schemeClr val="accent1"/>
            </a:solidFill>
            <a:ln>
              <a:noFill/>
            </a:ln>
            <a:effectLst/>
          </c:spPr>
          <c:invertIfNegative val="0"/>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Auswertung!$Y$14:$Y$27</c:f>
              <c:numCache>
                <c:formatCode>General</c:formatCode>
                <c:ptCount val="14"/>
                <c:pt idx="0">
                  <c:v>9.8214285714285712</c:v>
                </c:pt>
                <c:pt idx="1">
                  <c:v>3.0088495575221237</c:v>
                </c:pt>
                <c:pt idx="2">
                  <c:v>7.5043478260869563</c:v>
                </c:pt>
                <c:pt idx="3">
                  <c:v>5.663636363636364</c:v>
                </c:pt>
                <c:pt idx="4">
                  <c:v>1.6991150442477876</c:v>
                </c:pt>
                <c:pt idx="5">
                  <c:v>11.436893203883495</c:v>
                </c:pt>
                <c:pt idx="6">
                  <c:v>8.3979591836734695</c:v>
                </c:pt>
                <c:pt idx="7">
                  <c:v>4.1025641025641022</c:v>
                </c:pt>
                <c:pt idx="8">
                  <c:v>7.25</c:v>
                </c:pt>
                <c:pt idx="9">
                  <c:v>4.9107142857142856</c:v>
                </c:pt>
                <c:pt idx="10">
                  <c:v>8.3333333333333339</c:v>
                </c:pt>
                <c:pt idx="11">
                  <c:v>6.2393162393162394</c:v>
                </c:pt>
                <c:pt idx="12">
                  <c:v>12.782608695652174</c:v>
                </c:pt>
                <c:pt idx="13">
                  <c:v>5.9130434782608692</c:v>
                </c:pt>
              </c:numCache>
            </c:numRef>
          </c:val>
          <c:extLst>
            <c:ext xmlns:c16="http://schemas.microsoft.com/office/drawing/2014/chart" uri="{C3380CC4-5D6E-409C-BE32-E72D297353CC}">
              <c16:uniqueId val="{00000000-2EFB-41DF-B70C-79B79F9030C1}"/>
            </c:ext>
          </c:extLst>
        </c:ser>
        <c:dLbls>
          <c:showLegendKey val="0"/>
          <c:showVal val="0"/>
          <c:showCatName val="0"/>
          <c:showSerName val="0"/>
          <c:showPercent val="0"/>
          <c:showBubbleSize val="0"/>
        </c:dLbls>
        <c:gapWidth val="219"/>
        <c:overlap val="-27"/>
        <c:axId val="998813640"/>
        <c:axId val="628804592"/>
      </c:barChart>
      <c:lineChart>
        <c:grouping val="standard"/>
        <c:varyColors val="0"/>
        <c:ser>
          <c:idx val="1"/>
          <c:order val="1"/>
          <c:tx>
            <c:strRef>
              <c:f>Auswertung!$Z$13</c:f>
              <c:strCache>
                <c:ptCount val="1"/>
                <c:pt idx="0">
                  <c:v>Mittelwert</c:v>
                </c:pt>
              </c:strCache>
            </c:strRef>
          </c:tx>
          <c:spPr>
            <a:ln w="28575" cap="rnd">
              <a:solidFill>
                <a:schemeClr val="accent2"/>
              </a:solidFill>
              <a:round/>
            </a:ln>
            <a:effectLst/>
          </c:spPr>
          <c:marker>
            <c:symbol val="none"/>
          </c:marker>
          <c:cat>
            <c:numRef>
              <c:f>Auswertung!$M$14:$M$27</c:f>
              <c:numCache>
                <c:formatCode>d\-mmm</c:formatCode>
                <c:ptCount val="14"/>
                <c:pt idx="0">
                  <c:v>45201</c:v>
                </c:pt>
                <c:pt idx="1">
                  <c:v>45202</c:v>
                </c:pt>
                <c:pt idx="2">
                  <c:v>45203</c:v>
                </c:pt>
                <c:pt idx="3">
                  <c:v>45204</c:v>
                </c:pt>
                <c:pt idx="4">
                  <c:v>45205</c:v>
                </c:pt>
                <c:pt idx="5">
                  <c:v>45206</c:v>
                </c:pt>
                <c:pt idx="6">
                  <c:v>45207</c:v>
                </c:pt>
                <c:pt idx="7">
                  <c:v>45208</c:v>
                </c:pt>
                <c:pt idx="8">
                  <c:v>45209</c:v>
                </c:pt>
                <c:pt idx="9">
                  <c:v>45210</c:v>
                </c:pt>
                <c:pt idx="10">
                  <c:v>45211</c:v>
                </c:pt>
                <c:pt idx="11">
                  <c:v>45212</c:v>
                </c:pt>
                <c:pt idx="12">
                  <c:v>45213</c:v>
                </c:pt>
                <c:pt idx="13">
                  <c:v>45214</c:v>
                </c:pt>
              </c:numCache>
            </c:numRef>
          </c:cat>
          <c:val>
            <c:numRef>
              <c:f>Auswertung!$Z$14:$Z$27</c:f>
              <c:numCache>
                <c:formatCode>General</c:formatCode>
                <c:ptCount val="14"/>
                <c:pt idx="0">
                  <c:v>6.9331292775228404</c:v>
                </c:pt>
                <c:pt idx="1">
                  <c:v>6.9331292775228404</c:v>
                </c:pt>
                <c:pt idx="2">
                  <c:v>6.9331292775228404</c:v>
                </c:pt>
                <c:pt idx="3">
                  <c:v>6.9331292775228404</c:v>
                </c:pt>
                <c:pt idx="4">
                  <c:v>6.9331292775228404</c:v>
                </c:pt>
                <c:pt idx="5">
                  <c:v>6.9331292775228404</c:v>
                </c:pt>
                <c:pt idx="6">
                  <c:v>6.9331292775228404</c:v>
                </c:pt>
                <c:pt idx="7">
                  <c:v>6.9331292775228404</c:v>
                </c:pt>
                <c:pt idx="8">
                  <c:v>6.9331292775228404</c:v>
                </c:pt>
                <c:pt idx="9">
                  <c:v>6.9331292775228404</c:v>
                </c:pt>
                <c:pt idx="10">
                  <c:v>6.9331292775228404</c:v>
                </c:pt>
                <c:pt idx="11">
                  <c:v>6.9331292775228404</c:v>
                </c:pt>
                <c:pt idx="12">
                  <c:v>6.9331292775228404</c:v>
                </c:pt>
                <c:pt idx="13">
                  <c:v>6.9331292775228404</c:v>
                </c:pt>
              </c:numCache>
            </c:numRef>
          </c:val>
          <c:smooth val="0"/>
          <c:extLst>
            <c:ext xmlns:c16="http://schemas.microsoft.com/office/drawing/2014/chart" uri="{C3380CC4-5D6E-409C-BE32-E72D297353CC}">
              <c16:uniqueId val="{00000001-2EFB-41DF-B70C-79B79F9030C1}"/>
            </c:ext>
          </c:extLst>
        </c:ser>
        <c:dLbls>
          <c:showLegendKey val="0"/>
          <c:showVal val="0"/>
          <c:showCatName val="0"/>
          <c:showSerName val="0"/>
          <c:showPercent val="0"/>
          <c:showBubbleSize val="0"/>
        </c:dLbls>
        <c:marker val="1"/>
        <c:smooth val="0"/>
        <c:axId val="998813640"/>
        <c:axId val="628804592"/>
      </c:lineChart>
      <c:dateAx>
        <c:axId val="998813640"/>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628804592"/>
        <c:crosses val="autoZero"/>
        <c:auto val="1"/>
        <c:lblOffset val="100"/>
        <c:baseTimeUnit val="days"/>
      </c:dateAx>
      <c:valAx>
        <c:axId val="628804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998813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2F535-BE75-F349-BA70-93505BD57153}" type="datetimeFigureOut">
              <a:rPr lang="de-DE" smtClean="0"/>
              <a:t>26.08.2024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BED8C-25A0-454E-9F9C-04F65E5AD4F7}" type="slidenum">
              <a:rPr lang="de-DE" smtClean="0"/>
              <a:t>‹Nr.›</a:t>
            </a:fld>
            <a:endParaRPr lang="de-DE"/>
          </a:p>
        </p:txBody>
      </p:sp>
    </p:spTree>
    <p:extLst>
      <p:ext uri="{BB962C8B-B14F-4D97-AF65-F5344CB8AC3E}">
        <p14:creationId xmlns:p14="http://schemas.microsoft.com/office/powerpoint/2010/main" val="107285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3</a:t>
            </a:fld>
            <a:endParaRPr lang="de-DE"/>
          </a:p>
        </p:txBody>
      </p:sp>
    </p:spTree>
    <p:extLst>
      <p:ext uri="{BB962C8B-B14F-4D97-AF65-F5344CB8AC3E}">
        <p14:creationId xmlns:p14="http://schemas.microsoft.com/office/powerpoint/2010/main" val="1991979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Alternativ kann hier das Ergebnis der Gruppenarbeit aus Workshop 1 eingefügt werden oder das Ergebnis auf einer Stellwand gezeigt werden</a:t>
            </a:r>
            <a:endParaRPr lang="de-DE" b="0" dirty="0"/>
          </a:p>
          <a:p>
            <a:endParaRPr lang="de-DE" b="0" dirty="0"/>
          </a:p>
          <a:p>
            <a:endParaRPr lang="de-DE" b="0" dirty="0"/>
          </a:p>
        </p:txBody>
      </p:sp>
      <p:sp>
        <p:nvSpPr>
          <p:cNvPr id="4" name="Foliennummernplatzhalter 3"/>
          <p:cNvSpPr>
            <a:spLocks noGrp="1"/>
          </p:cNvSpPr>
          <p:nvPr>
            <p:ph type="sldNum" sz="quarter" idx="5"/>
          </p:nvPr>
        </p:nvSpPr>
        <p:spPr/>
        <p:txBody>
          <a:bodyPr/>
          <a:lstStyle/>
          <a:p>
            <a:fld id="{7F5BED8C-25A0-454E-9F9C-04F65E5AD4F7}" type="slidenum">
              <a:rPr lang="de-DE" smtClean="0"/>
              <a:t>24</a:t>
            </a:fld>
            <a:endParaRPr lang="de-DE"/>
          </a:p>
        </p:txBody>
      </p:sp>
    </p:spTree>
    <p:extLst>
      <p:ext uri="{BB962C8B-B14F-4D97-AF65-F5344CB8AC3E}">
        <p14:creationId xmlns:p14="http://schemas.microsoft.com/office/powerpoint/2010/main" val="126419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7F5BED8C-25A0-454E-9F9C-04F65E5AD4F7}" type="slidenum">
              <a:rPr lang="de-DE" smtClean="0"/>
              <a:t>25</a:t>
            </a:fld>
            <a:endParaRPr lang="de-DE"/>
          </a:p>
        </p:txBody>
      </p:sp>
    </p:spTree>
    <p:extLst>
      <p:ext uri="{BB962C8B-B14F-4D97-AF65-F5344CB8AC3E}">
        <p14:creationId xmlns:p14="http://schemas.microsoft.com/office/powerpoint/2010/main" val="665664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27</a:t>
            </a:fld>
            <a:endParaRPr lang="de-DE"/>
          </a:p>
        </p:txBody>
      </p:sp>
    </p:spTree>
    <p:extLst>
      <p:ext uri="{BB962C8B-B14F-4D97-AF65-F5344CB8AC3E}">
        <p14:creationId xmlns:p14="http://schemas.microsoft.com/office/powerpoint/2010/main" val="3491626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7F5BED8C-25A0-454E-9F9C-04F65E5AD4F7}" type="slidenum">
              <a:rPr lang="de-DE" smtClean="0"/>
              <a:t>29</a:t>
            </a:fld>
            <a:endParaRPr lang="de-DE"/>
          </a:p>
        </p:txBody>
      </p:sp>
    </p:spTree>
    <p:extLst>
      <p:ext uri="{BB962C8B-B14F-4D97-AF65-F5344CB8AC3E}">
        <p14:creationId xmlns:p14="http://schemas.microsoft.com/office/powerpoint/2010/main" val="323122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7F5BED8C-25A0-454E-9F9C-04F65E5AD4F7}" type="slidenum">
              <a:rPr lang="de-DE" smtClean="0"/>
              <a:t>32</a:t>
            </a:fld>
            <a:endParaRPr lang="de-DE"/>
          </a:p>
        </p:txBody>
      </p:sp>
    </p:spTree>
    <p:extLst>
      <p:ext uri="{BB962C8B-B14F-4D97-AF65-F5344CB8AC3E}">
        <p14:creationId xmlns:p14="http://schemas.microsoft.com/office/powerpoint/2010/main" val="32198380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36</a:t>
            </a:fld>
            <a:endParaRPr lang="de-DE"/>
          </a:p>
        </p:txBody>
      </p:sp>
    </p:spTree>
    <p:extLst>
      <p:ext uri="{BB962C8B-B14F-4D97-AF65-F5344CB8AC3E}">
        <p14:creationId xmlns:p14="http://schemas.microsoft.com/office/powerpoint/2010/main" val="4020644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7F5BED8C-25A0-454E-9F9C-04F65E5AD4F7}" type="slidenum">
              <a:rPr lang="de-DE" smtClean="0"/>
              <a:t>40</a:t>
            </a:fld>
            <a:endParaRPr lang="de-DE"/>
          </a:p>
        </p:txBody>
      </p:sp>
    </p:spTree>
    <p:extLst>
      <p:ext uri="{BB962C8B-B14F-4D97-AF65-F5344CB8AC3E}">
        <p14:creationId xmlns:p14="http://schemas.microsoft.com/office/powerpoint/2010/main" val="2707515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4</a:t>
            </a:fld>
            <a:endParaRPr lang="de-DE"/>
          </a:p>
        </p:txBody>
      </p:sp>
    </p:spTree>
    <p:extLst>
      <p:ext uri="{BB962C8B-B14F-4D97-AF65-F5344CB8AC3E}">
        <p14:creationId xmlns:p14="http://schemas.microsoft.com/office/powerpoint/2010/main" val="44586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5</a:t>
            </a:fld>
            <a:endParaRPr lang="de-DE"/>
          </a:p>
        </p:txBody>
      </p:sp>
    </p:spTree>
    <p:extLst>
      <p:ext uri="{BB962C8B-B14F-4D97-AF65-F5344CB8AC3E}">
        <p14:creationId xmlns:p14="http://schemas.microsoft.com/office/powerpoint/2010/main" val="31628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5"/>
          </p:nvPr>
        </p:nvSpPr>
        <p:spPr/>
        <p:txBody>
          <a:bodyPr/>
          <a:lstStyle/>
          <a:p>
            <a:fld id="{4FC191A7-13A9-479F-BF6B-BE62AD482B2E}" type="slidenum">
              <a:rPr lang="de-DE" altLang="de-DE" smtClean="0"/>
              <a:pPr/>
              <a:t>7</a:t>
            </a:fld>
            <a:endParaRPr lang="de-DE" altLang="de-DE"/>
          </a:p>
        </p:txBody>
      </p:sp>
    </p:spTree>
    <p:extLst>
      <p:ext uri="{BB962C8B-B14F-4D97-AF65-F5344CB8AC3E}">
        <p14:creationId xmlns:p14="http://schemas.microsoft.com/office/powerpoint/2010/main" val="322543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10</a:t>
            </a:fld>
            <a:endParaRPr lang="de-DE"/>
          </a:p>
        </p:txBody>
      </p:sp>
    </p:spTree>
    <p:extLst>
      <p:ext uri="{BB962C8B-B14F-4D97-AF65-F5344CB8AC3E}">
        <p14:creationId xmlns:p14="http://schemas.microsoft.com/office/powerpoint/2010/main" val="1304203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11</a:t>
            </a:fld>
            <a:endParaRPr lang="de-DE"/>
          </a:p>
        </p:txBody>
      </p:sp>
    </p:spTree>
    <p:extLst>
      <p:ext uri="{BB962C8B-B14F-4D97-AF65-F5344CB8AC3E}">
        <p14:creationId xmlns:p14="http://schemas.microsoft.com/office/powerpoint/2010/main" val="1794832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7F5BED8C-25A0-454E-9F9C-04F65E5AD4F7}" type="slidenum">
              <a:rPr lang="de-DE" smtClean="0"/>
              <a:t>19</a:t>
            </a:fld>
            <a:endParaRPr lang="de-DE"/>
          </a:p>
        </p:txBody>
      </p:sp>
    </p:spTree>
    <p:extLst>
      <p:ext uri="{BB962C8B-B14F-4D97-AF65-F5344CB8AC3E}">
        <p14:creationId xmlns:p14="http://schemas.microsoft.com/office/powerpoint/2010/main" val="57036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b="1" dirty="0">
              <a:sym typeface="Wingdings" panose="05000000000000000000" pitchFamily="2" charset="2"/>
            </a:endParaRPr>
          </a:p>
        </p:txBody>
      </p:sp>
      <p:sp>
        <p:nvSpPr>
          <p:cNvPr id="4" name="Foliennummernplatzhalter 3"/>
          <p:cNvSpPr>
            <a:spLocks noGrp="1"/>
          </p:cNvSpPr>
          <p:nvPr>
            <p:ph type="sldNum" sz="quarter" idx="5"/>
          </p:nvPr>
        </p:nvSpPr>
        <p:spPr/>
        <p:txBody>
          <a:bodyPr/>
          <a:lstStyle/>
          <a:p>
            <a:fld id="{7F5BED8C-25A0-454E-9F9C-04F65E5AD4F7}" type="slidenum">
              <a:rPr lang="de-DE" smtClean="0"/>
              <a:t>20</a:t>
            </a:fld>
            <a:endParaRPr lang="de-DE"/>
          </a:p>
        </p:txBody>
      </p:sp>
    </p:spTree>
    <p:extLst>
      <p:ext uri="{BB962C8B-B14F-4D97-AF65-F5344CB8AC3E}">
        <p14:creationId xmlns:p14="http://schemas.microsoft.com/office/powerpoint/2010/main" val="845025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23</a:t>
            </a:fld>
            <a:endParaRPr lang="de-DE"/>
          </a:p>
        </p:txBody>
      </p:sp>
    </p:spTree>
    <p:extLst>
      <p:ext uri="{BB962C8B-B14F-4D97-AF65-F5344CB8AC3E}">
        <p14:creationId xmlns:p14="http://schemas.microsoft.com/office/powerpoint/2010/main" val="402064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4">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1062293"/>
            <a:ext cx="6707509" cy="2027560"/>
          </a:xfrm>
        </p:spPr>
        <p:txBody>
          <a:bodyPr/>
          <a:lstStyle>
            <a:lvl1pPr algn="ctr">
              <a:lnSpc>
                <a:spcPct val="85000"/>
              </a:lnSpc>
              <a:defRPr sz="8000" b="0"/>
            </a:lvl1pPr>
          </a:lstStyle>
          <a:p>
            <a:r>
              <a:rPr lang="de-DE" dirty="0"/>
              <a:t>Titelmasterformat durch Klicken bearbeiten</a:t>
            </a:r>
          </a:p>
        </p:txBody>
      </p:sp>
      <p:sp>
        <p:nvSpPr>
          <p:cNvPr id="3" name="Untertitel 2"/>
          <p:cNvSpPr>
            <a:spLocks noGrp="1"/>
          </p:cNvSpPr>
          <p:nvPr>
            <p:ph type="subTitle" idx="1"/>
          </p:nvPr>
        </p:nvSpPr>
        <p:spPr>
          <a:xfrm>
            <a:off x="2753121" y="4566117"/>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42244" y="5990049"/>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
        <p:nvSpPr>
          <p:cNvPr id="12" name="Textplatzhalter 5"/>
          <p:cNvSpPr>
            <a:spLocks noGrp="1"/>
          </p:cNvSpPr>
          <p:nvPr>
            <p:ph type="body" sz="quarter" idx="12"/>
          </p:nvPr>
        </p:nvSpPr>
        <p:spPr>
          <a:xfrm>
            <a:off x="2742245" y="3178189"/>
            <a:ext cx="6696633" cy="1296144"/>
          </a:xfrm>
        </p:spPr>
        <p:txBody>
          <a:bodyPr/>
          <a:lstStyle>
            <a:lvl1pPr marL="0" indent="0" algn="ctr">
              <a:buNone/>
              <a:defRPr sz="3200"/>
            </a:lvl1pPr>
          </a:lstStyle>
          <a:p>
            <a:pPr lvl="0"/>
            <a:r>
              <a:rPr lang="de-DE"/>
              <a:t>Formatvorlagen des Textmasters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6"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e orange">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840790"/>
            <a:ext cx="6707509" cy="3395712"/>
          </a:xfrm>
        </p:spPr>
        <p:txBody>
          <a:bodyPr/>
          <a:lstStyle>
            <a:lvl1pPr algn="ctr">
              <a:lnSpc>
                <a:spcPct val="85000"/>
              </a:lnSpc>
              <a:defRPr sz="5400" b="0"/>
            </a:lvl1pPr>
          </a:lstStyle>
          <a:p>
            <a:r>
              <a:rPr lang="de-DE"/>
              <a:t>Titelmasterformat durch Klicken bearbeiten</a:t>
            </a:r>
          </a:p>
        </p:txBody>
      </p:sp>
      <p:sp>
        <p:nvSpPr>
          <p:cNvPr id="3" name="Untertitel 2"/>
          <p:cNvSpPr>
            <a:spLocks noGrp="1"/>
          </p:cNvSpPr>
          <p:nvPr>
            <p:ph type="subTitle" idx="1"/>
          </p:nvPr>
        </p:nvSpPr>
        <p:spPr>
          <a:xfrm>
            <a:off x="2742245" y="4280113"/>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53121" y="5655872"/>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8" name="Textplatzhalter 7"/>
          <p:cNvSpPr>
            <a:spLocks noGrp="1"/>
          </p:cNvSpPr>
          <p:nvPr>
            <p:ph type="body" sz="quarter" idx="10"/>
          </p:nvPr>
        </p:nvSpPr>
        <p:spPr>
          <a:xfrm>
            <a:off x="7392143" y="1052736"/>
            <a:ext cx="4806000" cy="5832000"/>
          </a:xfrm>
          <a:blipFill dpi="0" rotWithShape="1">
            <a:blip r:embed="rId2"/>
            <a:srcRect/>
            <a:stretch>
              <a:fillRect/>
            </a:stretch>
          </a:blipFill>
        </p:spPr>
        <p:txBody>
          <a:bodyPr/>
          <a:lstStyle>
            <a:lvl1pPr marL="0" indent="0">
              <a:buNone/>
              <a:defRPr sz="200"/>
            </a:lvl1pPr>
          </a:lstStyle>
          <a:p>
            <a:pPr lvl="0"/>
            <a:r>
              <a:rPr lang="de-DE"/>
              <a:t>Formatvorlagen des Textmasters bearbeiten</a:t>
            </a:r>
          </a:p>
        </p:txBody>
      </p:sp>
      <p:sp>
        <p:nvSpPr>
          <p:cNvPr id="2" name="Titel 1"/>
          <p:cNvSpPr>
            <a:spLocks noGrp="1"/>
          </p:cNvSpPr>
          <p:nvPr>
            <p:ph type="ctrTitle"/>
          </p:nvPr>
        </p:nvSpPr>
        <p:spPr>
          <a:xfrm>
            <a:off x="6600057" y="2096852"/>
            <a:ext cx="4680520" cy="198022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a:t>Titelmasterformat durch Klicken bearbeiten</a:t>
            </a:r>
          </a:p>
        </p:txBody>
      </p:sp>
    </p:spTree>
    <p:extLst>
      <p:ext uri="{BB962C8B-B14F-4D97-AF65-F5344CB8AC3E}">
        <p14:creationId xmlns:p14="http://schemas.microsoft.com/office/powerpoint/2010/main" val="205529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enner 1 orange">
    <p:spTree>
      <p:nvGrpSpPr>
        <p:cNvPr id="1" name=""/>
        <p:cNvGrpSpPr/>
        <p:nvPr/>
      </p:nvGrpSpPr>
      <p:grpSpPr>
        <a:xfrm>
          <a:off x="0" y="0"/>
          <a:ext cx="0" cy="0"/>
          <a:chOff x="0" y="0"/>
          <a:chExt cx="0" cy="0"/>
        </a:xfrm>
      </p:grpSpPr>
      <p:sp>
        <p:nvSpPr>
          <p:cNvPr id="4" name="Rechteck 3"/>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ctrTitle"/>
          </p:nvPr>
        </p:nvSpPr>
        <p:spPr>
          <a:xfrm>
            <a:off x="2742245" y="1283692"/>
            <a:ext cx="6707509" cy="659408"/>
          </a:xfrm>
        </p:spPr>
        <p:txBody>
          <a:bodyPr/>
          <a:lstStyle>
            <a:lvl1pPr algn="ctr">
              <a:lnSpc>
                <a:spcPct val="85000"/>
              </a:lnSpc>
              <a:defRPr sz="5400" b="0"/>
            </a:lvl1pPr>
          </a:lstStyle>
          <a:p>
            <a:r>
              <a:rPr lang="de-DE" dirty="0"/>
              <a:t>Titelmasterformat durch Klicken bearbeiten</a:t>
            </a:r>
          </a:p>
        </p:txBody>
      </p:sp>
      <p:sp>
        <p:nvSpPr>
          <p:cNvPr id="3" name="Untertitel 2"/>
          <p:cNvSpPr>
            <a:spLocks noGrp="1"/>
          </p:cNvSpPr>
          <p:nvPr>
            <p:ph type="subTitle" idx="1"/>
          </p:nvPr>
        </p:nvSpPr>
        <p:spPr>
          <a:xfrm>
            <a:off x="2742245" y="3351892"/>
            <a:ext cx="6696633" cy="1332148"/>
          </a:xfrm>
        </p:spPr>
        <p:txBody>
          <a:bodyPr/>
          <a:lstStyle>
            <a:lvl1pPr marL="0" indent="0" algn="ctr">
              <a:lnSpc>
                <a:spcPct val="100000"/>
              </a:lnSpc>
              <a:buNone/>
              <a:defRPr sz="33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dirty="0"/>
              <a:t>Formatvorlage des Untertitelmasters durch Klicken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1692492"/>
            <a:ext cx="5591943" cy="238458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dirty="0"/>
              <a:t>Titelmasterformat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9"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x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7" name="Rechteck 6"/>
          <p:cNvSpPr/>
          <p:nvPr userDrawn="1"/>
        </p:nvSpPr>
        <p:spPr>
          <a:xfrm>
            <a:off x="263528" y="1520827"/>
            <a:ext cx="5724525" cy="47164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a:xfrm>
            <a:off x="371475" y="1785516"/>
            <a:ext cx="5472000" cy="43200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263528" y="1520827"/>
            <a:ext cx="11664949"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11" name="Textplatzhalter 8"/>
          <p:cNvSpPr>
            <a:spLocks noGrp="1"/>
          </p:cNvSpPr>
          <p:nvPr>
            <p:ph type="body" sz="quarter" idx="15"/>
          </p:nvPr>
        </p:nvSpPr>
        <p:spPr>
          <a:xfrm>
            <a:off x="263530" y="1520827"/>
            <a:ext cx="11664951" cy="4716463"/>
          </a:xfrm>
          <a:solidFill>
            <a:schemeClr val="accent4"/>
          </a:solidFill>
        </p:spPr>
        <p:txBody>
          <a:bodyPr lIns="360000" tIns="828000" rIns="360000" bIns="360000"/>
          <a:lstStyle>
            <a:lvl1pPr marL="0" indent="0" algn="ctr">
              <a:lnSpc>
                <a:spcPct val="90000"/>
              </a:lnSpc>
              <a:buNone/>
              <a:defRPr sz="3600" b="1">
                <a:solidFill>
                  <a:schemeClr val="bg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itat (weiß)">
    <p:spTree>
      <p:nvGrpSpPr>
        <p:cNvPr id="1" name=""/>
        <p:cNvGrpSpPr/>
        <p:nvPr/>
      </p:nvGrpSpPr>
      <p:grpSpPr>
        <a:xfrm>
          <a:off x="0" y="0"/>
          <a:ext cx="0" cy="0"/>
          <a:chOff x="0" y="0"/>
          <a:chExt cx="0" cy="0"/>
        </a:xfrm>
      </p:grpSpPr>
      <p:sp>
        <p:nvSpPr>
          <p:cNvPr id="11" name="Textplatzhalter 8"/>
          <p:cNvSpPr>
            <a:spLocks noGrp="1"/>
          </p:cNvSpPr>
          <p:nvPr>
            <p:ph type="body" sz="quarter" idx="15"/>
          </p:nvPr>
        </p:nvSpPr>
        <p:spPr>
          <a:xfrm>
            <a:off x="263530" y="1520827"/>
            <a:ext cx="11664951" cy="4716463"/>
          </a:xfrm>
          <a:noFill/>
        </p:spPr>
        <p:txBody>
          <a:bodyPr lIns="360000" tIns="828000" rIns="360000" bIns="360000"/>
          <a:lstStyle>
            <a:lvl1pPr marL="0" indent="0" algn="ctr">
              <a:lnSpc>
                <a:spcPct val="90000"/>
              </a:lnSpc>
              <a:buNone/>
              <a:defRPr sz="3600" b="1">
                <a:solidFill>
                  <a:schemeClr val="tx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ita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12" name="Textplatzhalter 8"/>
          <p:cNvSpPr>
            <a:spLocks noGrp="1"/>
          </p:cNvSpPr>
          <p:nvPr>
            <p:ph type="body" sz="quarter" idx="15"/>
          </p:nvPr>
        </p:nvSpPr>
        <p:spPr>
          <a:xfrm>
            <a:off x="263528" y="1520827"/>
            <a:ext cx="5724525" cy="4716463"/>
          </a:xfrm>
          <a:solidFill>
            <a:schemeClr val="accent4"/>
          </a:solidFill>
        </p:spPr>
        <p:txBody>
          <a:bodyPr lIns="360000" tIns="720000" rIns="360000" bIns="360000"/>
          <a:lstStyle>
            <a:lvl1pPr marL="0" indent="0" algn="l">
              <a:lnSpc>
                <a:spcPct val="90000"/>
              </a:lnSpc>
              <a:buNone/>
              <a:defRPr sz="3300" b="1">
                <a:solidFill>
                  <a:schemeClr val="bg1"/>
                </a:solidFill>
              </a:defRPr>
            </a:lvl1pPr>
          </a:lstStyle>
          <a:p>
            <a:pPr lvl="0"/>
            <a:r>
              <a:rPr lang="de-DE"/>
              <a:t>Formatvorlagen des Textmasters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DE" altLang="de-DE"/>
              <a:t>Titelmasterformat durch Klicken bearbeiten</a:t>
            </a:r>
          </a:p>
        </p:txBody>
      </p:sp>
      <p:sp>
        <p:nvSpPr>
          <p:cNvPr id="1027" name="Textplatzhalter 2"/>
          <p:cNvSpPr>
            <a:spLocks noGrp="1"/>
          </p:cNvSpPr>
          <p:nvPr>
            <p:ph type="body" idx="1"/>
          </p:nvPr>
        </p:nvSpPr>
        <p:spPr bwMode="auto">
          <a:xfrm>
            <a:off x="371481" y="1785938"/>
            <a:ext cx="8824913"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cxnSp>
        <p:nvCxnSpPr>
          <p:cNvPr id="12" name="Gerade Verbindung 11"/>
          <p:cNvCxnSpPr/>
          <p:nvPr/>
        </p:nvCxnSpPr>
        <p:spPr>
          <a:xfrm>
            <a:off x="371477" y="6237288"/>
            <a:ext cx="1144905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374651" y="6313496"/>
            <a:ext cx="1436688" cy="295275"/>
          </a:xfrm>
          <a:prstGeom prst="rect">
            <a:avLst/>
          </a:prstGeom>
        </p:spPr>
        <p:txBody>
          <a:bodyPr lIns="0" tIns="0" rIns="0" bIns="0" anchor="b"/>
          <a:lstStyle>
            <a:defPPr>
              <a:defRPr lang="de-DE"/>
            </a:defPPr>
            <a:lvl1pPr>
              <a:defRPr sz="800"/>
            </a:lvl1pPr>
          </a:lstStyle>
          <a:p>
            <a:pPr>
              <a:defRPr/>
            </a:pPr>
            <a:fld id="{A01D7407-A3A9-3C49-9F9D-BB8A8CF52D19}" type="slidenum">
              <a:rPr lang="de-DE" sz="800" smtClean="0">
                <a:solidFill>
                  <a:prstClr val="black"/>
                </a:solidFill>
              </a:rPr>
              <a:pPr>
                <a:defRPr/>
              </a:pPr>
              <a:t>‹Nr.›</a:t>
            </a:fld>
            <a:endParaRPr lang="de-DE" sz="800">
              <a:solidFill>
                <a:prstClr val="black"/>
              </a:solidFill>
            </a:endParaRPr>
          </a:p>
        </p:txBody>
      </p:sp>
    </p:spTree>
    <p:extLst>
      <p:ext uri="{BB962C8B-B14F-4D97-AF65-F5344CB8AC3E}">
        <p14:creationId xmlns:p14="http://schemas.microsoft.com/office/powerpoint/2010/main" val="743939425"/>
      </p:ext>
    </p:extLst>
  </p:cSld>
  <p:clrMap bg1="lt1" tx1="dk1" bg2="lt2" tx2="dk2" accent1="accent1" accent2="accent2" accent3="accent3" accent4="accent4" accent5="accent5" accent6="accent6" hlink="hlink" folHlink="folHlink"/>
  <p:sldLayoutIdLst>
    <p:sldLayoutId id="2147483664" r:id="rId1"/>
    <p:sldLayoutId id="2147483671" r:id="rId2"/>
    <p:sldLayoutId id="2147483677" r:id="rId3"/>
    <p:sldLayoutId id="2147483681" r:id="rId4"/>
    <p:sldLayoutId id="2147483684" r:id="rId5"/>
    <p:sldLayoutId id="2147483685" r:id="rId6"/>
    <p:sldLayoutId id="2147483686" r:id="rId7"/>
    <p:sldLayoutId id="2147483687" r:id="rId8"/>
    <p:sldLayoutId id="2147483689" r:id="rId9"/>
    <p:sldLayoutId id="2147483690" r:id="rId10"/>
    <p:sldLayoutId id="2147483692" r:id="rId11"/>
    <p:sldLayoutId id="2147483696" r:id="rId12"/>
    <p:sldLayoutId id="2147483704" r:id="rId13"/>
  </p:sldLayoutIdLst>
  <p:hf sldNum="0" hdr="0" ftr="0" dt="0"/>
  <p:txStyles>
    <p:title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p:titleStyle>
    <p:body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educational-resources.de/oer-tullu-regel/" TargetMode="External"/><Relationship Id="rId2" Type="http://schemas.openxmlformats.org/officeDocument/2006/relationships/hyperlink" Target="https://creativecommons.org/licenses/by/4.0/deed.de" TargetMode="Externa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hyperlink" Target="https://www.ernaehrung-nachhaltig.d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5.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26.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1.sv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svg"/><Relationship Id="rId7" Type="http://schemas.openxmlformats.org/officeDocument/2006/relationships/image" Target="../media/image27.svg"/><Relationship Id="rId2" Type="http://schemas.openxmlformats.org/officeDocument/2006/relationships/image" Target="../media/image22.png"/><Relationship Id="rId1" Type="http://schemas.openxmlformats.org/officeDocument/2006/relationships/slideLayout" Target="../slideLayouts/slideLayout4.xml"/><Relationship Id="rId6" Type="http://schemas.openxmlformats.org/officeDocument/2006/relationships/image" Target="../media/image26.png"/><Relationship Id="rId5" Type="http://schemas.openxmlformats.org/officeDocument/2006/relationships/image" Target="../media/image25.svg"/><Relationship Id="rId4" Type="http://schemas.openxmlformats.org/officeDocument/2006/relationships/image" Target="../media/image24.png"/><Relationship Id="rId9" Type="http://schemas.openxmlformats.org/officeDocument/2006/relationships/image" Target="../media/image29.svg"/></Relationships>
</file>

<file path=ppt/slides/_rels/slide31.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svg"/><Relationship Id="rId7" Type="http://schemas.openxmlformats.org/officeDocument/2006/relationships/image" Target="../media/image35.svg"/><Relationship Id="rId2" Type="http://schemas.openxmlformats.org/officeDocument/2006/relationships/image" Target="../media/image30.png"/><Relationship Id="rId1" Type="http://schemas.openxmlformats.org/officeDocument/2006/relationships/slideLayout" Target="../slideLayouts/slideLayout4.xml"/><Relationship Id="rId6" Type="http://schemas.openxmlformats.org/officeDocument/2006/relationships/image" Target="../media/image34.png"/><Relationship Id="rId11" Type="http://schemas.openxmlformats.org/officeDocument/2006/relationships/image" Target="../media/image39.svg"/><Relationship Id="rId5" Type="http://schemas.openxmlformats.org/officeDocument/2006/relationships/image" Target="../media/image33.sv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svg"/></Relationships>
</file>

<file path=ppt/slides/_rels/slide3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41.sv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15.svg"/></Relationships>
</file>

<file path=ppt/slides/_rels/slide37.xml.rels><?xml version="1.0" encoding="UTF-8" standalone="yes"?>
<Relationships xmlns="http://schemas.openxmlformats.org/package/2006/relationships"><Relationship Id="rId3" Type="http://schemas.openxmlformats.org/officeDocument/2006/relationships/image" Target="../media/image43.svg"/><Relationship Id="rId2" Type="http://schemas.openxmlformats.org/officeDocument/2006/relationships/image" Target="../media/image42.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43.svg"/><Relationship Id="rId2" Type="http://schemas.openxmlformats.org/officeDocument/2006/relationships/image" Target="../media/image42.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s://www.zugutfuerdietonne.de/fileadmin/zgfdt/inhalt/daten/werkzeuge/handlungsleitfaden_schulverpflegung_final.pdf" TargetMode="Externa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fh-muenster.de/isun/genah.php"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B75531A3-E64C-4F74-A694-994A9FAD7E69}"/>
              </a:ext>
            </a:extLst>
          </p:cNvPr>
          <p:cNvSpPr>
            <a:spLocks noChangeArrowheads="1"/>
          </p:cNvSpPr>
          <p:nvPr/>
        </p:nvSpPr>
        <p:spPr bwMode="auto">
          <a:xfrm>
            <a:off x="371481" y="1619727"/>
            <a:ext cx="1083711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Weiternutzung als OER ausdrücklich erlaubt: Dieses Werk und dessen Inhalte sind - sofern nicht anders angegeben - lizenziert unter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Nennung gemäß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TULLU-Regel</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bitte wie folgt: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de-DE" altLang="de-DE" sz="1400" b="0" i="1"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Workshops 2: </a:t>
            </a:r>
            <a:r>
              <a:rPr lang="de-DE" altLang="de-DE" sz="1400" i="1" dirty="0">
                <a:latin typeface="Arial" panose="020B0604020202020204" pitchFamily="34" charset="0"/>
                <a:ea typeface="Times New Roman" panose="02020603050405020304" pitchFamily="18" charset="0"/>
                <a:cs typeface="Arial" panose="020B0604020202020204" pitchFamily="34" charset="0"/>
              </a:rPr>
              <a:t>Verringerung von Lebensmittelabfällen &amp; Partizipation der Mitarbeitenden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de-DE" altLang="de-DE" sz="1400" i="1" dirty="0">
                <a:latin typeface="Arial" panose="020B0604020202020204" pitchFamily="34" charset="0"/>
                <a:ea typeface="Times New Roman" panose="02020603050405020304" pitchFamily="18" charset="0"/>
                <a:cs typeface="Arial" panose="020B0604020202020204" pitchFamily="34" charset="0"/>
              </a:rPr>
              <a:t>aus dem DBU geförderten Projekt „Gerechte und nachhaltige Außer-Haus-Angebote gestalten“, Institut für nachhaltige Ernährung (</a:t>
            </a:r>
            <a:r>
              <a:rPr lang="de-DE" altLang="de-DE" sz="1400" i="1" dirty="0" err="1">
                <a:latin typeface="Arial" panose="020B0604020202020204" pitchFamily="34" charset="0"/>
                <a:ea typeface="Times New Roman" panose="02020603050405020304" pitchFamily="18" charset="0"/>
                <a:cs typeface="Arial" panose="020B0604020202020204" pitchFamily="34" charset="0"/>
              </a:rPr>
              <a:t>iSuN</a:t>
            </a:r>
            <a:r>
              <a:rPr lang="de-DE" altLang="de-DE" sz="1400" i="1" dirty="0">
                <a:latin typeface="Arial" panose="020B0604020202020204" pitchFamily="34" charset="0"/>
                <a:ea typeface="Times New Roman" panose="02020603050405020304" pitchFamily="18" charset="0"/>
                <a:cs typeface="Arial" panose="020B0604020202020204" pitchFamily="34" charset="0"/>
              </a:rPr>
              <a: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Lizenz: </a:t>
            </a:r>
            <a:r>
              <a:rPr kumimoji="0" lang="de-DE" altLang="de-DE" sz="1400" b="0" i="1"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Der Lizenzvertrag ist hier abrufbar: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https://creativecommons.org/licenses/by/4.0/deed.de</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Das Werk ist online verfügbar unter: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https://www.ernaehrung-nachhaltig.de/</a:t>
            </a:r>
            <a:endParaRPr kumimoji="0" lang="de-DE" altLang="de-DE"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Bei der Erstellung dieser Ausarbeitung wurde größte Sorgfalt und Genauigkeit angewendet, um sicherzustellen, dass alle Informationen korrekt und verständlich dargestellt sind. Zunächst wurden die Inhalte nach dem aktuellen Forschungsstand und praxisrelevanten Informationen erstellt und in Praxisbetrieben geprüft sowie anschließend überarbeitet. Danach folgte die Lizenzierung nach OER-Standards. Sollten dennoch Fehler oder Unklarheiten bei den Inhalten oder der Lizenz auftreten, bitte zögern Sie nicht, uns darauf hinzuweisen. Wir sind stets bemüht, Verbesserungen vorzunehmen und eventuelle Fehler zu korrigieren, um die Qualität unserer Arbeit kontinuierlich zu optimieren. </a:t>
            </a: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Vielen Dank für Ihr Verständnis und Ihre Unterstützung. </a:t>
            </a: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dirty="0">
                <a:latin typeface="Arial" panose="020B0604020202020204" pitchFamily="34" charset="0"/>
                <a:cs typeface="Arial" panose="020B0604020202020204" pitchFamily="34" charset="0"/>
              </a:rPr>
              <a:t>Open Educational Ressource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pic>
        <p:nvPicPr>
          <p:cNvPr id="1028" name="Bild 4" descr="CC BY 4.0">
            <a:hlinkClick r:id="rId2"/>
            <a:extLst>
              <a:ext uri="{FF2B5EF4-FFF2-40B4-BE49-F238E27FC236}">
                <a16:creationId xmlns:a16="http://schemas.microsoft.com/office/drawing/2014/main" id="{EF8B671E-2D7A-45B8-869A-3A5326ED3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90651" y="844415"/>
            <a:ext cx="1428750"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122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940E085-F273-7001-424C-A359B3B58470}"/>
              </a:ext>
            </a:extLst>
          </p:cNvPr>
          <p:cNvSpPr txBox="1">
            <a:spLocks/>
          </p:cNvSpPr>
          <p:nvPr/>
        </p:nvSpPr>
        <p:spPr>
          <a:xfrm>
            <a:off x="371481" y="1785600"/>
            <a:ext cx="8824913" cy="4200168"/>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Clr>
                <a:schemeClr val="accent4"/>
              </a:buClr>
              <a:buNone/>
            </a:pPr>
            <a:r>
              <a:rPr lang="de-DE" sz="2000" b="1" dirty="0"/>
              <a:t>Tauschen Sie sich über Ihre Erfahrung der letzten Wochen aus!</a:t>
            </a:r>
            <a:endParaRPr lang="de-DE" sz="2000" dirty="0"/>
          </a:p>
          <a:p>
            <a:pPr>
              <a:lnSpc>
                <a:spcPct val="150000"/>
              </a:lnSpc>
              <a:buClr>
                <a:schemeClr val="accent4"/>
              </a:buClr>
            </a:pPr>
            <a:r>
              <a:rPr lang="de-DE" sz="2000" dirty="0"/>
              <a:t>Was lief bei der Messung nicht optimal?</a:t>
            </a:r>
            <a:endParaRPr lang="de-DE" sz="2000" b="1" dirty="0"/>
          </a:p>
          <a:p>
            <a:pPr>
              <a:lnSpc>
                <a:spcPct val="150000"/>
              </a:lnSpc>
              <a:buClr>
                <a:schemeClr val="accent4"/>
              </a:buClr>
            </a:pPr>
            <a:r>
              <a:rPr lang="de-DE" sz="2000" dirty="0"/>
              <a:t>Wo wird Unterstützung bei der Messung benötigt?</a:t>
            </a:r>
          </a:p>
          <a:p>
            <a:pPr>
              <a:lnSpc>
                <a:spcPct val="150000"/>
              </a:lnSpc>
              <a:buClr>
                <a:schemeClr val="accent4"/>
              </a:buClr>
            </a:pPr>
            <a:r>
              <a:rPr lang="de-DE" sz="2000" dirty="0"/>
              <a:t>Welche Ursachen können für die Lebensmittelabfälle identifiziert werden?</a:t>
            </a:r>
          </a:p>
          <a:p>
            <a:pPr>
              <a:lnSpc>
                <a:spcPct val="150000"/>
              </a:lnSpc>
              <a:buClr>
                <a:schemeClr val="accent4"/>
              </a:buClr>
            </a:pPr>
            <a:endParaRPr lang="de-DE" sz="2000" dirty="0"/>
          </a:p>
          <a:p>
            <a:pPr>
              <a:lnSpc>
                <a:spcPct val="150000"/>
              </a:lnSpc>
              <a:buClr>
                <a:schemeClr val="accent4"/>
              </a:buClr>
            </a:pPr>
            <a:r>
              <a:rPr lang="de-DE" sz="2000" dirty="0"/>
              <a:t>Wie ist die Inhouse-Schulung abgelaufen?</a:t>
            </a:r>
          </a:p>
          <a:p>
            <a:pPr>
              <a:lnSpc>
                <a:spcPct val="150000"/>
              </a:lnSpc>
              <a:buClr>
                <a:schemeClr val="accent4"/>
              </a:buClr>
            </a:pPr>
            <a:r>
              <a:rPr lang="de-DE" sz="2000" dirty="0"/>
              <a:t>Welche Rollen wurden besetzt?</a:t>
            </a:r>
          </a:p>
          <a:p>
            <a:pPr>
              <a:lnSpc>
                <a:spcPct val="150000"/>
              </a:lnSpc>
              <a:buClr>
                <a:schemeClr val="accent4"/>
              </a:buClr>
            </a:pPr>
            <a:r>
              <a:rPr lang="de-DE" sz="2000" dirty="0"/>
              <a:t>Welche Schwierigkeiten gab es im Team?</a:t>
            </a:r>
          </a:p>
          <a:p>
            <a:pPr>
              <a:lnSpc>
                <a:spcPct val="150000"/>
              </a:lnSpc>
              <a:buClr>
                <a:schemeClr val="accent4"/>
              </a:buClr>
            </a:pPr>
            <a:r>
              <a:rPr lang="de-DE" sz="2000" dirty="0"/>
              <a:t>…</a:t>
            </a:r>
          </a:p>
          <a:p>
            <a:pPr marL="0" indent="0">
              <a:lnSpc>
                <a:spcPct val="150000"/>
              </a:lnSpc>
              <a:buClr>
                <a:schemeClr val="accent4"/>
              </a:buClr>
              <a:buNone/>
            </a:pPr>
            <a:endParaRPr lang="de-DE" sz="2000" dirty="0"/>
          </a:p>
        </p:txBody>
      </p:sp>
      <p:pic>
        <p:nvPicPr>
          <p:cNvPr id="5" name="Grafik 4" descr="Gruppenbrainstorming Silhouette">
            <a:extLst>
              <a:ext uri="{FF2B5EF4-FFF2-40B4-BE49-F238E27FC236}">
                <a16:creationId xmlns:a16="http://schemas.microsoft.com/office/drawing/2014/main" id="{C0672335-C32B-2A5D-131F-6066353539C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10947" y="3551717"/>
            <a:ext cx="2507775" cy="2507775"/>
          </a:xfrm>
          <a:prstGeom prst="rect">
            <a:avLst/>
          </a:prstGeom>
        </p:spPr>
      </p:pic>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Lebensmittelabfallmessung</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Gruppenarbeit</a:t>
            </a:r>
          </a:p>
        </p:txBody>
      </p:sp>
    </p:spTree>
    <p:extLst>
      <p:ext uri="{BB962C8B-B14F-4D97-AF65-F5344CB8AC3E}">
        <p14:creationId xmlns:p14="http://schemas.microsoft.com/office/powerpoint/2010/main" val="3324307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Grafik 4" descr="Gruppenbrainstorming Silhouette">
            <a:extLst>
              <a:ext uri="{FF2B5EF4-FFF2-40B4-BE49-F238E27FC236}">
                <a16:creationId xmlns:a16="http://schemas.microsoft.com/office/drawing/2014/main" id="{C0672335-C32B-2A5D-131F-6066353539C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10947" y="3551717"/>
            <a:ext cx="2507775" cy="2507775"/>
          </a:xfrm>
          <a:prstGeom prst="rect">
            <a:avLst/>
          </a:prstGeom>
        </p:spPr>
      </p:pic>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Lebensmittelabfallmessung</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Gruppenarbeit</a:t>
            </a:r>
          </a:p>
        </p:txBody>
      </p:sp>
      <p:sp>
        <p:nvSpPr>
          <p:cNvPr id="9" name="Inhaltsplatzhalter 2">
            <a:extLst>
              <a:ext uri="{FF2B5EF4-FFF2-40B4-BE49-F238E27FC236}">
                <a16:creationId xmlns:a16="http://schemas.microsoft.com/office/drawing/2014/main" id="{32593373-4279-4415-9D8C-35DD7EC63276}"/>
              </a:ext>
            </a:extLst>
          </p:cNvPr>
          <p:cNvSpPr txBox="1">
            <a:spLocks/>
          </p:cNvSpPr>
          <p:nvPr/>
        </p:nvSpPr>
        <p:spPr>
          <a:xfrm>
            <a:off x="371481" y="1785938"/>
            <a:ext cx="11359602" cy="4019550"/>
          </a:xfrm>
          <a:prstGeom prst="rect">
            <a:avLst/>
          </a:prstGeom>
          <a:ln>
            <a:solidFill>
              <a:schemeClr val="bg1">
                <a:lumMod val="75000"/>
              </a:schemeClr>
            </a:solidFill>
            <a:prstDash val="dash"/>
          </a:ln>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de-DE" i="1">
                <a:solidFill>
                  <a:schemeClr val="bg1">
                    <a:lumMod val="75000"/>
                  </a:schemeClr>
                </a:solidFill>
              </a:rPr>
              <a:t>Hier können die Ergebnisse der Gruppen eingestellt werden.</a:t>
            </a:r>
            <a:endParaRPr lang="de-DE" i="1" dirty="0">
              <a:solidFill>
                <a:schemeClr val="bg1">
                  <a:lumMod val="75000"/>
                </a:schemeClr>
              </a:solidFill>
            </a:endParaRPr>
          </a:p>
        </p:txBody>
      </p:sp>
    </p:spTree>
    <p:extLst>
      <p:ext uri="{BB962C8B-B14F-4D97-AF65-F5344CB8AC3E}">
        <p14:creationId xmlns:p14="http://schemas.microsoft.com/office/powerpoint/2010/main" val="2385509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D42A4C66-967A-44C7-8428-1297B82218E6}"/>
              </a:ext>
            </a:extLst>
          </p:cNvPr>
          <p:cNvSpPr>
            <a:spLocks noGrp="1"/>
          </p:cNvSpPr>
          <p:nvPr>
            <p:ph type="ctrTitle"/>
          </p:nvPr>
        </p:nvSpPr>
        <p:spPr/>
        <p:txBody>
          <a:bodyPr/>
          <a:lstStyle/>
          <a:p>
            <a:r>
              <a:rPr lang="de-DE" dirty="0"/>
              <a:t>Ergebnisse Ihrer Messungen</a:t>
            </a:r>
          </a:p>
        </p:txBody>
      </p:sp>
      <p:sp>
        <p:nvSpPr>
          <p:cNvPr id="10" name="Untertitel 9">
            <a:extLst>
              <a:ext uri="{FF2B5EF4-FFF2-40B4-BE49-F238E27FC236}">
                <a16:creationId xmlns:a16="http://schemas.microsoft.com/office/drawing/2014/main" id="{35C0BBD6-8586-45E8-BE6A-74D2EAD030E4}"/>
              </a:ext>
            </a:extLst>
          </p:cNvPr>
          <p:cNvSpPr>
            <a:spLocks noGrp="1"/>
          </p:cNvSpPr>
          <p:nvPr>
            <p:ph type="subTitle" idx="1"/>
          </p:nvPr>
        </p:nvSpPr>
        <p:spPr>
          <a:xfrm>
            <a:off x="2753121" y="3053809"/>
            <a:ext cx="6696633" cy="1332148"/>
          </a:xfrm>
        </p:spPr>
        <p:txBody>
          <a:bodyPr/>
          <a:lstStyle/>
          <a:p>
            <a:r>
              <a:rPr lang="de-DE" dirty="0"/>
              <a:t>Status-Quo-Analyse</a:t>
            </a:r>
          </a:p>
        </p:txBody>
      </p:sp>
    </p:spTree>
    <p:extLst>
      <p:ext uri="{BB962C8B-B14F-4D97-AF65-F5344CB8AC3E}">
        <p14:creationId xmlns:p14="http://schemas.microsoft.com/office/powerpoint/2010/main" val="97143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881E1-1114-4F7E-93C8-625B866558E3}"/>
              </a:ext>
            </a:extLst>
          </p:cNvPr>
          <p:cNvSpPr>
            <a:spLocks noGrp="1"/>
          </p:cNvSpPr>
          <p:nvPr>
            <p:ph type="title"/>
          </p:nvPr>
        </p:nvSpPr>
        <p:spPr>
          <a:solidFill>
            <a:schemeClr val="bg1"/>
          </a:solidFill>
        </p:spPr>
        <p:txBody>
          <a:bodyPr/>
          <a:lstStyle/>
          <a:p>
            <a:r>
              <a:rPr lang="de-DE" dirty="0"/>
              <a:t>Einrichtungsname</a:t>
            </a:r>
          </a:p>
        </p:txBody>
      </p:sp>
      <p:sp>
        <p:nvSpPr>
          <p:cNvPr id="4" name="Textplatzhalter 3">
            <a:extLst>
              <a:ext uri="{FF2B5EF4-FFF2-40B4-BE49-F238E27FC236}">
                <a16:creationId xmlns:a16="http://schemas.microsoft.com/office/drawing/2014/main" id="{10D93867-25F3-4758-8F63-086A20B5277E}"/>
              </a:ext>
            </a:extLst>
          </p:cNvPr>
          <p:cNvSpPr>
            <a:spLocks noGrp="1"/>
          </p:cNvSpPr>
          <p:nvPr>
            <p:ph type="body" sz="quarter" idx="13"/>
          </p:nvPr>
        </p:nvSpPr>
        <p:spPr>
          <a:xfrm>
            <a:off x="371357" y="872232"/>
            <a:ext cx="9506739" cy="504540"/>
          </a:xfrm>
        </p:spPr>
        <p:txBody>
          <a:bodyPr/>
          <a:lstStyle/>
          <a:p>
            <a:r>
              <a:rPr lang="de-DE" dirty="0"/>
              <a:t>Messung: xx.-xx.xx.20xx von …-resten</a:t>
            </a:r>
          </a:p>
        </p:txBody>
      </p:sp>
      <p:graphicFrame>
        <p:nvGraphicFramePr>
          <p:cNvPr id="8" name="Diagramm 7">
            <a:extLst>
              <a:ext uri="{FF2B5EF4-FFF2-40B4-BE49-F238E27FC236}">
                <a16:creationId xmlns:a16="http://schemas.microsoft.com/office/drawing/2014/main" id="{88B32FB6-38A9-44B2-9F3E-1B316B163438}"/>
              </a:ext>
            </a:extLst>
          </p:cNvPr>
          <p:cNvGraphicFramePr>
            <a:graphicFrameLocks/>
          </p:cNvGraphicFramePr>
          <p:nvPr>
            <p:extLst/>
          </p:nvPr>
        </p:nvGraphicFramePr>
        <p:xfrm>
          <a:off x="2400300" y="1612900"/>
          <a:ext cx="7391400" cy="45339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a:extLst>
              <a:ext uri="{FF2B5EF4-FFF2-40B4-BE49-F238E27FC236}">
                <a16:creationId xmlns:a16="http://schemas.microsoft.com/office/drawing/2014/main" id="{292473B0-3AEF-4431-8DEA-803E559DB6CE}"/>
              </a:ext>
            </a:extLst>
          </p:cNvPr>
          <p:cNvSpPr txBox="1"/>
          <p:nvPr/>
        </p:nvSpPr>
        <p:spPr>
          <a:xfrm rot="712893">
            <a:off x="6802666" y="917479"/>
            <a:ext cx="2879314" cy="52956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nSpc>
                <a:spcPct val="110000"/>
              </a:lnSpc>
            </a:pPr>
            <a:r>
              <a:rPr lang="de-DE" sz="2800" b="1" dirty="0">
                <a:solidFill>
                  <a:schemeClr val="tx1"/>
                </a:solidFill>
              </a:rPr>
              <a:t>Zum Beispiel …</a:t>
            </a:r>
          </a:p>
        </p:txBody>
      </p:sp>
    </p:spTree>
    <p:extLst>
      <p:ext uri="{BB962C8B-B14F-4D97-AF65-F5344CB8AC3E}">
        <p14:creationId xmlns:p14="http://schemas.microsoft.com/office/powerpoint/2010/main" val="1718233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881E1-1114-4F7E-93C8-625B866558E3}"/>
              </a:ext>
            </a:extLst>
          </p:cNvPr>
          <p:cNvSpPr>
            <a:spLocks noGrp="1"/>
          </p:cNvSpPr>
          <p:nvPr>
            <p:ph type="title"/>
          </p:nvPr>
        </p:nvSpPr>
        <p:spPr>
          <a:solidFill>
            <a:schemeClr val="bg1"/>
          </a:solidFill>
        </p:spPr>
        <p:txBody>
          <a:bodyPr/>
          <a:lstStyle/>
          <a:p>
            <a:r>
              <a:rPr lang="de-DE" dirty="0"/>
              <a:t>Einrichtungsname</a:t>
            </a:r>
          </a:p>
        </p:txBody>
      </p:sp>
      <p:sp>
        <p:nvSpPr>
          <p:cNvPr id="4" name="Textplatzhalter 3">
            <a:extLst>
              <a:ext uri="{FF2B5EF4-FFF2-40B4-BE49-F238E27FC236}">
                <a16:creationId xmlns:a16="http://schemas.microsoft.com/office/drawing/2014/main" id="{10D93867-25F3-4758-8F63-086A20B5277E}"/>
              </a:ext>
            </a:extLst>
          </p:cNvPr>
          <p:cNvSpPr>
            <a:spLocks noGrp="1"/>
          </p:cNvSpPr>
          <p:nvPr>
            <p:ph type="body" sz="quarter" idx="13"/>
          </p:nvPr>
        </p:nvSpPr>
        <p:spPr>
          <a:xfrm>
            <a:off x="371357" y="872232"/>
            <a:ext cx="9506739" cy="504540"/>
          </a:xfrm>
        </p:spPr>
        <p:txBody>
          <a:bodyPr/>
          <a:lstStyle/>
          <a:p>
            <a:r>
              <a:rPr lang="de-DE" dirty="0"/>
              <a:t>Messung: xx.-xx.xx.20xx von …-resten</a:t>
            </a:r>
          </a:p>
        </p:txBody>
      </p:sp>
      <p:graphicFrame>
        <p:nvGraphicFramePr>
          <p:cNvPr id="6" name="Diagramm 5">
            <a:extLst>
              <a:ext uri="{FF2B5EF4-FFF2-40B4-BE49-F238E27FC236}">
                <a16:creationId xmlns:a16="http://schemas.microsoft.com/office/drawing/2014/main" id="{90A41C8D-D732-4DB7-8DA4-1151C5D701A0}"/>
              </a:ext>
            </a:extLst>
          </p:cNvPr>
          <p:cNvGraphicFramePr>
            <a:graphicFrameLocks/>
          </p:cNvGraphicFramePr>
          <p:nvPr>
            <p:extLst/>
          </p:nvPr>
        </p:nvGraphicFramePr>
        <p:xfrm>
          <a:off x="2554228" y="1442145"/>
          <a:ext cx="7083544" cy="473005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a:extLst>
              <a:ext uri="{FF2B5EF4-FFF2-40B4-BE49-F238E27FC236}">
                <a16:creationId xmlns:a16="http://schemas.microsoft.com/office/drawing/2014/main" id="{B9882995-A30F-4C53-8EC2-58ECC1E95DA6}"/>
              </a:ext>
            </a:extLst>
          </p:cNvPr>
          <p:cNvSpPr txBox="1"/>
          <p:nvPr/>
        </p:nvSpPr>
        <p:spPr>
          <a:xfrm rot="712893">
            <a:off x="6802666" y="917479"/>
            <a:ext cx="2879314" cy="52956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nSpc>
                <a:spcPct val="110000"/>
              </a:lnSpc>
            </a:pPr>
            <a:r>
              <a:rPr lang="de-DE" sz="2800" b="1" dirty="0">
                <a:solidFill>
                  <a:schemeClr val="tx1"/>
                </a:solidFill>
              </a:rPr>
              <a:t>Zum Beispiel …</a:t>
            </a:r>
          </a:p>
        </p:txBody>
      </p:sp>
    </p:spTree>
    <p:extLst>
      <p:ext uri="{BB962C8B-B14F-4D97-AF65-F5344CB8AC3E}">
        <p14:creationId xmlns:p14="http://schemas.microsoft.com/office/powerpoint/2010/main" val="750062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881E1-1114-4F7E-93C8-625B866558E3}"/>
              </a:ext>
            </a:extLst>
          </p:cNvPr>
          <p:cNvSpPr>
            <a:spLocks noGrp="1"/>
          </p:cNvSpPr>
          <p:nvPr>
            <p:ph type="title"/>
          </p:nvPr>
        </p:nvSpPr>
        <p:spPr>
          <a:solidFill>
            <a:schemeClr val="bg1"/>
          </a:solidFill>
        </p:spPr>
        <p:txBody>
          <a:bodyPr/>
          <a:lstStyle/>
          <a:p>
            <a:r>
              <a:rPr lang="de-DE" dirty="0"/>
              <a:t>Einrichtungsname</a:t>
            </a:r>
          </a:p>
        </p:txBody>
      </p:sp>
      <p:sp>
        <p:nvSpPr>
          <p:cNvPr id="4" name="Textplatzhalter 3">
            <a:extLst>
              <a:ext uri="{FF2B5EF4-FFF2-40B4-BE49-F238E27FC236}">
                <a16:creationId xmlns:a16="http://schemas.microsoft.com/office/drawing/2014/main" id="{10D93867-25F3-4758-8F63-086A20B5277E}"/>
              </a:ext>
            </a:extLst>
          </p:cNvPr>
          <p:cNvSpPr>
            <a:spLocks noGrp="1"/>
          </p:cNvSpPr>
          <p:nvPr>
            <p:ph type="body" sz="quarter" idx="13"/>
          </p:nvPr>
        </p:nvSpPr>
        <p:spPr>
          <a:xfrm>
            <a:off x="371357" y="872232"/>
            <a:ext cx="9506739" cy="504540"/>
          </a:xfrm>
        </p:spPr>
        <p:txBody>
          <a:bodyPr/>
          <a:lstStyle/>
          <a:p>
            <a:r>
              <a:rPr lang="de-DE" dirty="0"/>
              <a:t>Messung: xx.-xx.xx.20xx von …-resten</a:t>
            </a:r>
          </a:p>
        </p:txBody>
      </p:sp>
      <p:graphicFrame>
        <p:nvGraphicFramePr>
          <p:cNvPr id="7" name="Diagramm 6">
            <a:extLst>
              <a:ext uri="{FF2B5EF4-FFF2-40B4-BE49-F238E27FC236}">
                <a16:creationId xmlns:a16="http://schemas.microsoft.com/office/drawing/2014/main" id="{94F1B110-0B06-4011-A810-6CBF2B9B70D8}"/>
              </a:ext>
            </a:extLst>
          </p:cNvPr>
          <p:cNvGraphicFramePr>
            <a:graphicFrameLocks/>
          </p:cNvGraphicFramePr>
          <p:nvPr>
            <p:extLst/>
          </p:nvPr>
        </p:nvGraphicFramePr>
        <p:xfrm>
          <a:off x="2534386" y="1442145"/>
          <a:ext cx="7972543" cy="471625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a:extLst>
              <a:ext uri="{FF2B5EF4-FFF2-40B4-BE49-F238E27FC236}">
                <a16:creationId xmlns:a16="http://schemas.microsoft.com/office/drawing/2014/main" id="{D6E43EDF-163A-4762-8938-F6BC0750526F}"/>
              </a:ext>
            </a:extLst>
          </p:cNvPr>
          <p:cNvSpPr txBox="1"/>
          <p:nvPr/>
        </p:nvSpPr>
        <p:spPr>
          <a:xfrm rot="712893">
            <a:off x="6802666" y="917479"/>
            <a:ext cx="2879314" cy="52956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nSpc>
                <a:spcPct val="110000"/>
              </a:lnSpc>
            </a:pPr>
            <a:r>
              <a:rPr lang="de-DE" sz="2800" b="1" dirty="0">
                <a:solidFill>
                  <a:schemeClr val="tx1"/>
                </a:solidFill>
              </a:rPr>
              <a:t>Zum Beispiel …</a:t>
            </a:r>
          </a:p>
        </p:txBody>
      </p:sp>
    </p:spTree>
    <p:extLst>
      <p:ext uri="{BB962C8B-B14F-4D97-AF65-F5344CB8AC3E}">
        <p14:creationId xmlns:p14="http://schemas.microsoft.com/office/powerpoint/2010/main" val="196560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881E1-1114-4F7E-93C8-625B866558E3}"/>
              </a:ext>
            </a:extLst>
          </p:cNvPr>
          <p:cNvSpPr>
            <a:spLocks noGrp="1"/>
          </p:cNvSpPr>
          <p:nvPr>
            <p:ph type="title"/>
          </p:nvPr>
        </p:nvSpPr>
        <p:spPr>
          <a:solidFill>
            <a:schemeClr val="bg1"/>
          </a:solidFill>
        </p:spPr>
        <p:txBody>
          <a:bodyPr/>
          <a:lstStyle/>
          <a:p>
            <a:r>
              <a:rPr lang="de-DE" dirty="0"/>
              <a:t>Einrichtungsname</a:t>
            </a:r>
          </a:p>
        </p:txBody>
      </p:sp>
      <p:sp>
        <p:nvSpPr>
          <p:cNvPr id="4" name="Textplatzhalter 3">
            <a:extLst>
              <a:ext uri="{FF2B5EF4-FFF2-40B4-BE49-F238E27FC236}">
                <a16:creationId xmlns:a16="http://schemas.microsoft.com/office/drawing/2014/main" id="{10D93867-25F3-4758-8F63-086A20B5277E}"/>
              </a:ext>
            </a:extLst>
          </p:cNvPr>
          <p:cNvSpPr>
            <a:spLocks noGrp="1"/>
          </p:cNvSpPr>
          <p:nvPr>
            <p:ph type="body" sz="quarter" idx="13"/>
          </p:nvPr>
        </p:nvSpPr>
        <p:spPr>
          <a:xfrm>
            <a:off x="371357" y="872232"/>
            <a:ext cx="9506739" cy="504540"/>
          </a:xfrm>
        </p:spPr>
        <p:txBody>
          <a:bodyPr/>
          <a:lstStyle/>
          <a:p>
            <a:r>
              <a:rPr lang="de-DE" dirty="0"/>
              <a:t>Messung: xx.-xx.xx.20xx von …-resten</a:t>
            </a:r>
          </a:p>
        </p:txBody>
      </p:sp>
      <p:graphicFrame>
        <p:nvGraphicFramePr>
          <p:cNvPr id="6" name="Diagramm 5">
            <a:extLst>
              <a:ext uri="{FF2B5EF4-FFF2-40B4-BE49-F238E27FC236}">
                <a16:creationId xmlns:a16="http://schemas.microsoft.com/office/drawing/2014/main" id="{43892D74-B8B0-4BF6-B719-0B9D6BA8F344}"/>
              </a:ext>
            </a:extLst>
          </p:cNvPr>
          <p:cNvGraphicFramePr>
            <a:graphicFrameLocks/>
          </p:cNvGraphicFramePr>
          <p:nvPr>
            <p:extLst/>
          </p:nvPr>
        </p:nvGraphicFramePr>
        <p:xfrm>
          <a:off x="2359820" y="1442145"/>
          <a:ext cx="7472360" cy="469195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a:extLst>
              <a:ext uri="{FF2B5EF4-FFF2-40B4-BE49-F238E27FC236}">
                <a16:creationId xmlns:a16="http://schemas.microsoft.com/office/drawing/2014/main" id="{ABE56F2B-5B2A-4C10-A98F-4B95FE242E49}"/>
              </a:ext>
            </a:extLst>
          </p:cNvPr>
          <p:cNvSpPr txBox="1"/>
          <p:nvPr/>
        </p:nvSpPr>
        <p:spPr>
          <a:xfrm rot="712893">
            <a:off x="6802666" y="917479"/>
            <a:ext cx="2879314" cy="52956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nSpc>
                <a:spcPct val="110000"/>
              </a:lnSpc>
            </a:pPr>
            <a:r>
              <a:rPr lang="de-DE" sz="2800" b="1" dirty="0">
                <a:solidFill>
                  <a:schemeClr val="tx1"/>
                </a:solidFill>
              </a:rPr>
              <a:t>Zum Beispiel …</a:t>
            </a:r>
          </a:p>
        </p:txBody>
      </p:sp>
    </p:spTree>
    <p:extLst>
      <p:ext uri="{BB962C8B-B14F-4D97-AF65-F5344CB8AC3E}">
        <p14:creationId xmlns:p14="http://schemas.microsoft.com/office/powerpoint/2010/main" val="275006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2" y="374658"/>
            <a:ext cx="9170084" cy="569913"/>
          </a:xfrm>
        </p:spPr>
        <p:txBody>
          <a:bodyPr/>
          <a:lstStyle/>
          <a:p>
            <a:r>
              <a:rPr lang="de-DE" dirty="0">
                <a:solidFill>
                  <a:schemeClr val="accent4">
                    <a:lumMod val="50000"/>
                  </a:schemeClr>
                </a:solidFill>
              </a:rPr>
              <a:t>Erklärung:</a:t>
            </a:r>
            <a:r>
              <a:rPr lang="de-DE" dirty="0"/>
              <a:t> Einbindung von Mitarbeitenden</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sz="2000" dirty="0"/>
              <a:t>Von den Ergebnissen der Messung wird übergeleitet zu dem anderen Teilthema, der Partizipation der Mitarbeitenden.</a:t>
            </a:r>
          </a:p>
          <a:p>
            <a:pPr marL="0" indent="0">
              <a:buNone/>
            </a:pPr>
            <a:r>
              <a:rPr lang="de-DE" sz="2000" dirty="0">
                <a:latin typeface="Arial" panose="020B0604020202020204" pitchFamily="34" charset="0"/>
                <a:cs typeface="Arial" panose="020B0604020202020204" pitchFamily="34" charset="0"/>
              </a:rPr>
              <a:t>Um die Rolle sowie das Verhalten der Mitarbeitenden innerhalb des Prozesses einzuordnen, wird vor allem der Fokus auf die Erklärung von Veränderungsprozessen gelegt und wie diese die Entwicklung und Umsetzung von Maßnahmen beeinflussen können.</a:t>
            </a:r>
          </a:p>
          <a:p>
            <a:pPr marL="0" indent="0">
              <a:buNone/>
            </a:pPr>
            <a:endParaRPr lang="de-DE" sz="2000" dirty="0"/>
          </a:p>
          <a:p>
            <a:pPr marL="0" indent="0">
              <a:buNone/>
            </a:pPr>
            <a:r>
              <a:rPr lang="de-DE" sz="2000" b="1" dirty="0"/>
              <a:t>Material:</a:t>
            </a:r>
            <a:r>
              <a:rPr lang="de-DE" sz="2000" dirty="0"/>
              <a:t> Präsentation</a:t>
            </a:r>
          </a:p>
          <a:p>
            <a:pPr marL="0" indent="0">
              <a:buNone/>
            </a:pPr>
            <a:endParaRPr lang="de-DE" sz="2000" dirty="0"/>
          </a:p>
          <a:p>
            <a:pPr marL="0" indent="0">
              <a:buNone/>
            </a:pPr>
            <a:endParaRPr lang="de-DE" sz="2000" dirty="0"/>
          </a:p>
        </p:txBody>
      </p:sp>
    </p:spTree>
    <p:extLst>
      <p:ext uri="{BB962C8B-B14F-4D97-AF65-F5344CB8AC3E}">
        <p14:creationId xmlns:p14="http://schemas.microsoft.com/office/powerpoint/2010/main" val="1412164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47FD33-FF49-A6F2-0579-FB6B189649D4}"/>
              </a:ext>
            </a:extLst>
          </p:cNvPr>
          <p:cNvSpPr>
            <a:spLocks noGrp="1"/>
          </p:cNvSpPr>
          <p:nvPr>
            <p:ph type="title"/>
          </p:nvPr>
        </p:nvSpPr>
        <p:spPr/>
        <p:txBody>
          <a:bodyPr/>
          <a:lstStyle/>
          <a:p>
            <a:r>
              <a:rPr lang="de-DE"/>
              <a:t>Mitarbeitende einbinden</a:t>
            </a:r>
          </a:p>
        </p:txBody>
      </p:sp>
      <p:sp>
        <p:nvSpPr>
          <p:cNvPr id="3" name="Inhaltsplatzhalter 2">
            <a:extLst>
              <a:ext uri="{FF2B5EF4-FFF2-40B4-BE49-F238E27FC236}">
                <a16:creationId xmlns:a16="http://schemas.microsoft.com/office/drawing/2014/main" id="{883B396D-CA81-7CB5-1A2D-E406385FCFEF}"/>
              </a:ext>
            </a:extLst>
          </p:cNvPr>
          <p:cNvSpPr>
            <a:spLocks noGrp="1"/>
          </p:cNvSpPr>
          <p:nvPr>
            <p:ph idx="1"/>
          </p:nvPr>
        </p:nvSpPr>
        <p:spPr>
          <a:xfrm>
            <a:off x="371481" y="1649129"/>
            <a:ext cx="9540943" cy="4363343"/>
          </a:xfrm>
        </p:spPr>
        <p:txBody>
          <a:bodyPr/>
          <a:lstStyle/>
          <a:p>
            <a:pPr marL="0" indent="0">
              <a:lnSpc>
                <a:spcPct val="150000"/>
              </a:lnSpc>
              <a:buNone/>
            </a:pPr>
            <a:r>
              <a:rPr lang="de-DE" sz="2000"/>
              <a:t> </a:t>
            </a:r>
          </a:p>
          <a:p>
            <a:pPr marL="385762" lvl="2" indent="0">
              <a:lnSpc>
                <a:spcPct val="150000"/>
              </a:lnSpc>
              <a:buNone/>
            </a:pPr>
            <a:r>
              <a:rPr lang="de-DE" sz="2000"/>
              <a:t>	die </a:t>
            </a:r>
            <a:r>
              <a:rPr lang="de-DE" sz="2000" b="1"/>
              <a:t>Erkenntnisphase</a:t>
            </a:r>
            <a:r>
              <a:rPr lang="de-DE" sz="2000"/>
              <a:t>, in der das Problem identifiziert wird; </a:t>
            </a:r>
            <a:endParaRPr lang="de-DE" sz="2400"/>
          </a:p>
          <a:p>
            <a:pPr marL="385762" lvl="2" indent="0">
              <a:lnSpc>
                <a:spcPct val="150000"/>
              </a:lnSpc>
              <a:buNone/>
            </a:pPr>
            <a:endParaRPr lang="de-DE" sz="2000"/>
          </a:p>
          <a:p>
            <a:pPr marL="385762" lvl="2" indent="0">
              <a:lnSpc>
                <a:spcPct val="100000"/>
              </a:lnSpc>
              <a:buNone/>
            </a:pPr>
            <a:r>
              <a:rPr lang="de-DE" sz="2000"/>
              <a:t>		</a:t>
            </a:r>
          </a:p>
          <a:p>
            <a:pPr marL="385762" lvl="2" indent="0">
              <a:lnSpc>
                <a:spcPct val="100000"/>
              </a:lnSpc>
              <a:buNone/>
            </a:pPr>
            <a:r>
              <a:rPr lang="de-DE" sz="2000"/>
              <a:t>		die </a:t>
            </a:r>
            <a:r>
              <a:rPr lang="de-DE" sz="2000" b="1"/>
              <a:t>Konzeptionsphase</a:t>
            </a:r>
            <a:r>
              <a:rPr lang="de-DE" sz="2000"/>
              <a:t>, in der Maßnahmen oder Alternativen</a:t>
            </a:r>
            <a:br>
              <a:rPr lang="de-DE" sz="2000"/>
            </a:br>
            <a:r>
              <a:rPr lang="de-DE" sz="2000"/>
              <a:t>		festgelegt werden; und </a:t>
            </a:r>
            <a:endParaRPr lang="de-DE" sz="2400"/>
          </a:p>
          <a:p>
            <a:pPr marL="720725" lvl="2" indent="-334963">
              <a:lnSpc>
                <a:spcPct val="150000"/>
              </a:lnSpc>
              <a:buFont typeface="Wingdings" pitchFamily="2" charset="2"/>
              <a:buChar char="§"/>
            </a:pPr>
            <a:endParaRPr lang="de-DE" sz="2000"/>
          </a:p>
          <a:p>
            <a:pPr marL="385762" lvl="2" indent="0">
              <a:lnSpc>
                <a:spcPct val="100000"/>
              </a:lnSpc>
              <a:buNone/>
            </a:pPr>
            <a:r>
              <a:rPr lang="de-DE" sz="2000"/>
              <a:t>			</a:t>
            </a:r>
          </a:p>
          <a:p>
            <a:pPr marL="385762" lvl="2" indent="0">
              <a:lnSpc>
                <a:spcPct val="100000"/>
              </a:lnSpc>
              <a:buNone/>
            </a:pPr>
            <a:r>
              <a:rPr lang="de-DE" sz="2000"/>
              <a:t>			die </a:t>
            </a:r>
            <a:r>
              <a:rPr lang="de-DE" sz="2000" b="1"/>
              <a:t>Implementierungsphase</a:t>
            </a:r>
            <a:r>
              <a:rPr lang="de-DE" sz="2000"/>
              <a:t>, in der Änderungen praktisch 			umgesetzt werden</a:t>
            </a:r>
            <a:endParaRPr lang="de-DE" sz="2400"/>
          </a:p>
          <a:p>
            <a:pPr marL="0" indent="0">
              <a:lnSpc>
                <a:spcPct val="150000"/>
              </a:lnSpc>
              <a:buNone/>
            </a:pPr>
            <a:r>
              <a:rPr lang="de-DE" sz="2000"/>
              <a:t> </a:t>
            </a:r>
          </a:p>
        </p:txBody>
      </p:sp>
      <p:sp>
        <p:nvSpPr>
          <p:cNvPr id="4" name="Textplatzhalter 3">
            <a:extLst>
              <a:ext uri="{FF2B5EF4-FFF2-40B4-BE49-F238E27FC236}">
                <a16:creationId xmlns:a16="http://schemas.microsoft.com/office/drawing/2014/main" id="{E3496594-AA33-0593-5E4B-5F02B1B2C7E0}"/>
              </a:ext>
            </a:extLst>
          </p:cNvPr>
          <p:cNvSpPr>
            <a:spLocks noGrp="1"/>
          </p:cNvSpPr>
          <p:nvPr>
            <p:ph type="body" sz="quarter" idx="13"/>
          </p:nvPr>
        </p:nvSpPr>
        <p:spPr>
          <a:xfrm>
            <a:off x="371357" y="872232"/>
            <a:ext cx="9541067" cy="504540"/>
          </a:xfrm>
        </p:spPr>
        <p:txBody>
          <a:bodyPr/>
          <a:lstStyle/>
          <a:p>
            <a:r>
              <a:rPr lang="de-DE"/>
              <a:t>Phasen von Veränderungsprozessen</a:t>
            </a:r>
          </a:p>
        </p:txBody>
      </p:sp>
      <p:pic>
        <p:nvPicPr>
          <p:cNvPr id="7" name="Grafik 6" descr="Pfeil Kreis mit einfarbiger Füllung">
            <a:extLst>
              <a:ext uri="{FF2B5EF4-FFF2-40B4-BE49-F238E27FC236}">
                <a16:creationId xmlns:a16="http://schemas.microsoft.com/office/drawing/2014/main" id="{5BCAFCC5-D12F-A744-F088-5E886B8A5C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73045" y="4518728"/>
            <a:ext cx="914400" cy="914400"/>
          </a:xfrm>
          <a:prstGeom prst="rect">
            <a:avLst/>
          </a:prstGeom>
        </p:spPr>
      </p:pic>
      <p:pic>
        <p:nvPicPr>
          <p:cNvPr id="9" name="Grafik 8" descr="Glühbirne und Zahnrad mit einfarbiger Füllung">
            <a:extLst>
              <a:ext uri="{FF2B5EF4-FFF2-40B4-BE49-F238E27FC236}">
                <a16:creationId xmlns:a16="http://schemas.microsoft.com/office/drawing/2014/main" id="{18A57AA3-1075-3FC2-0753-D3CF1074FCD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65969" y="1874346"/>
            <a:ext cx="914400" cy="914400"/>
          </a:xfrm>
          <a:prstGeom prst="rect">
            <a:avLst/>
          </a:prstGeom>
        </p:spPr>
      </p:pic>
      <p:pic>
        <p:nvPicPr>
          <p:cNvPr id="11" name="Grafik 10" descr="Blaupause mit einfarbiger Füllung">
            <a:extLst>
              <a:ext uri="{FF2B5EF4-FFF2-40B4-BE49-F238E27FC236}">
                <a16:creationId xmlns:a16="http://schemas.microsoft.com/office/drawing/2014/main" id="{74CEBFB0-F706-2DDB-F67E-D55A110277E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80369" y="3154855"/>
            <a:ext cx="914400" cy="914400"/>
          </a:xfrm>
          <a:prstGeom prst="rect">
            <a:avLst/>
          </a:prstGeom>
        </p:spPr>
      </p:pic>
      <p:sp>
        <p:nvSpPr>
          <p:cNvPr id="6" name="object 12">
            <a:extLst>
              <a:ext uri="{FF2B5EF4-FFF2-40B4-BE49-F238E27FC236}">
                <a16:creationId xmlns:a16="http://schemas.microsoft.com/office/drawing/2014/main" id="{1D66C5F3-3B21-63E9-C827-FBA74F07414F}"/>
              </a:ext>
            </a:extLst>
          </p:cNvPr>
          <p:cNvSpPr txBox="1"/>
          <p:nvPr/>
        </p:nvSpPr>
        <p:spPr>
          <a:xfrm rot="2703015">
            <a:off x="7776500" y="3040853"/>
            <a:ext cx="4482872" cy="502724"/>
          </a:xfrm>
          <a:prstGeom prst="rect">
            <a:avLst/>
          </a:prstGeom>
          <a:solidFill>
            <a:srgbClr val="13CA29"/>
          </a:solidFill>
          <a:ln w="9144">
            <a:solidFill>
              <a:srgbClr val="00AF50"/>
            </a:solidFill>
          </a:ln>
        </p:spPr>
        <p:txBody>
          <a:bodyPr vert="horz" wrap="square" lIns="0" tIns="203285" rIns="0" bIns="0" rtlCol="0" anchor="t">
            <a:spAutoFit/>
          </a:bodyPr>
          <a:lstStyle/>
          <a:p>
            <a:pPr algn="ctr"/>
            <a:r>
              <a:rPr lang="de-DE" sz="1933" b="1" spc="-24">
                <a:solidFill>
                  <a:srgbClr val="FFFFFF"/>
                </a:solidFill>
                <a:latin typeface="Calibri"/>
                <a:cs typeface="Calibri"/>
              </a:rPr>
              <a:t>Erinnerung an Workshop 1</a:t>
            </a:r>
            <a:endParaRPr sz="1933" b="1">
              <a:latin typeface="Calibri"/>
              <a:cs typeface="Calibri"/>
            </a:endParaRPr>
          </a:p>
        </p:txBody>
      </p:sp>
    </p:spTree>
    <p:extLst>
      <p:ext uri="{BB962C8B-B14F-4D97-AF65-F5344CB8AC3E}">
        <p14:creationId xmlns:p14="http://schemas.microsoft.com/office/powerpoint/2010/main" val="748504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Mitarbeitende einbinden</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Phasen von Veränderungsprozessen</a:t>
            </a:r>
          </a:p>
        </p:txBody>
      </p:sp>
      <p:cxnSp>
        <p:nvCxnSpPr>
          <p:cNvPr id="4" name="Gerade Verbindung mit Pfeil 3">
            <a:extLst>
              <a:ext uri="{FF2B5EF4-FFF2-40B4-BE49-F238E27FC236}">
                <a16:creationId xmlns:a16="http://schemas.microsoft.com/office/drawing/2014/main" id="{F9330B12-2D0B-16B4-55C2-76EC01988E0B}"/>
              </a:ext>
            </a:extLst>
          </p:cNvPr>
          <p:cNvCxnSpPr/>
          <p:nvPr/>
        </p:nvCxnSpPr>
        <p:spPr>
          <a:xfrm flipV="1">
            <a:off x="1494503" y="1704413"/>
            <a:ext cx="0" cy="40312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 name="Gruppieren 26">
            <a:extLst>
              <a:ext uri="{FF2B5EF4-FFF2-40B4-BE49-F238E27FC236}">
                <a16:creationId xmlns:a16="http://schemas.microsoft.com/office/drawing/2014/main" id="{4D843255-A73F-3BC9-D737-3DA6906EC13E}"/>
              </a:ext>
            </a:extLst>
          </p:cNvPr>
          <p:cNvGrpSpPr/>
          <p:nvPr/>
        </p:nvGrpSpPr>
        <p:grpSpPr>
          <a:xfrm>
            <a:off x="795547" y="1442145"/>
            <a:ext cx="8560317" cy="4684367"/>
            <a:chOff x="795547" y="1442145"/>
            <a:chExt cx="8560317" cy="4684367"/>
          </a:xfrm>
        </p:grpSpPr>
        <p:cxnSp>
          <p:nvCxnSpPr>
            <p:cNvPr id="9" name="Gerade Verbindung mit Pfeil 8">
              <a:extLst>
                <a:ext uri="{FF2B5EF4-FFF2-40B4-BE49-F238E27FC236}">
                  <a16:creationId xmlns:a16="http://schemas.microsoft.com/office/drawing/2014/main" id="{D89DB8B0-3D2D-7E45-B5EC-008EAB60254D}"/>
                </a:ext>
              </a:extLst>
            </p:cNvPr>
            <p:cNvCxnSpPr>
              <a:cxnSpLocks/>
            </p:cNvCxnSpPr>
            <p:nvPr/>
          </p:nvCxnSpPr>
          <p:spPr>
            <a:xfrm>
              <a:off x="1494503" y="5745471"/>
              <a:ext cx="744302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Freihandform: Form 13">
              <a:extLst>
                <a:ext uri="{FF2B5EF4-FFF2-40B4-BE49-F238E27FC236}">
                  <a16:creationId xmlns:a16="http://schemas.microsoft.com/office/drawing/2014/main" id="{0C4F7500-575B-32C3-03CB-996D284EBA00}"/>
                </a:ext>
              </a:extLst>
            </p:cNvPr>
            <p:cNvSpPr/>
            <p:nvPr/>
          </p:nvSpPr>
          <p:spPr>
            <a:xfrm>
              <a:off x="1494503" y="2036452"/>
              <a:ext cx="6971071" cy="2998367"/>
            </a:xfrm>
            <a:custGeom>
              <a:avLst/>
              <a:gdLst>
                <a:gd name="connsiteX0" fmla="*/ 0 w 6066503"/>
                <a:gd name="connsiteY0" fmla="*/ 1032387 h 2998367"/>
                <a:gd name="connsiteX1" fmla="*/ 934064 w 6066503"/>
                <a:gd name="connsiteY1" fmla="*/ 1907458 h 2998367"/>
                <a:gd name="connsiteX2" fmla="*/ 1858297 w 6066503"/>
                <a:gd name="connsiteY2" fmla="*/ 973393 h 2998367"/>
                <a:gd name="connsiteX3" fmla="*/ 2733368 w 6066503"/>
                <a:gd name="connsiteY3" fmla="*/ 2989006 h 2998367"/>
                <a:gd name="connsiteX4" fmla="*/ 6066503 w 6066503"/>
                <a:gd name="connsiteY4" fmla="*/ 0 h 2998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66503" h="2998367">
                  <a:moveTo>
                    <a:pt x="0" y="1032387"/>
                  </a:moveTo>
                  <a:cubicBezTo>
                    <a:pt x="312174" y="1474838"/>
                    <a:pt x="624348" y="1917290"/>
                    <a:pt x="934064" y="1907458"/>
                  </a:cubicBezTo>
                  <a:cubicBezTo>
                    <a:pt x="1243780" y="1897626"/>
                    <a:pt x="1558413" y="793135"/>
                    <a:pt x="1858297" y="973393"/>
                  </a:cubicBezTo>
                  <a:cubicBezTo>
                    <a:pt x="2158181" y="1153651"/>
                    <a:pt x="2032000" y="3151238"/>
                    <a:pt x="2733368" y="2989006"/>
                  </a:cubicBezTo>
                  <a:cubicBezTo>
                    <a:pt x="3434736" y="2826774"/>
                    <a:pt x="4750619" y="1413387"/>
                    <a:pt x="6066503" y="0"/>
                  </a:cubicBezTo>
                </a:path>
              </a:pathLst>
            </a:cu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26E37FEC-F70D-4B44-DDC8-7B3BBC14234D}"/>
                </a:ext>
              </a:extLst>
            </p:cNvPr>
            <p:cNvSpPr txBox="1"/>
            <p:nvPr/>
          </p:nvSpPr>
          <p:spPr>
            <a:xfrm>
              <a:off x="1880985" y="3993972"/>
              <a:ext cx="1288025" cy="373436"/>
            </a:xfrm>
            <a:prstGeom prst="rect">
              <a:avLst/>
            </a:prstGeom>
            <a:noFill/>
          </p:spPr>
          <p:txBody>
            <a:bodyPr wrap="square" rtlCol="0">
              <a:spAutoFit/>
            </a:bodyPr>
            <a:lstStyle/>
            <a:p>
              <a:pPr algn="ctr">
                <a:lnSpc>
                  <a:spcPct val="110000"/>
                </a:lnSpc>
              </a:pPr>
              <a:r>
                <a:rPr lang="de-DE">
                  <a:solidFill>
                    <a:srgbClr val="7A7A7A"/>
                  </a:solidFill>
                </a:rPr>
                <a:t>Schock</a:t>
              </a:r>
            </a:p>
          </p:txBody>
        </p:sp>
        <p:sp>
          <p:nvSpPr>
            <p:cNvPr id="16" name="Textfeld 15">
              <a:extLst>
                <a:ext uri="{FF2B5EF4-FFF2-40B4-BE49-F238E27FC236}">
                  <a16:creationId xmlns:a16="http://schemas.microsoft.com/office/drawing/2014/main" id="{EFED024A-C711-9728-D9C3-075225CDDEBA}"/>
                </a:ext>
              </a:extLst>
            </p:cNvPr>
            <p:cNvSpPr txBox="1"/>
            <p:nvPr/>
          </p:nvSpPr>
          <p:spPr>
            <a:xfrm>
              <a:off x="2888792" y="2575830"/>
              <a:ext cx="1516060" cy="373436"/>
            </a:xfrm>
            <a:prstGeom prst="rect">
              <a:avLst/>
            </a:prstGeom>
            <a:noFill/>
          </p:spPr>
          <p:txBody>
            <a:bodyPr wrap="square" rtlCol="0">
              <a:spAutoFit/>
            </a:bodyPr>
            <a:lstStyle/>
            <a:p>
              <a:pPr algn="ctr">
                <a:lnSpc>
                  <a:spcPct val="110000"/>
                </a:lnSpc>
              </a:pPr>
              <a:r>
                <a:rPr lang="de-DE">
                  <a:solidFill>
                    <a:srgbClr val="7A7A7A"/>
                  </a:solidFill>
                </a:rPr>
                <a:t>Verneinung</a:t>
              </a:r>
            </a:p>
          </p:txBody>
        </p:sp>
        <p:sp>
          <p:nvSpPr>
            <p:cNvPr id="17" name="Textfeld 16">
              <a:extLst>
                <a:ext uri="{FF2B5EF4-FFF2-40B4-BE49-F238E27FC236}">
                  <a16:creationId xmlns:a16="http://schemas.microsoft.com/office/drawing/2014/main" id="{3480FE2B-7BD1-E7DF-7626-F17AE9FFA155}"/>
                </a:ext>
              </a:extLst>
            </p:cNvPr>
            <p:cNvSpPr txBox="1"/>
            <p:nvPr/>
          </p:nvSpPr>
          <p:spPr>
            <a:xfrm>
              <a:off x="3248380" y="5064570"/>
              <a:ext cx="2632020" cy="678134"/>
            </a:xfrm>
            <a:prstGeom prst="rect">
              <a:avLst/>
            </a:prstGeom>
            <a:noFill/>
          </p:spPr>
          <p:txBody>
            <a:bodyPr wrap="square" rtlCol="0">
              <a:spAutoFit/>
            </a:bodyPr>
            <a:lstStyle/>
            <a:p>
              <a:pPr algn="ctr">
                <a:lnSpc>
                  <a:spcPct val="110000"/>
                </a:lnSpc>
              </a:pPr>
              <a:r>
                <a:rPr lang="de-DE">
                  <a:solidFill>
                    <a:srgbClr val="7A7A7A"/>
                  </a:solidFill>
                </a:rPr>
                <a:t>Depression/</a:t>
              </a:r>
              <a:br>
                <a:rPr lang="de-DE">
                  <a:solidFill>
                    <a:srgbClr val="7A7A7A"/>
                  </a:solidFill>
                </a:rPr>
              </a:br>
              <a:r>
                <a:rPr lang="de-DE">
                  <a:solidFill>
                    <a:srgbClr val="7A7A7A"/>
                  </a:solidFill>
                </a:rPr>
                <a:t>emotionale Akzeptanz</a:t>
              </a:r>
            </a:p>
          </p:txBody>
        </p:sp>
        <p:sp>
          <p:nvSpPr>
            <p:cNvPr id="18" name="Textfeld 17">
              <a:extLst>
                <a:ext uri="{FF2B5EF4-FFF2-40B4-BE49-F238E27FC236}">
                  <a16:creationId xmlns:a16="http://schemas.microsoft.com/office/drawing/2014/main" id="{0650E7F9-B7C8-9DD0-1E32-1A4443ABABE2}"/>
                </a:ext>
              </a:extLst>
            </p:cNvPr>
            <p:cNvSpPr txBox="1"/>
            <p:nvPr/>
          </p:nvSpPr>
          <p:spPr>
            <a:xfrm>
              <a:off x="5311979" y="4390507"/>
              <a:ext cx="1673369" cy="373436"/>
            </a:xfrm>
            <a:prstGeom prst="rect">
              <a:avLst/>
            </a:prstGeom>
            <a:noFill/>
          </p:spPr>
          <p:txBody>
            <a:bodyPr wrap="square" rtlCol="0">
              <a:spAutoFit/>
            </a:bodyPr>
            <a:lstStyle/>
            <a:p>
              <a:pPr algn="ctr">
                <a:lnSpc>
                  <a:spcPct val="110000"/>
                </a:lnSpc>
              </a:pPr>
              <a:r>
                <a:rPr lang="de-DE">
                  <a:solidFill>
                    <a:srgbClr val="7A7A7A"/>
                  </a:solidFill>
                </a:rPr>
                <a:t>Ausprobieren</a:t>
              </a:r>
            </a:p>
          </p:txBody>
        </p:sp>
        <p:sp>
          <p:nvSpPr>
            <p:cNvPr id="19" name="Textfeld 18">
              <a:extLst>
                <a:ext uri="{FF2B5EF4-FFF2-40B4-BE49-F238E27FC236}">
                  <a16:creationId xmlns:a16="http://schemas.microsoft.com/office/drawing/2014/main" id="{6DE4FB9C-214B-3788-055C-0AF4B753BB3F}"/>
                </a:ext>
              </a:extLst>
            </p:cNvPr>
            <p:cNvSpPr txBox="1"/>
            <p:nvPr/>
          </p:nvSpPr>
          <p:spPr>
            <a:xfrm>
              <a:off x="5470111" y="3528769"/>
              <a:ext cx="1673369" cy="373436"/>
            </a:xfrm>
            <a:prstGeom prst="rect">
              <a:avLst/>
            </a:prstGeom>
            <a:noFill/>
          </p:spPr>
          <p:txBody>
            <a:bodyPr wrap="square" rtlCol="0">
              <a:spAutoFit/>
            </a:bodyPr>
            <a:lstStyle/>
            <a:p>
              <a:pPr algn="ctr">
                <a:lnSpc>
                  <a:spcPct val="110000"/>
                </a:lnSpc>
              </a:pPr>
              <a:r>
                <a:rPr lang="de-DE">
                  <a:solidFill>
                    <a:srgbClr val="7A7A7A"/>
                  </a:solidFill>
                </a:rPr>
                <a:t>Anpassung</a:t>
              </a:r>
            </a:p>
          </p:txBody>
        </p:sp>
        <p:sp>
          <p:nvSpPr>
            <p:cNvPr id="20" name="Textfeld 19">
              <a:extLst>
                <a:ext uri="{FF2B5EF4-FFF2-40B4-BE49-F238E27FC236}">
                  <a16:creationId xmlns:a16="http://schemas.microsoft.com/office/drawing/2014/main" id="{24C16A8E-E497-ACC2-4511-BDFB7E70D496}"/>
                </a:ext>
              </a:extLst>
            </p:cNvPr>
            <p:cNvSpPr txBox="1"/>
            <p:nvPr/>
          </p:nvSpPr>
          <p:spPr>
            <a:xfrm>
              <a:off x="6667198" y="2861879"/>
              <a:ext cx="1673369" cy="373436"/>
            </a:xfrm>
            <a:prstGeom prst="rect">
              <a:avLst/>
            </a:prstGeom>
            <a:noFill/>
          </p:spPr>
          <p:txBody>
            <a:bodyPr wrap="square" rtlCol="0">
              <a:spAutoFit/>
            </a:bodyPr>
            <a:lstStyle/>
            <a:p>
              <a:pPr algn="ctr">
                <a:lnSpc>
                  <a:spcPct val="110000"/>
                </a:lnSpc>
              </a:pPr>
              <a:r>
                <a:rPr lang="de-DE">
                  <a:solidFill>
                    <a:srgbClr val="7A7A7A"/>
                  </a:solidFill>
                </a:rPr>
                <a:t>Erkennen</a:t>
              </a:r>
            </a:p>
          </p:txBody>
        </p:sp>
        <p:sp>
          <p:nvSpPr>
            <p:cNvPr id="21" name="Textfeld 20">
              <a:extLst>
                <a:ext uri="{FF2B5EF4-FFF2-40B4-BE49-F238E27FC236}">
                  <a16:creationId xmlns:a16="http://schemas.microsoft.com/office/drawing/2014/main" id="{89244A9F-524C-CE09-9222-4D74CC34A048}"/>
                </a:ext>
              </a:extLst>
            </p:cNvPr>
            <p:cNvSpPr txBox="1"/>
            <p:nvPr/>
          </p:nvSpPr>
          <p:spPr>
            <a:xfrm>
              <a:off x="7575283" y="1442145"/>
              <a:ext cx="1780581" cy="678134"/>
            </a:xfrm>
            <a:prstGeom prst="rect">
              <a:avLst/>
            </a:prstGeom>
            <a:noFill/>
          </p:spPr>
          <p:txBody>
            <a:bodyPr wrap="square" rtlCol="0">
              <a:spAutoFit/>
            </a:bodyPr>
            <a:lstStyle/>
            <a:p>
              <a:pPr algn="ctr">
                <a:lnSpc>
                  <a:spcPct val="110000"/>
                </a:lnSpc>
              </a:pPr>
              <a:r>
                <a:rPr lang="de-DE">
                  <a:solidFill>
                    <a:srgbClr val="7A7A7A"/>
                  </a:solidFill>
                </a:rPr>
                <a:t>Akzeptanz /</a:t>
              </a:r>
              <a:br>
                <a:rPr lang="de-DE">
                  <a:solidFill>
                    <a:srgbClr val="7A7A7A"/>
                  </a:solidFill>
                </a:rPr>
              </a:br>
              <a:r>
                <a:rPr lang="de-DE">
                  <a:solidFill>
                    <a:srgbClr val="7A7A7A"/>
                  </a:solidFill>
                </a:rPr>
                <a:t>Integration</a:t>
              </a:r>
            </a:p>
          </p:txBody>
        </p:sp>
        <p:sp>
          <p:nvSpPr>
            <p:cNvPr id="23" name="Textfeld 22">
              <a:extLst>
                <a:ext uri="{FF2B5EF4-FFF2-40B4-BE49-F238E27FC236}">
                  <a16:creationId xmlns:a16="http://schemas.microsoft.com/office/drawing/2014/main" id="{A38389D2-FE75-97FB-490A-2C46D2321EB7}"/>
                </a:ext>
              </a:extLst>
            </p:cNvPr>
            <p:cNvSpPr txBox="1"/>
            <p:nvPr/>
          </p:nvSpPr>
          <p:spPr>
            <a:xfrm>
              <a:off x="3341312" y="4003994"/>
              <a:ext cx="1516060" cy="373436"/>
            </a:xfrm>
            <a:prstGeom prst="rect">
              <a:avLst/>
            </a:prstGeom>
            <a:noFill/>
          </p:spPr>
          <p:txBody>
            <a:bodyPr wrap="square" rtlCol="0">
              <a:spAutoFit/>
            </a:bodyPr>
            <a:lstStyle/>
            <a:p>
              <a:pPr algn="ctr">
                <a:lnSpc>
                  <a:spcPct val="110000"/>
                </a:lnSpc>
              </a:pPr>
              <a:r>
                <a:rPr lang="de-DE">
                  <a:solidFill>
                    <a:srgbClr val="7A7A7A"/>
                  </a:solidFill>
                </a:rPr>
                <a:t>Frustration</a:t>
              </a:r>
            </a:p>
          </p:txBody>
        </p:sp>
        <p:sp>
          <p:nvSpPr>
            <p:cNvPr id="24" name="Textfeld 23">
              <a:extLst>
                <a:ext uri="{FF2B5EF4-FFF2-40B4-BE49-F238E27FC236}">
                  <a16:creationId xmlns:a16="http://schemas.microsoft.com/office/drawing/2014/main" id="{E2774D4E-86F0-A1A8-2896-9D76DF428969}"/>
                </a:ext>
              </a:extLst>
            </p:cNvPr>
            <p:cNvSpPr txBox="1"/>
            <p:nvPr/>
          </p:nvSpPr>
          <p:spPr>
            <a:xfrm rot="16200000">
              <a:off x="-949646" y="3449606"/>
              <a:ext cx="4038293" cy="547907"/>
            </a:xfrm>
            <a:prstGeom prst="rect">
              <a:avLst/>
            </a:prstGeom>
            <a:noFill/>
          </p:spPr>
          <p:txBody>
            <a:bodyPr wrap="square" rtlCol="0">
              <a:spAutoFit/>
            </a:bodyPr>
            <a:lstStyle/>
            <a:p>
              <a:pPr algn="ctr">
                <a:lnSpc>
                  <a:spcPct val="110000"/>
                </a:lnSpc>
              </a:pPr>
              <a:r>
                <a:rPr lang="de-DE" sz="1400"/>
                <a:t>wahrgenommene Kompetenz </a:t>
              </a:r>
            </a:p>
            <a:p>
              <a:pPr algn="ctr">
                <a:lnSpc>
                  <a:spcPct val="110000"/>
                </a:lnSpc>
              </a:pPr>
              <a:r>
                <a:rPr lang="de-DE" sz="1400"/>
                <a:t>der Mitarbeitenden / Mitarbeit</a:t>
              </a:r>
            </a:p>
          </p:txBody>
        </p:sp>
        <p:sp>
          <p:nvSpPr>
            <p:cNvPr id="25" name="Textfeld 24">
              <a:extLst>
                <a:ext uri="{FF2B5EF4-FFF2-40B4-BE49-F238E27FC236}">
                  <a16:creationId xmlns:a16="http://schemas.microsoft.com/office/drawing/2014/main" id="{8B191C13-9CE4-A402-248A-B88B61EB29B4}"/>
                </a:ext>
              </a:extLst>
            </p:cNvPr>
            <p:cNvSpPr txBox="1"/>
            <p:nvPr/>
          </p:nvSpPr>
          <p:spPr>
            <a:xfrm>
              <a:off x="1494503" y="5815593"/>
              <a:ext cx="7443020" cy="310919"/>
            </a:xfrm>
            <a:prstGeom prst="rect">
              <a:avLst/>
            </a:prstGeom>
            <a:noFill/>
          </p:spPr>
          <p:txBody>
            <a:bodyPr wrap="square" rtlCol="0">
              <a:spAutoFit/>
            </a:bodyPr>
            <a:lstStyle/>
            <a:p>
              <a:pPr algn="ctr">
                <a:lnSpc>
                  <a:spcPct val="110000"/>
                </a:lnSpc>
              </a:pPr>
              <a:r>
                <a:rPr lang="de-DE" sz="1400"/>
                <a:t>Zeit</a:t>
              </a:r>
            </a:p>
          </p:txBody>
        </p:sp>
      </p:grpSp>
      <p:sp>
        <p:nvSpPr>
          <p:cNvPr id="26" name="object 62">
            <a:extLst>
              <a:ext uri="{FF2B5EF4-FFF2-40B4-BE49-F238E27FC236}">
                <a16:creationId xmlns:a16="http://schemas.microsoft.com/office/drawing/2014/main" id="{14496E5A-A9C3-A79F-9391-6B0BDAA5BCEA}"/>
              </a:ext>
            </a:extLst>
          </p:cNvPr>
          <p:cNvSpPr txBox="1"/>
          <p:nvPr/>
        </p:nvSpPr>
        <p:spPr>
          <a:xfrm>
            <a:off x="9026640" y="6004838"/>
            <a:ext cx="3341714" cy="184769"/>
          </a:xfrm>
          <a:prstGeom prst="rect">
            <a:avLst/>
          </a:prstGeom>
        </p:spPr>
        <p:txBody>
          <a:bodyPr vert="horz" wrap="square" lIns="0" tIns="15342" rIns="0" bIns="0" rtlCol="0">
            <a:spAutoFit/>
          </a:bodyPr>
          <a:lstStyle/>
          <a:p>
            <a:pPr marL="15343">
              <a:spcBef>
                <a:spcPts val="121"/>
              </a:spcBef>
            </a:pPr>
            <a:r>
              <a:rPr lang="de-DE" sz="1100" spc="-12" dirty="0">
                <a:solidFill>
                  <a:schemeClr val="bg2"/>
                </a:solidFill>
                <a:cs typeface="Calibri"/>
              </a:rPr>
              <a:t>eigene Darstellung nach Kübler-Ross, 1969</a:t>
            </a:r>
            <a:endParaRPr sz="1100" dirty="0">
              <a:solidFill>
                <a:schemeClr val="bg2"/>
              </a:solidFill>
              <a:cs typeface="Calibri"/>
            </a:endParaRPr>
          </a:p>
        </p:txBody>
      </p:sp>
    </p:spTree>
    <p:extLst>
      <p:ext uri="{BB962C8B-B14F-4D97-AF65-F5344CB8AC3E}">
        <p14:creationId xmlns:p14="http://schemas.microsoft.com/office/powerpoint/2010/main" val="289201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24" dirty="0">
                <a:latin typeface="Arial" panose="020B0604020202020204" pitchFamily="34" charset="0"/>
                <a:cs typeface="Arial" panose="020B0604020202020204" pitchFamily="34" charset="0"/>
              </a:rPr>
              <a:t>Änderungshistorie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graphicFrame>
        <p:nvGraphicFramePr>
          <p:cNvPr id="8" name="Tabelle 7">
            <a:extLst>
              <a:ext uri="{FF2B5EF4-FFF2-40B4-BE49-F238E27FC236}">
                <a16:creationId xmlns:a16="http://schemas.microsoft.com/office/drawing/2014/main" id="{F190E8F0-97D6-4CFD-9BAC-36F284FF95F0}"/>
              </a:ext>
            </a:extLst>
          </p:cNvPr>
          <p:cNvGraphicFramePr>
            <a:graphicFrameLocks noGrp="1"/>
          </p:cNvGraphicFramePr>
          <p:nvPr>
            <p:extLst/>
          </p:nvPr>
        </p:nvGraphicFramePr>
        <p:xfrm>
          <a:off x="371357" y="1277472"/>
          <a:ext cx="10837113" cy="4961965"/>
        </p:xfrm>
        <a:graphic>
          <a:graphicData uri="http://schemas.openxmlformats.org/drawingml/2006/table">
            <a:tbl>
              <a:tblPr firstRow="1" bandRow="1"/>
              <a:tblGrid>
                <a:gridCol w="991813">
                  <a:extLst>
                    <a:ext uri="{9D8B030D-6E8A-4147-A177-3AD203B41FA5}">
                      <a16:colId xmlns:a16="http://schemas.microsoft.com/office/drawing/2014/main" val="1205430349"/>
                    </a:ext>
                  </a:extLst>
                </a:gridCol>
                <a:gridCol w="1359486">
                  <a:extLst>
                    <a:ext uri="{9D8B030D-6E8A-4147-A177-3AD203B41FA5}">
                      <a16:colId xmlns:a16="http://schemas.microsoft.com/office/drawing/2014/main" val="1829774173"/>
                    </a:ext>
                  </a:extLst>
                </a:gridCol>
                <a:gridCol w="8485814">
                  <a:extLst>
                    <a:ext uri="{9D8B030D-6E8A-4147-A177-3AD203B41FA5}">
                      <a16:colId xmlns:a16="http://schemas.microsoft.com/office/drawing/2014/main" val="2381613484"/>
                    </a:ext>
                  </a:extLst>
                </a:gridCol>
              </a:tblGrid>
              <a:tr h="354625">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Version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Datum</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Änderungen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91429997"/>
                  </a:ext>
                </a:extLst>
              </a:tr>
              <a:tr h="767890">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42197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437787"/>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180450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62567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4451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9028595"/>
                  </a:ext>
                </a:extLst>
              </a:tr>
            </a:tbl>
          </a:graphicData>
        </a:graphic>
      </p:graphicFrame>
    </p:spTree>
    <p:extLst>
      <p:ext uri="{BB962C8B-B14F-4D97-AF65-F5344CB8AC3E}">
        <p14:creationId xmlns:p14="http://schemas.microsoft.com/office/powerpoint/2010/main" val="684277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16D765-677D-F064-E235-B30D7A785A58}"/>
              </a:ext>
            </a:extLst>
          </p:cNvPr>
          <p:cNvSpPr>
            <a:spLocks noGrp="1"/>
          </p:cNvSpPr>
          <p:nvPr>
            <p:ph type="title"/>
          </p:nvPr>
        </p:nvSpPr>
        <p:spPr/>
        <p:txBody>
          <a:bodyPr/>
          <a:lstStyle/>
          <a:p>
            <a:r>
              <a:rPr lang="de-DE"/>
              <a:t>Maßnahmen implementieren</a:t>
            </a:r>
          </a:p>
        </p:txBody>
      </p:sp>
      <p:sp>
        <p:nvSpPr>
          <p:cNvPr id="3" name="Inhaltsplatzhalter 2">
            <a:extLst>
              <a:ext uri="{FF2B5EF4-FFF2-40B4-BE49-F238E27FC236}">
                <a16:creationId xmlns:a16="http://schemas.microsoft.com/office/drawing/2014/main" id="{C6A1DE04-7F90-1FF2-6928-5579CA5479D3}"/>
              </a:ext>
            </a:extLst>
          </p:cNvPr>
          <p:cNvSpPr>
            <a:spLocks noGrp="1"/>
          </p:cNvSpPr>
          <p:nvPr>
            <p:ph idx="1"/>
          </p:nvPr>
        </p:nvSpPr>
        <p:spPr>
          <a:xfrm>
            <a:off x="371481" y="1785938"/>
            <a:ext cx="10180214" cy="4019550"/>
          </a:xfrm>
        </p:spPr>
        <p:txBody>
          <a:bodyPr/>
          <a:lstStyle/>
          <a:p>
            <a:pPr>
              <a:lnSpc>
                <a:spcPct val="150000"/>
              </a:lnSpc>
              <a:buClr>
                <a:srgbClr val="E8761B"/>
              </a:buClr>
              <a:buFont typeface="Arial" panose="020B0604020202020204" pitchFamily="34" charset="0"/>
              <a:buChar char="•"/>
            </a:pPr>
            <a:r>
              <a:rPr lang="de-DE" sz="2000"/>
              <a:t>Um Maßnahmen umzusetzen, müssen Mitarbeitende ihre </a:t>
            </a:r>
            <a:r>
              <a:rPr lang="de-DE" sz="2000" b="1"/>
              <a:t>Arbeitsroutinen verändern</a:t>
            </a:r>
            <a:r>
              <a:rPr lang="de-DE" sz="2000"/>
              <a:t>. </a:t>
            </a:r>
          </a:p>
          <a:p>
            <a:pPr>
              <a:lnSpc>
                <a:spcPct val="150000"/>
              </a:lnSpc>
              <a:buClr>
                <a:srgbClr val="E8761B"/>
              </a:buClr>
              <a:buFont typeface="Arial" panose="020B0604020202020204" pitchFamily="34" charset="0"/>
              <a:buChar char="•"/>
            </a:pPr>
            <a:r>
              <a:rPr lang="de-DE" sz="2000"/>
              <a:t>Wenn die Mitarbeitenden selber Maßnahmen entwickelt haben und </a:t>
            </a:r>
            <a:r>
              <a:rPr lang="de-DE" sz="2000" b="1"/>
              <a:t>am Entscheidungsprozess beteiligt </a:t>
            </a:r>
            <a:r>
              <a:rPr lang="de-DE" sz="2000"/>
              <a:t>waren, ist es wahrscheinlicher, dass sie </a:t>
            </a:r>
            <a:r>
              <a:rPr lang="de-DE" sz="2000" b="1"/>
              <a:t>persönliche Vorbehalte </a:t>
            </a:r>
            <a:r>
              <a:rPr lang="de-DE" sz="2000"/>
              <a:t>gegenüber den von ihnen geforderten Veränderungen </a:t>
            </a:r>
            <a:r>
              <a:rPr lang="de-DE" sz="2000" b="1"/>
              <a:t>überwinden</a:t>
            </a:r>
            <a:r>
              <a:rPr lang="de-DE" sz="2000"/>
              <a:t>. </a:t>
            </a:r>
            <a:endParaRPr lang="de-DE" sz="2400"/>
          </a:p>
          <a:p>
            <a:pPr>
              <a:lnSpc>
                <a:spcPct val="150000"/>
              </a:lnSpc>
              <a:buClr>
                <a:srgbClr val="E8761B"/>
              </a:buClr>
              <a:buFont typeface="Arial" panose="020B0604020202020204" pitchFamily="34" charset="0"/>
              <a:buChar char="•"/>
            </a:pPr>
            <a:r>
              <a:rPr lang="de-DE" sz="2000"/>
              <a:t>Ziele und Maßnahmen sind allen Mitarbeitenden mitzuteilen. Sie müssen über die Ansprechpartner und einzelnen Veränderungsschritte informiert werden</a:t>
            </a:r>
          </a:p>
          <a:p>
            <a:pPr>
              <a:lnSpc>
                <a:spcPct val="150000"/>
              </a:lnSpc>
              <a:buFont typeface="Wingdings" pitchFamily="2" charset="2"/>
              <a:buChar char="§"/>
            </a:pPr>
            <a:endParaRPr lang="de-DE" sz="1800"/>
          </a:p>
          <a:p>
            <a:pPr>
              <a:lnSpc>
                <a:spcPct val="150000"/>
              </a:lnSpc>
              <a:buFont typeface="Wingdings" pitchFamily="2" charset="2"/>
              <a:buChar char="§"/>
            </a:pPr>
            <a:endParaRPr lang="de-DE" sz="2000"/>
          </a:p>
          <a:p>
            <a:endParaRPr lang="de-DE"/>
          </a:p>
        </p:txBody>
      </p:sp>
      <p:sp>
        <p:nvSpPr>
          <p:cNvPr id="4" name="Textplatzhalter 3">
            <a:extLst>
              <a:ext uri="{FF2B5EF4-FFF2-40B4-BE49-F238E27FC236}">
                <a16:creationId xmlns:a16="http://schemas.microsoft.com/office/drawing/2014/main" id="{996E912C-1056-D422-348E-24E67983DE92}"/>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1423048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Ursachenanalyse</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Von der Einbindung der Mitarbeitenden bei der Maßnahmenentwicklung hinzu der Ursachenanalyse als Grundlage der Maßnahmenentwicklung.</a:t>
            </a:r>
          </a:p>
          <a:p>
            <a:pPr marL="0" indent="0">
              <a:buNone/>
            </a:pPr>
            <a:r>
              <a:rPr lang="de-DE" sz="2000" dirty="0">
                <a:latin typeface="Arial" panose="020B0604020202020204" pitchFamily="34" charset="0"/>
                <a:cs typeface="Arial" panose="020B0604020202020204" pitchFamily="34" charset="0"/>
              </a:rPr>
              <a:t>In diesem Abschnitt wird in Kleingruppenarbeit geschaut, in welchen Bereichen Lebensmittelabfälle entstehen.</a:t>
            </a:r>
          </a:p>
          <a:p>
            <a:pPr marL="0" indent="0">
              <a:buNone/>
            </a:pPr>
            <a:r>
              <a:rPr lang="de-DE" sz="2000" dirty="0">
                <a:latin typeface="Arial" panose="020B0604020202020204" pitchFamily="34" charset="0"/>
                <a:cs typeface="Arial" panose="020B0604020202020204" pitchFamily="34" charset="0"/>
              </a:rPr>
              <a:t>Danach geht es in die Pause.</a:t>
            </a:r>
          </a:p>
          <a:p>
            <a:pPr marL="0" indent="0">
              <a:buNone/>
            </a:pPr>
            <a:endParaRPr lang="de-DE" sz="2000" dirty="0">
              <a:latin typeface="Arial" panose="020B0604020202020204" pitchFamily="34" charset="0"/>
              <a:cs typeface="Arial" panose="020B0604020202020204" pitchFamily="34" charset="0"/>
            </a:endParaRPr>
          </a:p>
          <a:p>
            <a:pPr marL="0" indent="0">
              <a:buNone/>
            </a:pPr>
            <a:endParaRPr lang="de-DE" dirty="0"/>
          </a:p>
          <a:p>
            <a:pPr marL="0" indent="0">
              <a:buNone/>
            </a:pPr>
            <a:r>
              <a:rPr lang="de-DE" b="1" dirty="0"/>
              <a:t>Material:</a:t>
            </a:r>
            <a:r>
              <a:rPr lang="de-DE" dirty="0"/>
              <a:t> Präsentation, Moderationskarten, Stifte, Stellwand/Stecknadeln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1985593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30"/>
              <a:t>Lebensmittelabfälle</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Ursachen</a:t>
            </a:r>
          </a:p>
        </p:txBody>
      </p:sp>
      <p:pic>
        <p:nvPicPr>
          <p:cNvPr id="5" name="Grafik 4" descr="Kreisdiagramm mit einfarbiger Füllung">
            <a:extLst>
              <a:ext uri="{FF2B5EF4-FFF2-40B4-BE49-F238E27FC236}">
                <a16:creationId xmlns:a16="http://schemas.microsoft.com/office/drawing/2014/main" id="{013A0DF9-0A5B-77FF-A52B-E4B5932216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514" y="2557537"/>
            <a:ext cx="2499285" cy="2499285"/>
          </a:xfrm>
          <a:prstGeom prst="rect">
            <a:avLst/>
          </a:prstGeom>
        </p:spPr>
      </p:pic>
      <p:sp>
        <p:nvSpPr>
          <p:cNvPr id="12" name="Inhaltsplatzhalter 2">
            <a:extLst>
              <a:ext uri="{FF2B5EF4-FFF2-40B4-BE49-F238E27FC236}">
                <a16:creationId xmlns:a16="http://schemas.microsoft.com/office/drawing/2014/main" id="{BA031270-D24D-D7C9-ABCB-601781775E38}"/>
              </a:ext>
            </a:extLst>
          </p:cNvPr>
          <p:cNvSpPr txBox="1">
            <a:spLocks/>
          </p:cNvSpPr>
          <p:nvPr/>
        </p:nvSpPr>
        <p:spPr>
          <a:xfrm>
            <a:off x="4493342" y="1785938"/>
            <a:ext cx="7069392"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Clr>
                <a:srgbClr val="E8761B"/>
              </a:buClr>
              <a:buNone/>
            </a:pPr>
            <a:r>
              <a:rPr lang="de-DE" sz="1800" b="1"/>
              <a:t>Tauschen Sie sich aus!</a:t>
            </a:r>
            <a:endParaRPr lang="de-DE" sz="1800"/>
          </a:p>
          <a:p>
            <a:pPr>
              <a:lnSpc>
                <a:spcPct val="150000"/>
              </a:lnSpc>
              <a:buClr>
                <a:srgbClr val="E8761B"/>
              </a:buClr>
              <a:buFont typeface="Arial" panose="020B0604020202020204" pitchFamily="34" charset="0"/>
              <a:buChar char="•"/>
            </a:pPr>
            <a:r>
              <a:rPr lang="de-DE" sz="1800"/>
              <a:t>Wo fallen in Ihrem Haus überwiegend Lebensmittelabfälle an?</a:t>
            </a:r>
          </a:p>
          <a:p>
            <a:pPr>
              <a:lnSpc>
                <a:spcPct val="150000"/>
              </a:lnSpc>
              <a:buClr>
                <a:srgbClr val="E8761B"/>
              </a:buClr>
              <a:buFont typeface="Wingdings" panose="05000000000000000000" pitchFamily="2" charset="2"/>
              <a:buChar char="à"/>
            </a:pPr>
            <a:r>
              <a:rPr lang="de-DE" sz="1800"/>
              <a:t>Ordnen Sie die Abfälle den Abfallorten- und Abfallarten zu!</a:t>
            </a:r>
          </a:p>
          <a:p>
            <a:pPr>
              <a:lnSpc>
                <a:spcPct val="150000"/>
              </a:lnSpc>
              <a:buClr>
                <a:srgbClr val="E8761B"/>
              </a:buClr>
              <a:buFont typeface="Arial" panose="020B0604020202020204" pitchFamily="34" charset="0"/>
              <a:buChar char="•"/>
            </a:pPr>
            <a:endParaRPr lang="de-DE" sz="1800"/>
          </a:p>
          <a:p>
            <a:pPr>
              <a:lnSpc>
                <a:spcPct val="150000"/>
              </a:lnSpc>
              <a:buClr>
                <a:srgbClr val="E8761B"/>
              </a:buClr>
              <a:buFont typeface="Arial" panose="020B0604020202020204" pitchFamily="34" charset="0"/>
              <a:buChar char="•"/>
            </a:pPr>
            <a:r>
              <a:rPr lang="de-DE" sz="1800"/>
              <a:t>Welche Ursachen können Sie für die Lebensmittelabfälle identifizieren?</a:t>
            </a:r>
          </a:p>
          <a:p>
            <a:pPr>
              <a:lnSpc>
                <a:spcPct val="150000"/>
              </a:lnSpc>
              <a:buClr>
                <a:srgbClr val="E8761B"/>
              </a:buClr>
              <a:buFont typeface="Arial" panose="020B0604020202020204" pitchFamily="34" charset="0"/>
              <a:buChar char="•"/>
            </a:pPr>
            <a:r>
              <a:rPr lang="de-DE" sz="1800"/>
              <a:t>Können „Abfälle“ weiterverarbeitet werden (Produktionsabfälle)?</a:t>
            </a:r>
          </a:p>
          <a:p>
            <a:pPr>
              <a:lnSpc>
                <a:spcPct val="150000"/>
              </a:lnSpc>
              <a:buClr>
                <a:srgbClr val="E8761B"/>
              </a:buClr>
              <a:buFont typeface="Arial" panose="020B0604020202020204" pitchFamily="34" charset="0"/>
              <a:buChar char="•"/>
            </a:pPr>
            <a:endParaRPr lang="de-DE" sz="1800"/>
          </a:p>
          <a:p>
            <a:pPr>
              <a:lnSpc>
                <a:spcPct val="150000"/>
              </a:lnSpc>
              <a:buClr>
                <a:srgbClr val="E8761B"/>
              </a:buClr>
              <a:buFont typeface="Arial" panose="020B0604020202020204" pitchFamily="34" charset="0"/>
              <a:buChar char="•"/>
            </a:pPr>
            <a:r>
              <a:rPr lang="de-DE" sz="1800"/>
              <a:t>Welche Personen(-gruppen) sollten bei der Entwicklung entsprechender Maßnahmen eingebunden werden?</a:t>
            </a:r>
          </a:p>
          <a:p>
            <a:pPr>
              <a:lnSpc>
                <a:spcPct val="150000"/>
              </a:lnSpc>
              <a:buFont typeface="Wingdings" pitchFamily="2" charset="2"/>
              <a:buChar char="§"/>
            </a:pPr>
            <a:endParaRPr lang="de-DE" sz="1800"/>
          </a:p>
          <a:p>
            <a:pPr>
              <a:lnSpc>
                <a:spcPct val="150000"/>
              </a:lnSpc>
              <a:buFont typeface="Wingdings" pitchFamily="2" charset="2"/>
              <a:buChar char="§"/>
            </a:pPr>
            <a:endParaRPr lang="de-DE" sz="2000"/>
          </a:p>
          <a:p>
            <a:endParaRPr lang="de-DE"/>
          </a:p>
        </p:txBody>
      </p:sp>
      <p:sp>
        <p:nvSpPr>
          <p:cNvPr id="14" name="Textfeld 13">
            <a:extLst>
              <a:ext uri="{FF2B5EF4-FFF2-40B4-BE49-F238E27FC236}">
                <a16:creationId xmlns:a16="http://schemas.microsoft.com/office/drawing/2014/main" id="{19A030D1-94D4-7B70-EB30-469D8395E45A}"/>
              </a:ext>
            </a:extLst>
          </p:cNvPr>
          <p:cNvSpPr txBox="1"/>
          <p:nvPr/>
        </p:nvSpPr>
        <p:spPr>
          <a:xfrm>
            <a:off x="2719181" y="3888063"/>
            <a:ext cx="1465007" cy="373436"/>
          </a:xfrm>
          <a:prstGeom prst="rect">
            <a:avLst/>
          </a:prstGeom>
          <a:noFill/>
        </p:spPr>
        <p:txBody>
          <a:bodyPr wrap="square" rtlCol="0">
            <a:spAutoFit/>
          </a:bodyPr>
          <a:lstStyle/>
          <a:p>
            <a:pPr>
              <a:lnSpc>
                <a:spcPct val="110000"/>
              </a:lnSpc>
            </a:pPr>
            <a:r>
              <a:rPr lang="de-DE">
                <a:solidFill>
                  <a:schemeClr val="tx1">
                    <a:lumMod val="50000"/>
                    <a:lumOff val="50000"/>
                  </a:schemeClr>
                </a:solidFill>
              </a:rPr>
              <a:t>Lager/MHD</a:t>
            </a:r>
          </a:p>
        </p:txBody>
      </p:sp>
      <p:sp>
        <p:nvSpPr>
          <p:cNvPr id="15" name="Textfeld 14">
            <a:extLst>
              <a:ext uri="{FF2B5EF4-FFF2-40B4-BE49-F238E27FC236}">
                <a16:creationId xmlns:a16="http://schemas.microsoft.com/office/drawing/2014/main" id="{79F814F6-E36D-AA8D-4163-704EC35536CF}"/>
              </a:ext>
            </a:extLst>
          </p:cNvPr>
          <p:cNvSpPr txBox="1"/>
          <p:nvPr/>
        </p:nvSpPr>
        <p:spPr>
          <a:xfrm>
            <a:off x="411345" y="4391823"/>
            <a:ext cx="1792687" cy="678134"/>
          </a:xfrm>
          <a:prstGeom prst="rect">
            <a:avLst/>
          </a:prstGeom>
          <a:noFill/>
        </p:spPr>
        <p:txBody>
          <a:bodyPr wrap="square" rtlCol="0">
            <a:spAutoFit/>
          </a:bodyPr>
          <a:lstStyle/>
          <a:p>
            <a:pPr>
              <a:lnSpc>
                <a:spcPct val="110000"/>
              </a:lnSpc>
            </a:pPr>
            <a:r>
              <a:rPr lang="de-DE">
                <a:solidFill>
                  <a:schemeClr val="tx1">
                    <a:lumMod val="50000"/>
                    <a:lumOff val="50000"/>
                  </a:schemeClr>
                </a:solidFill>
              </a:rPr>
              <a:t>Ausgabe-verluste</a:t>
            </a:r>
          </a:p>
        </p:txBody>
      </p:sp>
      <p:sp>
        <p:nvSpPr>
          <p:cNvPr id="16" name="Textfeld 15">
            <a:extLst>
              <a:ext uri="{FF2B5EF4-FFF2-40B4-BE49-F238E27FC236}">
                <a16:creationId xmlns:a16="http://schemas.microsoft.com/office/drawing/2014/main" id="{C67EE25F-4836-42E9-E565-53854B849D7C}"/>
              </a:ext>
            </a:extLst>
          </p:cNvPr>
          <p:cNvSpPr txBox="1"/>
          <p:nvPr/>
        </p:nvSpPr>
        <p:spPr>
          <a:xfrm>
            <a:off x="215595" y="3010902"/>
            <a:ext cx="1792687" cy="373436"/>
          </a:xfrm>
          <a:prstGeom prst="rect">
            <a:avLst/>
          </a:prstGeom>
          <a:noFill/>
        </p:spPr>
        <p:txBody>
          <a:bodyPr wrap="square" rtlCol="0">
            <a:spAutoFit/>
          </a:bodyPr>
          <a:lstStyle/>
          <a:p>
            <a:pPr>
              <a:lnSpc>
                <a:spcPct val="110000"/>
              </a:lnSpc>
            </a:pPr>
            <a:r>
              <a:rPr lang="de-DE">
                <a:solidFill>
                  <a:schemeClr val="tx1">
                    <a:lumMod val="50000"/>
                    <a:lumOff val="50000"/>
                  </a:schemeClr>
                </a:solidFill>
              </a:rPr>
              <a:t>Tellerrücklauf</a:t>
            </a:r>
          </a:p>
        </p:txBody>
      </p:sp>
      <p:sp>
        <p:nvSpPr>
          <p:cNvPr id="17" name="Textfeld 16">
            <a:extLst>
              <a:ext uri="{FF2B5EF4-FFF2-40B4-BE49-F238E27FC236}">
                <a16:creationId xmlns:a16="http://schemas.microsoft.com/office/drawing/2014/main" id="{C5C0AD9E-BDCE-830A-E934-36B7A8CA1776}"/>
              </a:ext>
            </a:extLst>
          </p:cNvPr>
          <p:cNvSpPr txBox="1"/>
          <p:nvPr/>
        </p:nvSpPr>
        <p:spPr>
          <a:xfrm>
            <a:off x="1892708" y="2481629"/>
            <a:ext cx="2045674" cy="373436"/>
          </a:xfrm>
          <a:prstGeom prst="rect">
            <a:avLst/>
          </a:prstGeom>
          <a:noFill/>
        </p:spPr>
        <p:txBody>
          <a:bodyPr wrap="square" rtlCol="0">
            <a:spAutoFit/>
          </a:bodyPr>
          <a:lstStyle/>
          <a:p>
            <a:pPr>
              <a:lnSpc>
                <a:spcPct val="110000"/>
              </a:lnSpc>
            </a:pPr>
            <a:r>
              <a:rPr lang="de-DE">
                <a:solidFill>
                  <a:schemeClr val="tx1">
                    <a:lumMod val="50000"/>
                    <a:lumOff val="50000"/>
                  </a:schemeClr>
                </a:solidFill>
              </a:rPr>
              <a:t>Produktionsabfall</a:t>
            </a:r>
          </a:p>
        </p:txBody>
      </p:sp>
    </p:spTree>
    <p:extLst>
      <p:ext uri="{BB962C8B-B14F-4D97-AF65-F5344CB8AC3E}">
        <p14:creationId xmlns:p14="http://schemas.microsoft.com/office/powerpoint/2010/main" val="2092664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Ergebnisse</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die Ergebnisse der Gruppen eingestellt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a:xfrm>
            <a:off x="371357" y="872232"/>
            <a:ext cx="8820993" cy="504540"/>
          </a:xfrm>
        </p:spPr>
        <p:txBody>
          <a:bodyPr/>
          <a:lstStyle/>
          <a:p>
            <a:r>
              <a:rPr lang="de-DE" dirty="0"/>
              <a:t>Ursachen Lebensmittelabfälle</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2504989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itel 1">
            <a:extLst>
              <a:ext uri="{FF2B5EF4-FFF2-40B4-BE49-F238E27FC236}">
                <a16:creationId xmlns:a16="http://schemas.microsoft.com/office/drawing/2014/main" id="{2CBC6C52-7EE5-6C7F-9ECB-7EB8C9A2989C}"/>
              </a:ext>
            </a:extLst>
          </p:cNvPr>
          <p:cNvSpPr txBox="1">
            <a:spLocks/>
          </p:cNvSpPr>
          <p:nvPr/>
        </p:nvSpPr>
        <p:spPr bwMode="auto">
          <a:xfrm>
            <a:off x="371481" y="374658"/>
            <a:ext cx="8824913" cy="1157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Beispiel Klinik</a:t>
            </a:r>
            <a:endParaRPr lang="de-DE" b="1" kern="1200">
              <a:latin typeface="+mj-lt"/>
              <a:ea typeface="+mj-ea"/>
              <a:cs typeface="+mj-cs"/>
            </a:endParaRPr>
          </a:p>
        </p:txBody>
      </p:sp>
      <p:sp>
        <p:nvSpPr>
          <p:cNvPr id="7" name="Rechteck: abgerundete Ecken 6">
            <a:extLst>
              <a:ext uri="{FF2B5EF4-FFF2-40B4-BE49-F238E27FC236}">
                <a16:creationId xmlns:a16="http://schemas.microsoft.com/office/drawing/2014/main" id="{4CF6D88A-183E-A75F-E0F6-A83BA3861F60}"/>
              </a:ext>
            </a:extLst>
          </p:cNvPr>
          <p:cNvSpPr/>
          <p:nvPr/>
        </p:nvSpPr>
        <p:spPr>
          <a:xfrm>
            <a:off x="1689171" y="3125524"/>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Waren-bestellung</a:t>
            </a:r>
          </a:p>
        </p:txBody>
      </p:sp>
      <p:sp>
        <p:nvSpPr>
          <p:cNvPr id="8" name="Rechteck: abgerundete Ecken 7">
            <a:extLst>
              <a:ext uri="{FF2B5EF4-FFF2-40B4-BE49-F238E27FC236}">
                <a16:creationId xmlns:a16="http://schemas.microsoft.com/office/drawing/2014/main" id="{1873A332-8D85-A396-0246-09460ED20E82}"/>
              </a:ext>
            </a:extLst>
          </p:cNvPr>
          <p:cNvSpPr/>
          <p:nvPr/>
        </p:nvSpPr>
        <p:spPr>
          <a:xfrm>
            <a:off x="3229679" y="3125524"/>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Waren-annahme</a:t>
            </a:r>
          </a:p>
        </p:txBody>
      </p:sp>
      <p:sp>
        <p:nvSpPr>
          <p:cNvPr id="9" name="Rechteck: abgerundete Ecken 8">
            <a:extLst>
              <a:ext uri="{FF2B5EF4-FFF2-40B4-BE49-F238E27FC236}">
                <a16:creationId xmlns:a16="http://schemas.microsoft.com/office/drawing/2014/main" id="{69DE6ABE-D92E-CFFE-0166-F81C849150C1}"/>
              </a:ext>
            </a:extLst>
          </p:cNvPr>
          <p:cNvSpPr/>
          <p:nvPr/>
        </p:nvSpPr>
        <p:spPr>
          <a:xfrm>
            <a:off x="4757399" y="3132867"/>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Lagerung</a:t>
            </a:r>
          </a:p>
        </p:txBody>
      </p:sp>
      <p:sp>
        <p:nvSpPr>
          <p:cNvPr id="10" name="Rechteck: abgerundete Ecken 9">
            <a:extLst>
              <a:ext uri="{FF2B5EF4-FFF2-40B4-BE49-F238E27FC236}">
                <a16:creationId xmlns:a16="http://schemas.microsoft.com/office/drawing/2014/main" id="{05C73F1B-9780-35C1-3951-54AC20D8F6CF}"/>
              </a:ext>
            </a:extLst>
          </p:cNvPr>
          <p:cNvSpPr/>
          <p:nvPr/>
        </p:nvSpPr>
        <p:spPr>
          <a:xfrm>
            <a:off x="6297192" y="3119008"/>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Zubereitung</a:t>
            </a:r>
          </a:p>
        </p:txBody>
      </p:sp>
      <p:sp>
        <p:nvSpPr>
          <p:cNvPr id="11" name="Rechteck: abgerundete Ecken 10">
            <a:extLst>
              <a:ext uri="{FF2B5EF4-FFF2-40B4-BE49-F238E27FC236}">
                <a16:creationId xmlns:a16="http://schemas.microsoft.com/office/drawing/2014/main" id="{62690B4A-3854-35DA-E829-63CAB7708BD6}"/>
              </a:ext>
            </a:extLst>
          </p:cNvPr>
          <p:cNvSpPr/>
          <p:nvPr/>
        </p:nvSpPr>
        <p:spPr>
          <a:xfrm>
            <a:off x="147537" y="3132867"/>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Speisen-planung</a:t>
            </a:r>
          </a:p>
        </p:txBody>
      </p:sp>
      <p:sp>
        <p:nvSpPr>
          <p:cNvPr id="12" name="Rechteck: abgerundete Ecken 11">
            <a:extLst>
              <a:ext uri="{FF2B5EF4-FFF2-40B4-BE49-F238E27FC236}">
                <a16:creationId xmlns:a16="http://schemas.microsoft.com/office/drawing/2014/main" id="{962E324C-5F42-5469-6F27-DEB2D8DFE395}"/>
              </a:ext>
            </a:extLst>
          </p:cNvPr>
          <p:cNvSpPr/>
          <p:nvPr/>
        </p:nvSpPr>
        <p:spPr>
          <a:xfrm>
            <a:off x="7812051" y="3119008"/>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err="1">
                <a:solidFill>
                  <a:schemeClr val="accent5">
                    <a:lumMod val="75000"/>
                  </a:schemeClr>
                </a:solidFill>
              </a:rPr>
              <a:t>Regene</a:t>
            </a:r>
            <a:r>
              <a:rPr lang="de-DE" sz="1200" b="1">
                <a:solidFill>
                  <a:schemeClr val="accent5">
                    <a:lumMod val="75000"/>
                  </a:schemeClr>
                </a:solidFill>
              </a:rPr>
              <a:t>-ration</a:t>
            </a:r>
          </a:p>
        </p:txBody>
      </p:sp>
      <p:sp>
        <p:nvSpPr>
          <p:cNvPr id="13" name="Rechteck: abgerundete Ecken 12">
            <a:extLst>
              <a:ext uri="{FF2B5EF4-FFF2-40B4-BE49-F238E27FC236}">
                <a16:creationId xmlns:a16="http://schemas.microsoft.com/office/drawing/2014/main" id="{41D68A13-1AA1-3943-52EA-BD6C7DE386F3}"/>
              </a:ext>
            </a:extLst>
          </p:cNvPr>
          <p:cNvSpPr/>
          <p:nvPr/>
        </p:nvSpPr>
        <p:spPr>
          <a:xfrm>
            <a:off x="6297190" y="3972315"/>
            <a:ext cx="1190366" cy="614741"/>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Speisen-bestellung</a:t>
            </a:r>
          </a:p>
        </p:txBody>
      </p:sp>
      <p:sp>
        <p:nvSpPr>
          <p:cNvPr id="14" name="Rechteck: abgerundete Ecken 13">
            <a:extLst>
              <a:ext uri="{FF2B5EF4-FFF2-40B4-BE49-F238E27FC236}">
                <a16:creationId xmlns:a16="http://schemas.microsoft.com/office/drawing/2014/main" id="{7565CB4E-E1D5-8777-2215-7BFEC9DC6DC5}"/>
              </a:ext>
            </a:extLst>
          </p:cNvPr>
          <p:cNvSpPr/>
          <p:nvPr/>
        </p:nvSpPr>
        <p:spPr>
          <a:xfrm>
            <a:off x="9353687" y="3105149"/>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Ausgabe</a:t>
            </a:r>
          </a:p>
        </p:txBody>
      </p:sp>
      <p:cxnSp>
        <p:nvCxnSpPr>
          <p:cNvPr id="17" name="Gerade Verbindung mit Pfeil 16">
            <a:extLst>
              <a:ext uri="{FF2B5EF4-FFF2-40B4-BE49-F238E27FC236}">
                <a16:creationId xmlns:a16="http://schemas.microsoft.com/office/drawing/2014/main" id="{D86C0165-0820-6CA3-4F58-B1A7F0D0A7E7}"/>
              </a:ext>
            </a:extLst>
          </p:cNvPr>
          <p:cNvCxnSpPr>
            <a:cxnSpLocks/>
          </p:cNvCxnSpPr>
          <p:nvPr/>
        </p:nvCxnSpPr>
        <p:spPr>
          <a:xfrm>
            <a:off x="2879536" y="3449036"/>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BEB22B12-E8A8-3A7A-AFC1-01EBD3312337}"/>
              </a:ext>
            </a:extLst>
          </p:cNvPr>
          <p:cNvCxnSpPr>
            <a:cxnSpLocks/>
          </p:cNvCxnSpPr>
          <p:nvPr/>
        </p:nvCxnSpPr>
        <p:spPr>
          <a:xfrm>
            <a:off x="4420045" y="3424324"/>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C6BA5A82-7F7C-2C73-9626-BD1FA7A103D6}"/>
              </a:ext>
            </a:extLst>
          </p:cNvPr>
          <p:cNvCxnSpPr>
            <a:cxnSpLocks/>
          </p:cNvCxnSpPr>
          <p:nvPr/>
        </p:nvCxnSpPr>
        <p:spPr>
          <a:xfrm>
            <a:off x="1337900" y="3424324"/>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CCF5DCFB-9ACE-05A6-196B-98475CA2B13D}"/>
              </a:ext>
            </a:extLst>
          </p:cNvPr>
          <p:cNvCxnSpPr>
            <a:cxnSpLocks/>
          </p:cNvCxnSpPr>
          <p:nvPr/>
        </p:nvCxnSpPr>
        <p:spPr>
          <a:xfrm>
            <a:off x="7473290" y="3410465"/>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25A9366D-C8CB-36F7-A21F-64C65532DC88}"/>
              </a:ext>
            </a:extLst>
          </p:cNvPr>
          <p:cNvCxnSpPr>
            <a:cxnSpLocks/>
          </p:cNvCxnSpPr>
          <p:nvPr/>
        </p:nvCxnSpPr>
        <p:spPr>
          <a:xfrm>
            <a:off x="9002417" y="3410465"/>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17CC4ED8-55EC-08AA-4341-E2C1292F958F}"/>
              </a:ext>
            </a:extLst>
          </p:cNvPr>
          <p:cNvCxnSpPr>
            <a:cxnSpLocks/>
            <a:stCxn id="13" idx="0"/>
            <a:endCxn id="10" idx="2"/>
          </p:cNvCxnSpPr>
          <p:nvPr/>
        </p:nvCxnSpPr>
        <p:spPr>
          <a:xfrm flipV="1">
            <a:off x="6892373" y="3716608"/>
            <a:ext cx="2" cy="255707"/>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Verbinder: gewinkelt 25">
            <a:extLst>
              <a:ext uri="{FF2B5EF4-FFF2-40B4-BE49-F238E27FC236}">
                <a16:creationId xmlns:a16="http://schemas.microsoft.com/office/drawing/2014/main" id="{1C248EB6-EC7C-A250-C6EC-05B857356882}"/>
              </a:ext>
            </a:extLst>
          </p:cNvPr>
          <p:cNvCxnSpPr>
            <a:cxnSpLocks/>
            <a:stCxn id="13" idx="1"/>
            <a:endCxn id="7" idx="2"/>
          </p:cNvCxnSpPr>
          <p:nvPr/>
        </p:nvCxnSpPr>
        <p:spPr>
          <a:xfrm rot="10800000">
            <a:off x="2284354" y="3723124"/>
            <a:ext cx="4012836" cy="556562"/>
          </a:xfrm>
          <a:prstGeom prst="bentConnector2">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Rechteck: abgerundete Ecken 26">
            <a:extLst>
              <a:ext uri="{FF2B5EF4-FFF2-40B4-BE49-F238E27FC236}">
                <a16:creationId xmlns:a16="http://schemas.microsoft.com/office/drawing/2014/main" id="{81D1DF66-7C7F-0486-19CD-2768FF1FB40E}"/>
              </a:ext>
            </a:extLst>
          </p:cNvPr>
          <p:cNvSpPr/>
          <p:nvPr/>
        </p:nvSpPr>
        <p:spPr>
          <a:xfrm>
            <a:off x="1689170" y="1654866"/>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Küchenchef / Postenchefs</a:t>
            </a:r>
          </a:p>
        </p:txBody>
      </p:sp>
      <p:sp>
        <p:nvSpPr>
          <p:cNvPr id="28" name="Rechteck: abgerundete Ecken 27">
            <a:extLst>
              <a:ext uri="{FF2B5EF4-FFF2-40B4-BE49-F238E27FC236}">
                <a16:creationId xmlns:a16="http://schemas.microsoft.com/office/drawing/2014/main" id="{3D81F89E-F1F4-52CF-12F6-FF3B96EA3CF3}"/>
              </a:ext>
            </a:extLst>
          </p:cNvPr>
          <p:cNvSpPr/>
          <p:nvPr/>
        </p:nvSpPr>
        <p:spPr>
          <a:xfrm>
            <a:off x="3229679" y="1639781"/>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Personal Annahme</a:t>
            </a:r>
          </a:p>
        </p:txBody>
      </p:sp>
      <p:sp>
        <p:nvSpPr>
          <p:cNvPr id="29" name="Rechteck: abgerundete Ecken 28">
            <a:extLst>
              <a:ext uri="{FF2B5EF4-FFF2-40B4-BE49-F238E27FC236}">
                <a16:creationId xmlns:a16="http://schemas.microsoft.com/office/drawing/2014/main" id="{BB4EBA3C-6AD5-DE21-850C-2CD9AC18739D}"/>
              </a:ext>
            </a:extLst>
          </p:cNvPr>
          <p:cNvSpPr/>
          <p:nvPr/>
        </p:nvSpPr>
        <p:spPr>
          <a:xfrm>
            <a:off x="4774084" y="1662210"/>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Küchen-personal</a:t>
            </a:r>
          </a:p>
        </p:txBody>
      </p:sp>
      <p:sp>
        <p:nvSpPr>
          <p:cNvPr id="30" name="Rechteck: abgerundete Ecken 29">
            <a:extLst>
              <a:ext uri="{FF2B5EF4-FFF2-40B4-BE49-F238E27FC236}">
                <a16:creationId xmlns:a16="http://schemas.microsoft.com/office/drawing/2014/main" id="{6C6EBD89-388C-7B03-3BE0-E6D3B08415A2}"/>
              </a:ext>
            </a:extLst>
          </p:cNvPr>
          <p:cNvSpPr/>
          <p:nvPr/>
        </p:nvSpPr>
        <p:spPr>
          <a:xfrm>
            <a:off x="6308757" y="1649546"/>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Küchen-personal</a:t>
            </a:r>
          </a:p>
        </p:txBody>
      </p:sp>
      <p:sp>
        <p:nvSpPr>
          <p:cNvPr id="31" name="Rechteck: abgerundete Ecken 30">
            <a:extLst>
              <a:ext uri="{FF2B5EF4-FFF2-40B4-BE49-F238E27FC236}">
                <a16:creationId xmlns:a16="http://schemas.microsoft.com/office/drawing/2014/main" id="{BD3931D5-39EF-6CC5-5A4E-13921C6B8106}"/>
              </a:ext>
            </a:extLst>
          </p:cNvPr>
          <p:cNvSpPr/>
          <p:nvPr/>
        </p:nvSpPr>
        <p:spPr>
          <a:xfrm>
            <a:off x="152464" y="1644064"/>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dirty="0">
                <a:solidFill>
                  <a:schemeClr val="tx1">
                    <a:lumMod val="50000"/>
                    <a:lumOff val="50000"/>
                  </a:schemeClr>
                </a:solidFill>
              </a:rPr>
              <a:t>Küchenchef /</a:t>
            </a:r>
            <a:br>
              <a:rPr lang="de-DE" sz="1200" dirty="0">
                <a:solidFill>
                  <a:schemeClr val="tx1">
                    <a:lumMod val="50000"/>
                    <a:lumOff val="50000"/>
                  </a:schemeClr>
                </a:solidFill>
              </a:rPr>
            </a:br>
            <a:r>
              <a:rPr lang="de-DE" sz="1200" dirty="0">
                <a:solidFill>
                  <a:schemeClr val="tx1">
                    <a:lumMod val="50000"/>
                    <a:lumOff val="50000"/>
                  </a:schemeClr>
                </a:solidFill>
              </a:rPr>
              <a:t>Diätassistenz</a:t>
            </a:r>
          </a:p>
        </p:txBody>
      </p:sp>
      <p:sp>
        <p:nvSpPr>
          <p:cNvPr id="32" name="Rechteck: abgerundete Ecken 31">
            <a:extLst>
              <a:ext uri="{FF2B5EF4-FFF2-40B4-BE49-F238E27FC236}">
                <a16:creationId xmlns:a16="http://schemas.microsoft.com/office/drawing/2014/main" id="{555FF5BB-9F7B-C141-6A4E-9FBA327F0E00}"/>
              </a:ext>
            </a:extLst>
          </p:cNvPr>
          <p:cNvSpPr/>
          <p:nvPr/>
        </p:nvSpPr>
        <p:spPr>
          <a:xfrm>
            <a:off x="7812051" y="1648351"/>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Küchen-personal</a:t>
            </a:r>
          </a:p>
        </p:txBody>
      </p:sp>
      <p:sp>
        <p:nvSpPr>
          <p:cNvPr id="33" name="Rechteck: abgerundete Ecken 32">
            <a:extLst>
              <a:ext uri="{FF2B5EF4-FFF2-40B4-BE49-F238E27FC236}">
                <a16:creationId xmlns:a16="http://schemas.microsoft.com/office/drawing/2014/main" id="{B9166FE1-F829-F38C-619B-19772589E012}"/>
              </a:ext>
            </a:extLst>
          </p:cNvPr>
          <p:cNvSpPr/>
          <p:nvPr/>
        </p:nvSpPr>
        <p:spPr>
          <a:xfrm>
            <a:off x="9369764" y="1635687"/>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Küchen-personal</a:t>
            </a:r>
          </a:p>
        </p:txBody>
      </p:sp>
      <p:sp>
        <p:nvSpPr>
          <p:cNvPr id="34" name="Rechteck: abgerundete Ecken 33">
            <a:extLst>
              <a:ext uri="{FF2B5EF4-FFF2-40B4-BE49-F238E27FC236}">
                <a16:creationId xmlns:a16="http://schemas.microsoft.com/office/drawing/2014/main" id="{4E18F6D3-AF11-DF9B-D89F-F66C7303D31C}"/>
              </a:ext>
            </a:extLst>
          </p:cNvPr>
          <p:cNvSpPr/>
          <p:nvPr/>
        </p:nvSpPr>
        <p:spPr>
          <a:xfrm>
            <a:off x="6297192" y="5471342"/>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Pflege-Personal</a:t>
            </a:r>
          </a:p>
        </p:txBody>
      </p:sp>
      <p:cxnSp>
        <p:nvCxnSpPr>
          <p:cNvPr id="35" name="Gerade Verbindung mit Pfeil 34">
            <a:extLst>
              <a:ext uri="{FF2B5EF4-FFF2-40B4-BE49-F238E27FC236}">
                <a16:creationId xmlns:a16="http://schemas.microsoft.com/office/drawing/2014/main" id="{AA78A42B-B7E1-8D81-EE7D-1B9B83C5EB91}"/>
              </a:ext>
            </a:extLst>
          </p:cNvPr>
          <p:cNvCxnSpPr>
            <a:cxnSpLocks/>
            <a:stCxn id="27" idx="2"/>
            <a:endCxn id="7" idx="0"/>
          </p:cNvCxnSpPr>
          <p:nvPr/>
        </p:nvCxnSpPr>
        <p:spPr>
          <a:xfrm>
            <a:off x="2284353" y="2252466"/>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a:extLst>
              <a:ext uri="{FF2B5EF4-FFF2-40B4-BE49-F238E27FC236}">
                <a16:creationId xmlns:a16="http://schemas.microsoft.com/office/drawing/2014/main" id="{2D631594-F270-9AE4-4CDB-717D6F06B860}"/>
              </a:ext>
            </a:extLst>
          </p:cNvPr>
          <p:cNvCxnSpPr>
            <a:cxnSpLocks/>
          </p:cNvCxnSpPr>
          <p:nvPr/>
        </p:nvCxnSpPr>
        <p:spPr>
          <a:xfrm>
            <a:off x="3818107" y="2270486"/>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a:extLst>
              <a:ext uri="{FF2B5EF4-FFF2-40B4-BE49-F238E27FC236}">
                <a16:creationId xmlns:a16="http://schemas.microsoft.com/office/drawing/2014/main" id="{2CB7CE77-4FA0-BC30-7A18-1D2FB513DBD4}"/>
              </a:ext>
            </a:extLst>
          </p:cNvPr>
          <p:cNvCxnSpPr>
            <a:cxnSpLocks/>
          </p:cNvCxnSpPr>
          <p:nvPr/>
        </p:nvCxnSpPr>
        <p:spPr>
          <a:xfrm>
            <a:off x="5311088" y="2259808"/>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979F505C-BE62-0F73-8656-2ECB7EE8EE27}"/>
              </a:ext>
            </a:extLst>
          </p:cNvPr>
          <p:cNvCxnSpPr>
            <a:cxnSpLocks/>
          </p:cNvCxnSpPr>
          <p:nvPr/>
        </p:nvCxnSpPr>
        <p:spPr>
          <a:xfrm>
            <a:off x="6903940" y="2241664"/>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1" name="Gerade Verbindung mit Pfeil 40">
            <a:extLst>
              <a:ext uri="{FF2B5EF4-FFF2-40B4-BE49-F238E27FC236}">
                <a16:creationId xmlns:a16="http://schemas.microsoft.com/office/drawing/2014/main" id="{A6B5EB00-E790-9FA1-4218-7A9F78E651B2}"/>
              </a:ext>
            </a:extLst>
          </p:cNvPr>
          <p:cNvCxnSpPr>
            <a:cxnSpLocks/>
          </p:cNvCxnSpPr>
          <p:nvPr/>
        </p:nvCxnSpPr>
        <p:spPr>
          <a:xfrm>
            <a:off x="746680" y="2241789"/>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a:extLst>
              <a:ext uri="{FF2B5EF4-FFF2-40B4-BE49-F238E27FC236}">
                <a16:creationId xmlns:a16="http://schemas.microsoft.com/office/drawing/2014/main" id="{0F7896BF-7D02-05F9-73EB-0178A2D5F5DC}"/>
              </a:ext>
            </a:extLst>
          </p:cNvPr>
          <p:cNvCxnSpPr>
            <a:cxnSpLocks/>
          </p:cNvCxnSpPr>
          <p:nvPr/>
        </p:nvCxnSpPr>
        <p:spPr>
          <a:xfrm>
            <a:off x="8367583" y="2245951"/>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3" name="Gerade Verbindung mit Pfeil 42">
            <a:extLst>
              <a:ext uri="{FF2B5EF4-FFF2-40B4-BE49-F238E27FC236}">
                <a16:creationId xmlns:a16="http://schemas.microsoft.com/office/drawing/2014/main" id="{E1B91788-4FC9-7A5B-9774-F5B609AAE884}"/>
              </a:ext>
            </a:extLst>
          </p:cNvPr>
          <p:cNvCxnSpPr>
            <a:cxnSpLocks/>
          </p:cNvCxnSpPr>
          <p:nvPr/>
        </p:nvCxnSpPr>
        <p:spPr>
          <a:xfrm>
            <a:off x="9948869" y="2227371"/>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8C4A6202-7CF0-68CC-6638-1B5AC09420B2}"/>
              </a:ext>
            </a:extLst>
          </p:cNvPr>
          <p:cNvCxnSpPr>
            <a:cxnSpLocks/>
          </p:cNvCxnSpPr>
          <p:nvPr/>
        </p:nvCxnSpPr>
        <p:spPr>
          <a:xfrm flipH="1" flipV="1">
            <a:off x="6892375" y="4583093"/>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Rechteck: abgerundete Ecken 44">
            <a:extLst>
              <a:ext uri="{FF2B5EF4-FFF2-40B4-BE49-F238E27FC236}">
                <a16:creationId xmlns:a16="http://schemas.microsoft.com/office/drawing/2014/main" id="{CB09A21D-83DC-5BE7-4208-22D9CCFCE7C5}"/>
              </a:ext>
            </a:extLst>
          </p:cNvPr>
          <p:cNvSpPr/>
          <p:nvPr/>
        </p:nvSpPr>
        <p:spPr>
          <a:xfrm>
            <a:off x="9353687" y="5460189"/>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Pflege-Personal</a:t>
            </a:r>
          </a:p>
        </p:txBody>
      </p:sp>
      <p:cxnSp>
        <p:nvCxnSpPr>
          <p:cNvPr id="46" name="Gerade Verbindung mit Pfeil 45">
            <a:extLst>
              <a:ext uri="{FF2B5EF4-FFF2-40B4-BE49-F238E27FC236}">
                <a16:creationId xmlns:a16="http://schemas.microsoft.com/office/drawing/2014/main" id="{DDA05D00-2EF4-3D21-1547-070BC0F5C82B}"/>
              </a:ext>
            </a:extLst>
          </p:cNvPr>
          <p:cNvCxnSpPr>
            <a:cxnSpLocks/>
            <a:stCxn id="45" idx="0"/>
            <a:endCxn id="14" idx="2"/>
          </p:cNvCxnSpPr>
          <p:nvPr/>
        </p:nvCxnSpPr>
        <p:spPr>
          <a:xfrm flipV="1">
            <a:off x="9948870" y="3702749"/>
            <a:ext cx="0" cy="1757440"/>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6" name="Gerade Verbindung mit Pfeil 55">
            <a:extLst>
              <a:ext uri="{FF2B5EF4-FFF2-40B4-BE49-F238E27FC236}">
                <a16:creationId xmlns:a16="http://schemas.microsoft.com/office/drawing/2014/main" id="{E94A9923-20B6-2C2F-0527-BDEBEED47B00}"/>
              </a:ext>
            </a:extLst>
          </p:cNvPr>
          <p:cNvCxnSpPr>
            <a:cxnSpLocks/>
          </p:cNvCxnSpPr>
          <p:nvPr/>
        </p:nvCxnSpPr>
        <p:spPr>
          <a:xfrm>
            <a:off x="5947765" y="3442859"/>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8" name="Rechteck: abgerundete Ecken 57">
            <a:extLst>
              <a:ext uri="{FF2B5EF4-FFF2-40B4-BE49-F238E27FC236}">
                <a16:creationId xmlns:a16="http://schemas.microsoft.com/office/drawing/2014/main" id="{FC246E84-B827-EC3E-862B-3E35156C6FD3}"/>
              </a:ext>
            </a:extLst>
          </p:cNvPr>
          <p:cNvSpPr/>
          <p:nvPr/>
        </p:nvSpPr>
        <p:spPr>
          <a:xfrm>
            <a:off x="10895323" y="3100429"/>
            <a:ext cx="1190366" cy="597600"/>
          </a:xfrm>
          <a:prstGeom prst="round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b="1">
                <a:solidFill>
                  <a:schemeClr val="accent5">
                    <a:lumMod val="75000"/>
                  </a:schemeClr>
                </a:solidFill>
              </a:rPr>
              <a:t>Entsorgung / Reinigung</a:t>
            </a:r>
          </a:p>
        </p:txBody>
      </p:sp>
      <p:cxnSp>
        <p:nvCxnSpPr>
          <p:cNvPr id="59" name="Gerade Verbindung mit Pfeil 58">
            <a:extLst>
              <a:ext uri="{FF2B5EF4-FFF2-40B4-BE49-F238E27FC236}">
                <a16:creationId xmlns:a16="http://schemas.microsoft.com/office/drawing/2014/main" id="{46751BC7-74D4-F52A-DB0A-EC74160EDC86}"/>
              </a:ext>
            </a:extLst>
          </p:cNvPr>
          <p:cNvCxnSpPr/>
          <p:nvPr/>
        </p:nvCxnSpPr>
        <p:spPr>
          <a:xfrm>
            <a:off x="10544053" y="3429000"/>
            <a:ext cx="351270"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1" name="Rechteck: abgerundete Ecken 60">
            <a:extLst>
              <a:ext uri="{FF2B5EF4-FFF2-40B4-BE49-F238E27FC236}">
                <a16:creationId xmlns:a16="http://schemas.microsoft.com/office/drawing/2014/main" id="{5E3615F2-76F3-6EFB-3FC0-A8F21F58122C}"/>
              </a:ext>
            </a:extLst>
          </p:cNvPr>
          <p:cNvSpPr/>
          <p:nvPr/>
        </p:nvSpPr>
        <p:spPr>
          <a:xfrm>
            <a:off x="10895322" y="1629771"/>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Personal Spülküche</a:t>
            </a:r>
          </a:p>
        </p:txBody>
      </p:sp>
      <p:sp>
        <p:nvSpPr>
          <p:cNvPr id="62" name="Rechteck: abgerundete Ecken 61">
            <a:extLst>
              <a:ext uri="{FF2B5EF4-FFF2-40B4-BE49-F238E27FC236}">
                <a16:creationId xmlns:a16="http://schemas.microsoft.com/office/drawing/2014/main" id="{D39D96F9-8A16-733E-8DE5-DE747A87F021}"/>
              </a:ext>
            </a:extLst>
          </p:cNvPr>
          <p:cNvSpPr/>
          <p:nvPr/>
        </p:nvSpPr>
        <p:spPr>
          <a:xfrm>
            <a:off x="10895322" y="5460189"/>
            <a:ext cx="1190366" cy="597600"/>
          </a:xfrm>
          <a:prstGeom prst="round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200">
                <a:solidFill>
                  <a:schemeClr val="tx1">
                    <a:lumMod val="50000"/>
                    <a:lumOff val="50000"/>
                  </a:schemeClr>
                </a:solidFill>
              </a:rPr>
              <a:t>Pflege-Personal</a:t>
            </a:r>
          </a:p>
        </p:txBody>
      </p:sp>
      <p:cxnSp>
        <p:nvCxnSpPr>
          <p:cNvPr id="63" name="Gerade Verbindung mit Pfeil 62">
            <a:extLst>
              <a:ext uri="{FF2B5EF4-FFF2-40B4-BE49-F238E27FC236}">
                <a16:creationId xmlns:a16="http://schemas.microsoft.com/office/drawing/2014/main" id="{4E40C986-8ED0-153E-0F30-8097C434B141}"/>
              </a:ext>
            </a:extLst>
          </p:cNvPr>
          <p:cNvCxnSpPr>
            <a:cxnSpLocks/>
          </p:cNvCxnSpPr>
          <p:nvPr/>
        </p:nvCxnSpPr>
        <p:spPr>
          <a:xfrm flipV="1">
            <a:off x="11490505" y="3695890"/>
            <a:ext cx="0" cy="1757440"/>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4" name="Gerade Verbindung mit Pfeil 63">
            <a:extLst>
              <a:ext uri="{FF2B5EF4-FFF2-40B4-BE49-F238E27FC236}">
                <a16:creationId xmlns:a16="http://schemas.microsoft.com/office/drawing/2014/main" id="{7BD21FA9-ACA7-736B-9421-6809BA566214}"/>
              </a:ext>
            </a:extLst>
          </p:cNvPr>
          <p:cNvCxnSpPr>
            <a:cxnSpLocks/>
          </p:cNvCxnSpPr>
          <p:nvPr/>
        </p:nvCxnSpPr>
        <p:spPr>
          <a:xfrm>
            <a:off x="11490504" y="2220299"/>
            <a:ext cx="1" cy="873058"/>
          </a:xfrm>
          <a:prstGeom prst="straightConnector1">
            <a:avLst/>
          </a:prstGeom>
          <a:ln w="38100">
            <a:solidFill>
              <a:schemeClr val="tx1">
                <a:lumMod val="50000"/>
                <a:lumOff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1" name="Verbinder: gekrümmt 70">
            <a:extLst>
              <a:ext uri="{FF2B5EF4-FFF2-40B4-BE49-F238E27FC236}">
                <a16:creationId xmlns:a16="http://schemas.microsoft.com/office/drawing/2014/main" id="{6D857394-1260-A1F4-B6C0-A882C5FFBAF3}"/>
              </a:ext>
            </a:extLst>
          </p:cNvPr>
          <p:cNvCxnSpPr>
            <a:stCxn id="34" idx="1"/>
            <a:endCxn id="30" idx="1"/>
          </p:cNvCxnSpPr>
          <p:nvPr/>
        </p:nvCxnSpPr>
        <p:spPr>
          <a:xfrm rot="10800000" flipH="1">
            <a:off x="6297191" y="1948346"/>
            <a:ext cx="11565" cy="3821796"/>
          </a:xfrm>
          <a:prstGeom prst="curvedConnector3">
            <a:avLst>
              <a:gd name="adj1" fmla="val -1976654"/>
            </a:avLst>
          </a:prstGeom>
          <a:ln w="28575">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73" name="Verbinder: gekrümmt 72">
            <a:extLst>
              <a:ext uri="{FF2B5EF4-FFF2-40B4-BE49-F238E27FC236}">
                <a16:creationId xmlns:a16="http://schemas.microsoft.com/office/drawing/2014/main" id="{E8804728-CA20-2E6D-57D1-C431A11E0EF1}"/>
              </a:ext>
            </a:extLst>
          </p:cNvPr>
          <p:cNvCxnSpPr>
            <a:cxnSpLocks/>
            <a:stCxn id="30" idx="3"/>
            <a:endCxn id="34" idx="3"/>
          </p:cNvCxnSpPr>
          <p:nvPr/>
        </p:nvCxnSpPr>
        <p:spPr>
          <a:xfrm flipH="1">
            <a:off x="7487558" y="1948346"/>
            <a:ext cx="11565" cy="3821796"/>
          </a:xfrm>
          <a:prstGeom prst="curvedConnector3">
            <a:avLst>
              <a:gd name="adj1" fmla="val -1976654"/>
            </a:avLst>
          </a:prstGeom>
          <a:ln w="190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Verbinder: gekrümmt 90">
            <a:extLst>
              <a:ext uri="{FF2B5EF4-FFF2-40B4-BE49-F238E27FC236}">
                <a16:creationId xmlns:a16="http://schemas.microsoft.com/office/drawing/2014/main" id="{7362ADB9-A7EF-0E3F-4E5D-3E0D8FB32733}"/>
              </a:ext>
            </a:extLst>
          </p:cNvPr>
          <p:cNvCxnSpPr>
            <a:stCxn id="34" idx="1"/>
            <a:endCxn id="31" idx="3"/>
          </p:cNvCxnSpPr>
          <p:nvPr/>
        </p:nvCxnSpPr>
        <p:spPr>
          <a:xfrm rot="10800000">
            <a:off x="1342830" y="1942864"/>
            <a:ext cx="4954362" cy="3827278"/>
          </a:xfrm>
          <a:prstGeom prst="curvedConnector3">
            <a:avLst>
              <a:gd name="adj1" fmla="val 96889"/>
            </a:avLst>
          </a:prstGeom>
          <a:ln w="28575">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Verbinder: gekrümmt 93">
            <a:extLst>
              <a:ext uri="{FF2B5EF4-FFF2-40B4-BE49-F238E27FC236}">
                <a16:creationId xmlns:a16="http://schemas.microsoft.com/office/drawing/2014/main" id="{FA451B94-F353-A1DC-F891-E9F02E6C3EE9}"/>
              </a:ext>
            </a:extLst>
          </p:cNvPr>
          <p:cNvCxnSpPr>
            <a:stCxn id="31" idx="0"/>
            <a:endCxn id="27" idx="0"/>
          </p:cNvCxnSpPr>
          <p:nvPr/>
        </p:nvCxnSpPr>
        <p:spPr>
          <a:xfrm rot="16200000" flipH="1">
            <a:off x="1510599" y="881112"/>
            <a:ext cx="10802" cy="1536706"/>
          </a:xfrm>
          <a:prstGeom prst="curvedConnector3">
            <a:avLst>
              <a:gd name="adj1" fmla="val -2116275"/>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Verbinder: gekrümmt 95">
            <a:extLst>
              <a:ext uri="{FF2B5EF4-FFF2-40B4-BE49-F238E27FC236}">
                <a16:creationId xmlns:a16="http://schemas.microsoft.com/office/drawing/2014/main" id="{186CAA07-BD9B-0723-94DB-A088D4DF3EF5}"/>
              </a:ext>
            </a:extLst>
          </p:cNvPr>
          <p:cNvCxnSpPr>
            <a:cxnSpLocks/>
          </p:cNvCxnSpPr>
          <p:nvPr/>
        </p:nvCxnSpPr>
        <p:spPr>
          <a:xfrm rot="5400000" flipH="1">
            <a:off x="1510599" y="1499990"/>
            <a:ext cx="10802" cy="1536706"/>
          </a:xfrm>
          <a:prstGeom prst="curvedConnector3">
            <a:avLst>
              <a:gd name="adj1" fmla="val -2116275"/>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Verbinder: gekrümmt 97">
            <a:extLst>
              <a:ext uri="{FF2B5EF4-FFF2-40B4-BE49-F238E27FC236}">
                <a16:creationId xmlns:a16="http://schemas.microsoft.com/office/drawing/2014/main" id="{BF5B7D57-EC35-1580-B9D8-C1C4703180A9}"/>
              </a:ext>
            </a:extLst>
          </p:cNvPr>
          <p:cNvCxnSpPr>
            <a:stCxn id="61" idx="0"/>
            <a:endCxn id="31" idx="0"/>
          </p:cNvCxnSpPr>
          <p:nvPr/>
        </p:nvCxnSpPr>
        <p:spPr>
          <a:xfrm rot="16200000" flipH="1" flipV="1">
            <a:off x="6111929" y="-3734512"/>
            <a:ext cx="14293" cy="10742858"/>
          </a:xfrm>
          <a:prstGeom prst="curvedConnector3">
            <a:avLst>
              <a:gd name="adj1" fmla="val -2809732"/>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Verbinder: gekrümmt 99">
            <a:extLst>
              <a:ext uri="{FF2B5EF4-FFF2-40B4-BE49-F238E27FC236}">
                <a16:creationId xmlns:a16="http://schemas.microsoft.com/office/drawing/2014/main" id="{CEA762B9-2A29-D4F7-EEF9-C5D51FEA9BC1}"/>
              </a:ext>
            </a:extLst>
          </p:cNvPr>
          <p:cNvCxnSpPr>
            <a:stCxn id="62" idx="1"/>
            <a:endCxn id="31" idx="1"/>
          </p:cNvCxnSpPr>
          <p:nvPr/>
        </p:nvCxnSpPr>
        <p:spPr>
          <a:xfrm rot="10800000">
            <a:off x="152464" y="1942865"/>
            <a:ext cx="10742858" cy="3816125"/>
          </a:xfrm>
          <a:prstGeom prst="curvedConnector3">
            <a:avLst>
              <a:gd name="adj1" fmla="val 100748"/>
            </a:avLst>
          </a:prstGeom>
          <a:ln w="190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Verbinder: gekrümmt 107">
            <a:extLst>
              <a:ext uri="{FF2B5EF4-FFF2-40B4-BE49-F238E27FC236}">
                <a16:creationId xmlns:a16="http://schemas.microsoft.com/office/drawing/2014/main" id="{881EE99C-AB67-CD96-7E71-F99CDAA32178}"/>
              </a:ext>
            </a:extLst>
          </p:cNvPr>
          <p:cNvCxnSpPr>
            <a:stCxn id="45" idx="1"/>
            <a:endCxn id="33" idx="1"/>
          </p:cNvCxnSpPr>
          <p:nvPr/>
        </p:nvCxnSpPr>
        <p:spPr>
          <a:xfrm rot="10800000" flipH="1">
            <a:off x="9353686" y="1934487"/>
            <a:ext cx="16077" cy="3824502"/>
          </a:xfrm>
          <a:prstGeom prst="curvedConnector3">
            <a:avLst>
              <a:gd name="adj1" fmla="val -1421907"/>
            </a:avLst>
          </a:prstGeom>
          <a:ln w="190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Verbinder: gekrümmt 109">
            <a:extLst>
              <a:ext uri="{FF2B5EF4-FFF2-40B4-BE49-F238E27FC236}">
                <a16:creationId xmlns:a16="http://schemas.microsoft.com/office/drawing/2014/main" id="{BBC61007-64DF-1FA9-828F-2ECAA3670401}"/>
              </a:ext>
            </a:extLst>
          </p:cNvPr>
          <p:cNvCxnSpPr>
            <a:stCxn id="33" idx="3"/>
            <a:endCxn id="45" idx="3"/>
          </p:cNvCxnSpPr>
          <p:nvPr/>
        </p:nvCxnSpPr>
        <p:spPr>
          <a:xfrm flipH="1">
            <a:off x="10544053" y="1934487"/>
            <a:ext cx="16077" cy="3824502"/>
          </a:xfrm>
          <a:prstGeom prst="curvedConnector3">
            <a:avLst>
              <a:gd name="adj1" fmla="val -1421907"/>
            </a:avLst>
          </a:prstGeom>
          <a:ln w="190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Verbinder: gekrümmt 113">
            <a:extLst>
              <a:ext uri="{FF2B5EF4-FFF2-40B4-BE49-F238E27FC236}">
                <a16:creationId xmlns:a16="http://schemas.microsoft.com/office/drawing/2014/main" id="{69EBEFE0-6606-58F7-69FA-D3F6C33B6BD9}"/>
              </a:ext>
            </a:extLst>
          </p:cNvPr>
          <p:cNvCxnSpPr>
            <a:cxnSpLocks/>
          </p:cNvCxnSpPr>
          <p:nvPr/>
        </p:nvCxnSpPr>
        <p:spPr>
          <a:xfrm rot="5400000" flipH="1">
            <a:off x="3823138" y="734959"/>
            <a:ext cx="7344" cy="3084914"/>
          </a:xfrm>
          <a:prstGeom prst="curvedConnector3">
            <a:avLst>
              <a:gd name="adj1" fmla="val -3112745"/>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Verbinder: gekrümmt 115">
            <a:extLst>
              <a:ext uri="{FF2B5EF4-FFF2-40B4-BE49-F238E27FC236}">
                <a16:creationId xmlns:a16="http://schemas.microsoft.com/office/drawing/2014/main" id="{06E6547A-E522-74CD-C9FC-8EAA92F1E00E}"/>
              </a:ext>
            </a:extLst>
          </p:cNvPr>
          <p:cNvCxnSpPr>
            <a:stCxn id="27" idx="0"/>
            <a:endCxn id="29" idx="0"/>
          </p:cNvCxnSpPr>
          <p:nvPr/>
        </p:nvCxnSpPr>
        <p:spPr>
          <a:xfrm rot="16200000" flipH="1">
            <a:off x="3823138" y="116081"/>
            <a:ext cx="7344" cy="3084914"/>
          </a:xfrm>
          <a:prstGeom prst="curvedConnector3">
            <a:avLst>
              <a:gd name="adj1" fmla="val -3112745"/>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object 12">
            <a:extLst>
              <a:ext uri="{FF2B5EF4-FFF2-40B4-BE49-F238E27FC236}">
                <a16:creationId xmlns:a16="http://schemas.microsoft.com/office/drawing/2014/main" id="{FF14BDB1-EA30-190F-582A-05C2FED961F4}"/>
              </a:ext>
            </a:extLst>
          </p:cNvPr>
          <p:cNvSpPr txBox="1"/>
          <p:nvPr/>
        </p:nvSpPr>
        <p:spPr>
          <a:xfrm rot="461955">
            <a:off x="7997088" y="4296578"/>
            <a:ext cx="3659299" cy="297454"/>
          </a:xfrm>
          <a:prstGeom prst="rect">
            <a:avLst/>
          </a:prstGeom>
          <a:solidFill>
            <a:srgbClr val="13CA29"/>
          </a:solidFill>
          <a:ln w="9144">
            <a:solidFill>
              <a:srgbClr val="00AF50"/>
            </a:solidFill>
          </a:ln>
        </p:spPr>
        <p:txBody>
          <a:bodyPr vert="horz" wrap="square" lIns="0" tIns="0" rIns="0" bIns="0" rtlCol="0" anchor="ctr">
            <a:spAutoFit/>
          </a:bodyPr>
          <a:lstStyle/>
          <a:p>
            <a:pPr algn="ctr"/>
            <a:r>
              <a:rPr lang="de-DE" sz="1933" b="1" spc="-24">
                <a:solidFill>
                  <a:srgbClr val="FFFFFF"/>
                </a:solidFill>
                <a:latin typeface="Calibri"/>
                <a:cs typeface="Calibri"/>
              </a:rPr>
              <a:t>Erinnerung an Workshop 1</a:t>
            </a:r>
            <a:endParaRPr sz="1933" b="1">
              <a:latin typeface="Calibri"/>
              <a:cs typeface="Calibri"/>
            </a:endParaRPr>
          </a:p>
        </p:txBody>
      </p:sp>
    </p:spTree>
    <p:extLst>
      <p:ext uri="{BB962C8B-B14F-4D97-AF65-F5344CB8AC3E}">
        <p14:creationId xmlns:p14="http://schemas.microsoft.com/office/powerpoint/2010/main" val="2148332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30"/>
              <a:t>Lebensmittelabfälle</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Ursachenanalyse</a:t>
            </a:r>
          </a:p>
        </p:txBody>
      </p:sp>
      <p:pic>
        <p:nvPicPr>
          <p:cNvPr id="3" name="Grafik 2" descr="Messbecher mit einfarbiger Füllung">
            <a:extLst>
              <a:ext uri="{FF2B5EF4-FFF2-40B4-BE49-F238E27FC236}">
                <a16:creationId xmlns:a16="http://schemas.microsoft.com/office/drawing/2014/main" id="{7B4E252A-D981-E299-5CFE-D9E1C416A7A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463" y="1878568"/>
            <a:ext cx="1044000" cy="1044000"/>
          </a:xfrm>
          <a:prstGeom prst="rect">
            <a:avLst/>
          </a:prstGeom>
        </p:spPr>
      </p:pic>
      <p:pic>
        <p:nvPicPr>
          <p:cNvPr id="5" name="Grafik 4" descr="Zielgruppe mit einfarbiger Füllung">
            <a:extLst>
              <a:ext uri="{FF2B5EF4-FFF2-40B4-BE49-F238E27FC236}">
                <a16:creationId xmlns:a16="http://schemas.microsoft.com/office/drawing/2014/main" id="{58A4B91F-AEC9-20E8-FEF1-F713248C02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29896" y="4868930"/>
            <a:ext cx="1044000" cy="1044000"/>
          </a:xfrm>
          <a:prstGeom prst="rect">
            <a:avLst/>
          </a:prstGeom>
        </p:spPr>
      </p:pic>
      <p:pic>
        <p:nvPicPr>
          <p:cNvPr id="9" name="Grafik 8" descr="Liste mit einfarbiger Füllung">
            <a:extLst>
              <a:ext uri="{FF2B5EF4-FFF2-40B4-BE49-F238E27FC236}">
                <a16:creationId xmlns:a16="http://schemas.microsoft.com/office/drawing/2014/main" id="{7EEED2B0-1FAF-6796-14C0-A81225113B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36740" y="3323134"/>
            <a:ext cx="1044000" cy="1044000"/>
          </a:xfrm>
          <a:prstGeom prst="rect">
            <a:avLst/>
          </a:prstGeom>
        </p:spPr>
      </p:pic>
      <p:sp>
        <p:nvSpPr>
          <p:cNvPr id="10" name="Textfeld 9">
            <a:extLst>
              <a:ext uri="{FF2B5EF4-FFF2-40B4-BE49-F238E27FC236}">
                <a16:creationId xmlns:a16="http://schemas.microsoft.com/office/drawing/2014/main" id="{9AAD2646-B1DA-2C49-BE03-ACFA737F2EB7}"/>
              </a:ext>
            </a:extLst>
          </p:cNvPr>
          <p:cNvSpPr txBox="1"/>
          <p:nvPr/>
        </p:nvSpPr>
        <p:spPr>
          <a:xfrm>
            <a:off x="1607463" y="1880473"/>
            <a:ext cx="6351639" cy="1032270"/>
          </a:xfrm>
          <a:prstGeom prst="rect">
            <a:avLst/>
          </a:prstGeom>
          <a:noFill/>
        </p:spPr>
        <p:txBody>
          <a:bodyPr wrap="square" rtlCol="0">
            <a:spAutoFit/>
          </a:bodyPr>
          <a:lstStyle/>
          <a:p>
            <a:pPr>
              <a:lnSpc>
                <a:spcPct val="110000"/>
              </a:lnSpc>
            </a:pPr>
            <a:r>
              <a:rPr lang="de-DE" sz="1900" b="1" dirty="0"/>
              <a:t>Schritt 1: Messung der Lebensmittelabfälle</a:t>
            </a:r>
          </a:p>
          <a:p>
            <a:pPr marL="342900" indent="-342900">
              <a:lnSpc>
                <a:spcPct val="110000"/>
              </a:lnSpc>
              <a:buFont typeface="Wingdings" panose="05000000000000000000" pitchFamily="2" charset="2"/>
              <a:buChar char="è"/>
            </a:pPr>
            <a:r>
              <a:rPr lang="de-DE" sz="1900" b="1" dirty="0">
                <a:solidFill>
                  <a:schemeClr val="accent5">
                    <a:lumMod val="75000"/>
                  </a:schemeClr>
                </a:solidFill>
                <a:sym typeface="Wingdings" panose="05000000000000000000" pitchFamily="2" charset="2"/>
              </a:rPr>
              <a:t>Wo</a:t>
            </a:r>
            <a:r>
              <a:rPr lang="de-DE" sz="1900" dirty="0">
                <a:sym typeface="Wingdings" panose="05000000000000000000" pitchFamily="2" charset="2"/>
              </a:rPr>
              <a:t> fallen </a:t>
            </a:r>
            <a:r>
              <a:rPr lang="de-DE" sz="1900" b="1" dirty="0">
                <a:solidFill>
                  <a:schemeClr val="accent5">
                    <a:lumMod val="75000"/>
                  </a:schemeClr>
                </a:solidFill>
                <a:sym typeface="Wingdings" panose="05000000000000000000" pitchFamily="2" charset="2"/>
              </a:rPr>
              <a:t>welche</a:t>
            </a:r>
            <a:r>
              <a:rPr lang="de-DE" sz="1900" dirty="0">
                <a:sym typeface="Wingdings" panose="05000000000000000000" pitchFamily="2" charset="2"/>
              </a:rPr>
              <a:t> Lebensmittelabfälle an?</a:t>
            </a:r>
          </a:p>
          <a:p>
            <a:pPr>
              <a:lnSpc>
                <a:spcPct val="110000"/>
              </a:lnSpc>
            </a:pPr>
            <a:r>
              <a:rPr lang="de-DE" sz="1900" dirty="0">
                <a:sym typeface="Wingdings" panose="05000000000000000000" pitchFamily="2" charset="2"/>
              </a:rPr>
              <a:t>	… Prozessschritte, Komponenten …</a:t>
            </a:r>
            <a:endParaRPr lang="de-DE" sz="1900" dirty="0"/>
          </a:p>
        </p:txBody>
      </p:sp>
      <p:sp>
        <p:nvSpPr>
          <p:cNvPr id="11" name="Textfeld 10">
            <a:extLst>
              <a:ext uri="{FF2B5EF4-FFF2-40B4-BE49-F238E27FC236}">
                <a16:creationId xmlns:a16="http://schemas.microsoft.com/office/drawing/2014/main" id="{CF98AC18-E534-8408-9924-46B08E4FE269}"/>
              </a:ext>
            </a:extLst>
          </p:cNvPr>
          <p:cNvSpPr txBox="1"/>
          <p:nvPr/>
        </p:nvSpPr>
        <p:spPr>
          <a:xfrm>
            <a:off x="2880740" y="3212628"/>
            <a:ext cx="6351639" cy="1353897"/>
          </a:xfrm>
          <a:prstGeom prst="rect">
            <a:avLst/>
          </a:prstGeom>
          <a:noFill/>
        </p:spPr>
        <p:txBody>
          <a:bodyPr wrap="square" rtlCol="0">
            <a:spAutoFit/>
          </a:bodyPr>
          <a:lstStyle/>
          <a:p>
            <a:pPr>
              <a:lnSpc>
                <a:spcPct val="110000"/>
              </a:lnSpc>
            </a:pPr>
            <a:r>
              <a:rPr lang="de-DE" sz="1900" b="1" dirty="0"/>
              <a:t>Schritt 2: Abgleich mit Speiseplan</a:t>
            </a:r>
          </a:p>
          <a:p>
            <a:pPr marL="342900" indent="-342900">
              <a:lnSpc>
                <a:spcPct val="110000"/>
              </a:lnSpc>
              <a:buClr>
                <a:schemeClr val="accent5">
                  <a:lumMod val="75000"/>
                </a:schemeClr>
              </a:buClr>
              <a:buFont typeface="Wingdings" panose="05000000000000000000" pitchFamily="2" charset="2"/>
              <a:buChar char="è"/>
            </a:pPr>
            <a:r>
              <a:rPr lang="de-DE" sz="1900" dirty="0">
                <a:sym typeface="Wingdings" panose="05000000000000000000" pitchFamily="2" charset="2"/>
              </a:rPr>
              <a:t>Welche</a:t>
            </a:r>
            <a:r>
              <a:rPr lang="de-DE" sz="1900" dirty="0">
                <a:solidFill>
                  <a:srgbClr val="E8761B"/>
                </a:solidFill>
                <a:sym typeface="Wingdings" panose="05000000000000000000" pitchFamily="2" charset="2"/>
              </a:rPr>
              <a:t> </a:t>
            </a:r>
            <a:r>
              <a:rPr lang="de-DE" sz="1900" b="1" dirty="0">
                <a:solidFill>
                  <a:schemeClr val="accent5">
                    <a:lumMod val="75000"/>
                  </a:schemeClr>
                </a:solidFill>
                <a:sym typeface="Wingdings" panose="05000000000000000000" pitchFamily="2" charset="2"/>
              </a:rPr>
              <a:t>Auffälligkeiten</a:t>
            </a:r>
            <a:r>
              <a:rPr lang="de-DE" sz="1900" dirty="0">
                <a:solidFill>
                  <a:srgbClr val="E8761B"/>
                </a:solidFill>
                <a:sym typeface="Wingdings" panose="05000000000000000000" pitchFamily="2" charset="2"/>
              </a:rPr>
              <a:t> </a:t>
            </a:r>
            <a:r>
              <a:rPr lang="de-DE" sz="1900" dirty="0">
                <a:sym typeface="Wingdings" panose="05000000000000000000" pitchFamily="2" charset="2"/>
              </a:rPr>
              <a:t>lassen sich an Tagen mit vielen Abfällen feststellen?</a:t>
            </a:r>
          </a:p>
          <a:p>
            <a:pPr>
              <a:lnSpc>
                <a:spcPct val="110000"/>
              </a:lnSpc>
            </a:pPr>
            <a:r>
              <a:rPr lang="de-DE" sz="1900" dirty="0">
                <a:sym typeface="Wingdings" panose="05000000000000000000" pitchFamily="2" charset="2"/>
              </a:rPr>
              <a:t>	… Renner-/Penner-Gerichte, Gemüsesorten</a:t>
            </a:r>
            <a:endParaRPr lang="de-DE" sz="1900" dirty="0"/>
          </a:p>
        </p:txBody>
      </p:sp>
      <p:sp>
        <p:nvSpPr>
          <p:cNvPr id="12" name="Textfeld 11">
            <a:extLst>
              <a:ext uri="{FF2B5EF4-FFF2-40B4-BE49-F238E27FC236}">
                <a16:creationId xmlns:a16="http://schemas.microsoft.com/office/drawing/2014/main" id="{5BBD7A10-1116-670E-D8C1-3D23C7265170}"/>
              </a:ext>
            </a:extLst>
          </p:cNvPr>
          <p:cNvSpPr txBox="1"/>
          <p:nvPr/>
        </p:nvSpPr>
        <p:spPr>
          <a:xfrm>
            <a:off x="4273896" y="4923317"/>
            <a:ext cx="6351639" cy="1032270"/>
          </a:xfrm>
          <a:prstGeom prst="rect">
            <a:avLst/>
          </a:prstGeom>
          <a:noFill/>
        </p:spPr>
        <p:txBody>
          <a:bodyPr wrap="square" rtlCol="0">
            <a:spAutoFit/>
          </a:bodyPr>
          <a:lstStyle/>
          <a:p>
            <a:pPr>
              <a:lnSpc>
                <a:spcPct val="110000"/>
              </a:lnSpc>
            </a:pPr>
            <a:r>
              <a:rPr lang="de-DE" sz="1900" b="1" dirty="0"/>
              <a:t>Schritt 3: Identifikation der Ursachen im Team</a:t>
            </a:r>
          </a:p>
          <a:p>
            <a:pPr marL="342900" indent="-342900">
              <a:lnSpc>
                <a:spcPct val="110000"/>
              </a:lnSpc>
              <a:buClr>
                <a:schemeClr val="accent5">
                  <a:lumMod val="75000"/>
                </a:schemeClr>
              </a:buClr>
              <a:buFont typeface="Wingdings" panose="05000000000000000000" pitchFamily="2" charset="2"/>
              <a:buChar char="è"/>
            </a:pPr>
            <a:r>
              <a:rPr lang="de-DE" sz="1900" dirty="0">
                <a:sym typeface="Wingdings" panose="05000000000000000000" pitchFamily="2" charset="2"/>
              </a:rPr>
              <a:t>Nutzen Sie das </a:t>
            </a:r>
            <a:r>
              <a:rPr lang="de-DE" sz="1900" b="1" dirty="0">
                <a:solidFill>
                  <a:schemeClr val="accent5">
                    <a:lumMod val="75000"/>
                  </a:schemeClr>
                </a:solidFill>
                <a:sym typeface="Wingdings" panose="05000000000000000000" pitchFamily="2" charset="2"/>
              </a:rPr>
              <a:t>Praxiswissen Ihrer Mitarbeitenden</a:t>
            </a:r>
            <a:r>
              <a:rPr lang="de-DE" sz="1900" dirty="0">
                <a:solidFill>
                  <a:schemeClr val="accent5">
                    <a:lumMod val="75000"/>
                  </a:schemeClr>
                </a:solidFill>
                <a:sym typeface="Wingdings" panose="05000000000000000000" pitchFamily="2" charset="2"/>
              </a:rPr>
              <a:t> </a:t>
            </a:r>
            <a:r>
              <a:rPr lang="de-DE" sz="1900" dirty="0">
                <a:sym typeface="Wingdings" panose="05000000000000000000" pitchFamily="2" charset="2"/>
              </a:rPr>
              <a:t>vor Ort!</a:t>
            </a:r>
          </a:p>
        </p:txBody>
      </p:sp>
    </p:spTree>
    <p:extLst>
      <p:ext uri="{BB962C8B-B14F-4D97-AF65-F5344CB8AC3E}">
        <p14:creationId xmlns:p14="http://schemas.microsoft.com/office/powerpoint/2010/main" val="4179300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30"/>
              <a:t>Lebensmittelabfälle</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Lösungsansätze</a:t>
            </a:r>
          </a:p>
        </p:txBody>
      </p:sp>
      <p:pic>
        <p:nvPicPr>
          <p:cNvPr id="2" name="Grafik 1" descr="Messbecher mit einfarbiger Füllung">
            <a:extLst>
              <a:ext uri="{FF2B5EF4-FFF2-40B4-BE49-F238E27FC236}">
                <a16:creationId xmlns:a16="http://schemas.microsoft.com/office/drawing/2014/main" id="{7DAF6344-0610-F782-CE47-0D14B69BDA0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463" y="1902836"/>
            <a:ext cx="1044000" cy="1044000"/>
          </a:xfrm>
          <a:prstGeom prst="rect">
            <a:avLst/>
          </a:prstGeom>
        </p:spPr>
      </p:pic>
      <p:pic>
        <p:nvPicPr>
          <p:cNvPr id="3" name="Grafik 2" descr="Zielgruppe mit einfarbiger Füllung">
            <a:extLst>
              <a:ext uri="{FF2B5EF4-FFF2-40B4-BE49-F238E27FC236}">
                <a16:creationId xmlns:a16="http://schemas.microsoft.com/office/drawing/2014/main" id="{2720C76C-D1CD-9EA6-18F2-8E2120C782C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92432" y="1902836"/>
            <a:ext cx="1044000" cy="1044000"/>
          </a:xfrm>
          <a:prstGeom prst="rect">
            <a:avLst/>
          </a:prstGeom>
        </p:spPr>
      </p:pic>
      <p:pic>
        <p:nvPicPr>
          <p:cNvPr id="4" name="Grafik 3" descr="Liste mit einfarbiger Füllung">
            <a:extLst>
              <a:ext uri="{FF2B5EF4-FFF2-40B4-BE49-F238E27FC236}">
                <a16:creationId xmlns:a16="http://schemas.microsoft.com/office/drawing/2014/main" id="{2EA4AAAC-0E00-E68F-81FA-12B94713E7F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568971" y="1902836"/>
            <a:ext cx="1044000" cy="1044000"/>
          </a:xfrm>
          <a:prstGeom prst="rect">
            <a:avLst/>
          </a:prstGeom>
        </p:spPr>
      </p:pic>
      <p:sp>
        <p:nvSpPr>
          <p:cNvPr id="6" name="Textfeld 5">
            <a:extLst>
              <a:ext uri="{FF2B5EF4-FFF2-40B4-BE49-F238E27FC236}">
                <a16:creationId xmlns:a16="http://schemas.microsoft.com/office/drawing/2014/main" id="{254B675C-1ED6-DE12-B109-8A64D7DF60EA}"/>
              </a:ext>
            </a:extLst>
          </p:cNvPr>
          <p:cNvSpPr txBox="1"/>
          <p:nvPr/>
        </p:nvSpPr>
        <p:spPr>
          <a:xfrm>
            <a:off x="371358" y="2946836"/>
            <a:ext cx="3482888" cy="710644"/>
          </a:xfrm>
          <a:prstGeom prst="rect">
            <a:avLst/>
          </a:prstGeom>
          <a:noFill/>
        </p:spPr>
        <p:txBody>
          <a:bodyPr wrap="square" rtlCol="0">
            <a:spAutoFit/>
          </a:bodyPr>
          <a:lstStyle/>
          <a:p>
            <a:pPr>
              <a:lnSpc>
                <a:spcPct val="110000"/>
              </a:lnSpc>
            </a:pPr>
            <a:r>
              <a:rPr lang="de-DE" sz="1900"/>
              <a:t>Messung der Lebensmittelabfälle</a:t>
            </a:r>
          </a:p>
        </p:txBody>
      </p:sp>
      <p:sp>
        <p:nvSpPr>
          <p:cNvPr id="9" name="Textfeld 8">
            <a:extLst>
              <a:ext uri="{FF2B5EF4-FFF2-40B4-BE49-F238E27FC236}">
                <a16:creationId xmlns:a16="http://schemas.microsoft.com/office/drawing/2014/main" id="{AA9E2BDB-CA23-B0A6-D8F6-B8DF4691D2F8}"/>
              </a:ext>
            </a:extLst>
          </p:cNvPr>
          <p:cNvSpPr txBox="1"/>
          <p:nvPr/>
        </p:nvSpPr>
        <p:spPr>
          <a:xfrm>
            <a:off x="8145649" y="2946836"/>
            <a:ext cx="3482888" cy="710644"/>
          </a:xfrm>
          <a:prstGeom prst="rect">
            <a:avLst/>
          </a:prstGeom>
          <a:noFill/>
        </p:spPr>
        <p:txBody>
          <a:bodyPr wrap="square" rtlCol="0">
            <a:spAutoFit/>
          </a:bodyPr>
          <a:lstStyle/>
          <a:p>
            <a:pPr algn="r">
              <a:lnSpc>
                <a:spcPct val="110000"/>
              </a:lnSpc>
            </a:pPr>
            <a:r>
              <a:rPr lang="de-DE" sz="1900"/>
              <a:t>Ursachen-</a:t>
            </a:r>
            <a:br>
              <a:rPr lang="de-DE" sz="1900"/>
            </a:br>
            <a:r>
              <a:rPr lang="de-DE" sz="1900"/>
              <a:t>Identifikation</a:t>
            </a:r>
          </a:p>
        </p:txBody>
      </p:sp>
      <p:sp>
        <p:nvSpPr>
          <p:cNvPr id="10" name="Textfeld 9">
            <a:extLst>
              <a:ext uri="{FF2B5EF4-FFF2-40B4-BE49-F238E27FC236}">
                <a16:creationId xmlns:a16="http://schemas.microsoft.com/office/drawing/2014/main" id="{5D7C07AA-9294-3463-7362-B1E47ADDA224}"/>
              </a:ext>
            </a:extLst>
          </p:cNvPr>
          <p:cNvSpPr txBox="1"/>
          <p:nvPr/>
        </p:nvSpPr>
        <p:spPr>
          <a:xfrm>
            <a:off x="4354556" y="2942586"/>
            <a:ext cx="3482888" cy="389017"/>
          </a:xfrm>
          <a:prstGeom prst="rect">
            <a:avLst/>
          </a:prstGeom>
          <a:noFill/>
        </p:spPr>
        <p:txBody>
          <a:bodyPr wrap="square" rtlCol="0">
            <a:spAutoFit/>
          </a:bodyPr>
          <a:lstStyle/>
          <a:p>
            <a:pPr algn="ctr">
              <a:lnSpc>
                <a:spcPct val="110000"/>
              </a:lnSpc>
            </a:pPr>
            <a:r>
              <a:rPr lang="de-DE" sz="1900"/>
              <a:t>Speiseplan-Abgleich</a:t>
            </a:r>
          </a:p>
        </p:txBody>
      </p:sp>
      <p:sp>
        <p:nvSpPr>
          <p:cNvPr id="92" name="Pfeil: nach unten 91">
            <a:extLst>
              <a:ext uri="{FF2B5EF4-FFF2-40B4-BE49-F238E27FC236}">
                <a16:creationId xmlns:a16="http://schemas.microsoft.com/office/drawing/2014/main" id="{05812CA6-54FD-3155-FBF1-D9B4A029CE37}"/>
              </a:ext>
            </a:extLst>
          </p:cNvPr>
          <p:cNvSpPr/>
          <p:nvPr/>
        </p:nvSpPr>
        <p:spPr>
          <a:xfrm>
            <a:off x="5943831" y="3418837"/>
            <a:ext cx="293937" cy="487278"/>
          </a:xfrm>
          <a:prstGeom prst="downArrow">
            <a:avLst/>
          </a:prstGeom>
          <a:solidFill>
            <a:srgbClr val="7F7F7F"/>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93" name="Pfeil: nach unten 92">
            <a:extLst>
              <a:ext uri="{FF2B5EF4-FFF2-40B4-BE49-F238E27FC236}">
                <a16:creationId xmlns:a16="http://schemas.microsoft.com/office/drawing/2014/main" id="{8E924E11-18D3-31FE-BBD0-9E9559393047}"/>
              </a:ext>
            </a:extLst>
          </p:cNvPr>
          <p:cNvSpPr/>
          <p:nvPr/>
        </p:nvSpPr>
        <p:spPr>
          <a:xfrm rot="18884164">
            <a:off x="2930525" y="3488068"/>
            <a:ext cx="293937" cy="487278"/>
          </a:xfrm>
          <a:prstGeom prst="downArrow">
            <a:avLst/>
          </a:prstGeom>
          <a:solidFill>
            <a:srgbClr val="7F7F7F"/>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95" name="Pfeil: nach unten 94">
            <a:extLst>
              <a:ext uri="{FF2B5EF4-FFF2-40B4-BE49-F238E27FC236}">
                <a16:creationId xmlns:a16="http://schemas.microsoft.com/office/drawing/2014/main" id="{510DACBF-5E1A-683C-DDFD-3B79A248118C}"/>
              </a:ext>
            </a:extLst>
          </p:cNvPr>
          <p:cNvSpPr/>
          <p:nvPr/>
        </p:nvSpPr>
        <p:spPr>
          <a:xfrm rot="2684164">
            <a:off x="9046014" y="3487437"/>
            <a:ext cx="293937" cy="487278"/>
          </a:xfrm>
          <a:prstGeom prst="downArrow">
            <a:avLst/>
          </a:prstGeom>
          <a:solidFill>
            <a:srgbClr val="7F7F7F"/>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5" name="Rechteck: abgerundete Ecken 4">
            <a:extLst>
              <a:ext uri="{FF2B5EF4-FFF2-40B4-BE49-F238E27FC236}">
                <a16:creationId xmlns:a16="http://schemas.microsoft.com/office/drawing/2014/main" id="{C6B0CE23-5003-F997-1BDB-082D08F43839}"/>
              </a:ext>
            </a:extLst>
          </p:cNvPr>
          <p:cNvSpPr/>
          <p:nvPr/>
        </p:nvSpPr>
        <p:spPr>
          <a:xfrm>
            <a:off x="4248820" y="4561036"/>
            <a:ext cx="3683957" cy="906535"/>
          </a:xfrm>
          <a:prstGeom prst="round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de-DE" sz="1900" b="1">
                <a:solidFill>
                  <a:schemeClr val="tx1"/>
                </a:solidFill>
              </a:rPr>
              <a:t>Maßnahmenplan</a:t>
            </a:r>
          </a:p>
        </p:txBody>
      </p:sp>
    </p:spTree>
    <p:extLst>
      <p:ext uri="{BB962C8B-B14F-4D97-AF65-F5344CB8AC3E}">
        <p14:creationId xmlns:p14="http://schemas.microsoft.com/office/powerpoint/2010/main" val="2876389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Bildplatzhalter 7">
            <a:extLst>
              <a:ext uri="{FF2B5EF4-FFF2-40B4-BE49-F238E27FC236}">
                <a16:creationId xmlns:a16="http://schemas.microsoft.com/office/drawing/2014/main" id="{D2AE2AFE-59E4-40D2-A47D-C7AEAC7E48D2}"/>
              </a:ext>
            </a:extLst>
          </p:cNvPr>
          <p:cNvSpPr>
            <a:spLocks noGrp="1"/>
          </p:cNvSpPr>
          <p:nvPr>
            <p:ph type="pic" sz="quarter" idx="11"/>
          </p:nvPr>
        </p:nvSpPr>
        <p:spPr/>
      </p:sp>
      <p:sp>
        <p:nvSpPr>
          <p:cNvPr id="9" name="Rechteck 8">
            <a:extLst>
              <a:ext uri="{FF2B5EF4-FFF2-40B4-BE49-F238E27FC236}">
                <a16:creationId xmlns:a16="http://schemas.microsoft.com/office/drawing/2014/main" id="{262340BE-0FC1-47B6-AD76-392250845F91}"/>
              </a:ext>
            </a:extLst>
          </p:cNvPr>
          <p:cNvSpPr/>
          <p:nvPr/>
        </p:nvSpPr>
        <p:spPr>
          <a:xfrm>
            <a:off x="0" y="1052736"/>
            <a:ext cx="12192000" cy="5832000"/>
          </a:xfrm>
          <a:prstGeom prst="rect">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6" name="Titel 5">
            <a:extLst>
              <a:ext uri="{FF2B5EF4-FFF2-40B4-BE49-F238E27FC236}">
                <a16:creationId xmlns:a16="http://schemas.microsoft.com/office/drawing/2014/main" id="{6FFF65AD-7AF3-70CC-D4AB-58159D32EB8E}"/>
              </a:ext>
            </a:extLst>
          </p:cNvPr>
          <p:cNvSpPr>
            <a:spLocks noGrp="1"/>
          </p:cNvSpPr>
          <p:nvPr>
            <p:ph type="ctrTitle"/>
          </p:nvPr>
        </p:nvSpPr>
        <p:spPr>
          <a:xfrm>
            <a:off x="3735586" y="1988516"/>
            <a:ext cx="8456414" cy="1980220"/>
          </a:xfrm>
        </p:spPr>
        <p:txBody>
          <a:bodyPr/>
          <a:lstStyle/>
          <a:p>
            <a:r>
              <a:rPr lang="de-DE" sz="8800" b="1" dirty="0"/>
              <a:t>PAUSE</a:t>
            </a:r>
          </a:p>
        </p:txBody>
      </p:sp>
    </p:spTree>
    <p:extLst>
      <p:ext uri="{BB962C8B-B14F-4D97-AF65-F5344CB8AC3E}">
        <p14:creationId xmlns:p14="http://schemas.microsoft.com/office/powerpoint/2010/main" val="1047679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Maßnahmenentwicklung - Vorbereitung</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Nach der Pause werden die Maßnahmen zur Lebensmittelabfallreduzierung besprochen.</a:t>
            </a:r>
          </a:p>
          <a:p>
            <a:pPr marL="0" indent="0">
              <a:buNone/>
            </a:pPr>
            <a:r>
              <a:rPr lang="de-DE" sz="2000" dirty="0">
                <a:latin typeface="Arial" panose="020B0604020202020204" pitchFamily="34" charset="0"/>
                <a:cs typeface="Arial" panose="020B0604020202020204" pitchFamily="34" charset="0"/>
              </a:rPr>
              <a:t>Zunächst gibt es dazu aber einen kurzen Input, wie die Maßnahmenentwicklung angegangen werden kann und was bei der Formulierung von Zielen berücksichtigt werden sollte.</a:t>
            </a: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1972863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FFA6A62-6AB2-D697-5F5F-4EDA64777DFE}"/>
              </a:ext>
            </a:extLst>
          </p:cNvPr>
          <p:cNvSpPr>
            <a:spLocks noGrp="1"/>
          </p:cNvSpPr>
          <p:nvPr>
            <p:ph type="body" sz="quarter" idx="15"/>
          </p:nvPr>
        </p:nvSpPr>
        <p:spPr/>
        <p:txBody>
          <a:bodyPr/>
          <a:lstStyle/>
          <a:p>
            <a:pPr>
              <a:lnSpc>
                <a:spcPct val="150000"/>
              </a:lnSpc>
            </a:pPr>
            <a:r>
              <a:rPr lang="de-DE"/>
              <a:t>Welche Maßnahmen zur Reduktion der Lebensmittelabfälle gibt es?</a:t>
            </a:r>
          </a:p>
          <a:p>
            <a:pPr>
              <a:lnSpc>
                <a:spcPct val="150000"/>
              </a:lnSpc>
            </a:pPr>
            <a:r>
              <a:rPr lang="de-DE"/>
              <a:t>Wie können Sie Maßnahmen für Ihr Haus entwickeln?</a:t>
            </a:r>
          </a:p>
        </p:txBody>
      </p:sp>
      <p:sp>
        <p:nvSpPr>
          <p:cNvPr id="3" name="Titel 2">
            <a:extLst>
              <a:ext uri="{FF2B5EF4-FFF2-40B4-BE49-F238E27FC236}">
                <a16:creationId xmlns:a16="http://schemas.microsoft.com/office/drawing/2014/main" id="{48BDA6DC-57F7-6F8F-93DD-851E61DB51D0}"/>
              </a:ext>
            </a:extLst>
          </p:cNvPr>
          <p:cNvSpPr>
            <a:spLocks noGrp="1"/>
          </p:cNvSpPr>
          <p:nvPr>
            <p:ph type="title"/>
          </p:nvPr>
        </p:nvSpPr>
        <p:spPr>
          <a:xfrm>
            <a:off x="361648" y="522142"/>
            <a:ext cx="9647590" cy="569913"/>
          </a:xfrm>
        </p:spPr>
        <p:txBody>
          <a:bodyPr/>
          <a:lstStyle/>
          <a:p>
            <a:r>
              <a:rPr lang="de-DE"/>
              <a:t>Implementierung des Reduktionsprozesses</a:t>
            </a:r>
          </a:p>
        </p:txBody>
      </p:sp>
    </p:spTree>
    <p:extLst>
      <p:ext uri="{BB962C8B-B14F-4D97-AF65-F5344CB8AC3E}">
        <p14:creationId xmlns:p14="http://schemas.microsoft.com/office/powerpoint/2010/main" val="731906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Gesamt-Übersicht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3845221"/>
        </p:xfrm>
        <a:graphic>
          <a:graphicData uri="http://schemas.openxmlformats.org/drawingml/2006/table">
            <a:tbl>
              <a:tblPr firstRow="1" bandRow="1">
                <a:tableStyleId>{00A15C55-8517-42AA-B614-E9B94910E393}</a:tableStyleId>
              </a:tblPr>
              <a:tblGrid>
                <a:gridCol w="1041186">
                  <a:extLst>
                    <a:ext uri="{9D8B030D-6E8A-4147-A177-3AD203B41FA5}">
                      <a16:colId xmlns:a16="http://schemas.microsoft.com/office/drawing/2014/main" val="2202381272"/>
                    </a:ext>
                  </a:extLst>
                </a:gridCol>
                <a:gridCol w="767131">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501">
                <a:tc>
                  <a:txBody>
                    <a:bodyPr/>
                    <a:lstStyle/>
                    <a:p>
                      <a:pPr algn="ctr"/>
                      <a:r>
                        <a:rPr lang="de-DE" sz="1200" dirty="0"/>
                        <a:t>Workshop</a:t>
                      </a:r>
                    </a:p>
                  </a:txBody>
                  <a:tcPr/>
                </a:tc>
                <a:tc>
                  <a:txBody>
                    <a:bodyPr/>
                    <a:lstStyle/>
                    <a:p>
                      <a:pPr algn="ctr"/>
                      <a:r>
                        <a:rPr lang="de-DE" sz="1200" dirty="0"/>
                        <a:t>Zeit</a:t>
                      </a:r>
                    </a:p>
                  </a:txBody>
                  <a:tcPr/>
                </a:tc>
                <a:tc>
                  <a:txBody>
                    <a:bodyPr/>
                    <a:lstStyle/>
                    <a:p>
                      <a:pPr algn="ctr"/>
                      <a:r>
                        <a:rPr lang="de-DE" sz="1200" dirty="0"/>
                        <a:t>Thema</a:t>
                      </a:r>
                    </a:p>
                  </a:txBody>
                  <a:tcPr/>
                </a:tc>
                <a:tc>
                  <a:txBody>
                    <a:bodyPr/>
                    <a:lstStyle/>
                    <a:p>
                      <a:pPr algn="ctr"/>
                      <a:r>
                        <a:rPr lang="de-DE" sz="1200" dirty="0"/>
                        <a:t>Workshopinhalte</a:t>
                      </a:r>
                    </a:p>
                  </a:txBody>
                  <a:tcPr/>
                </a:tc>
                <a:tc>
                  <a:txBody>
                    <a:bodyPr/>
                    <a:lstStyle/>
                    <a:p>
                      <a:pPr algn="ctr"/>
                      <a:r>
                        <a:rPr lang="de-DE" sz="1200" dirty="0"/>
                        <a:t>Material</a:t>
                      </a:r>
                    </a:p>
                  </a:txBody>
                  <a:tcPr/>
                </a:tc>
                <a:extLst>
                  <a:ext uri="{0D108BD9-81ED-4DB2-BD59-A6C34878D82A}">
                    <a16:rowId xmlns:a16="http://schemas.microsoft.com/office/drawing/2014/main" val="356692969"/>
                  </a:ext>
                </a:extLst>
              </a:tr>
              <a:tr h="370501">
                <a:tc>
                  <a:txBody>
                    <a:bodyPr/>
                    <a:lstStyle/>
                    <a:p>
                      <a:pPr algn="ctr"/>
                      <a:r>
                        <a:rPr lang="de-DE" sz="1200" dirty="0">
                          <a:solidFill>
                            <a:schemeClr val="tx2"/>
                          </a:solidFill>
                        </a:rPr>
                        <a:t>1</a:t>
                      </a:r>
                    </a:p>
                  </a:txBody>
                  <a:tcPr anchor="ctr"/>
                </a:tc>
                <a:tc>
                  <a:txBody>
                    <a:bodyPr/>
                    <a:lstStyle/>
                    <a:p>
                      <a:pPr algn="ctr"/>
                      <a:r>
                        <a:rPr lang="de-DE" sz="1200" dirty="0">
                          <a:solidFill>
                            <a:schemeClr val="tx2"/>
                          </a:solidFill>
                        </a:rPr>
                        <a:t>180min + Pause</a:t>
                      </a:r>
                    </a:p>
                  </a:txBody>
                  <a:tcPr anchor="ctr"/>
                </a:tc>
                <a:tc>
                  <a:txBody>
                    <a:bodyPr/>
                    <a:lstStyle/>
                    <a:p>
                      <a:pPr algn="ctr"/>
                      <a:r>
                        <a:rPr lang="de-DE" sz="1200" dirty="0">
                          <a:solidFill>
                            <a:schemeClr val="tx2"/>
                          </a:solidFill>
                        </a:rPr>
                        <a:t>Vermittlung der Grundlagen zur Erhebung des IST-Zustandes</a:t>
                      </a:r>
                    </a:p>
                  </a:txBody>
                  <a:tcPr/>
                </a:tc>
                <a:tc>
                  <a:txBody>
                    <a:bodyPr/>
                    <a:lstStyle/>
                    <a:p>
                      <a:pPr algn="ctr"/>
                      <a:r>
                        <a:rPr lang="de-DE" sz="1200" dirty="0">
                          <a:solidFill>
                            <a:schemeClr val="tx2"/>
                          </a:solidFill>
                        </a:rPr>
                        <a:t>Einordnung in den Verpflegungsablauf</a:t>
                      </a:r>
                    </a:p>
                    <a:p>
                      <a:pPr algn="ctr"/>
                      <a:r>
                        <a:rPr lang="de-DE" sz="1200" dirty="0">
                          <a:solidFill>
                            <a:schemeClr val="tx2"/>
                          </a:solidFill>
                        </a:rPr>
                        <a:t>Nachhaltiges Wirtschaften</a:t>
                      </a:r>
                    </a:p>
                    <a:p>
                      <a:pPr algn="ctr"/>
                      <a:r>
                        <a:rPr lang="de-DE" sz="1200" dirty="0">
                          <a:solidFill>
                            <a:schemeClr val="tx2"/>
                          </a:solidFill>
                        </a:rPr>
                        <a:t>Einbindung der Mitarbeitenden</a:t>
                      </a:r>
                    </a:p>
                    <a:p>
                      <a:pPr algn="ctr"/>
                      <a:r>
                        <a:rPr lang="de-DE" sz="1200" dirty="0">
                          <a:solidFill>
                            <a:schemeClr val="tx2"/>
                          </a:solidFill>
                        </a:rPr>
                        <a:t>Grundlagen zu Lebensmittelabfällen</a:t>
                      </a:r>
                    </a:p>
                    <a:p>
                      <a:pPr algn="ctr"/>
                      <a:r>
                        <a:rPr lang="de-DE" sz="1200" dirty="0">
                          <a:solidFill>
                            <a:schemeClr val="tx2"/>
                          </a:solidFill>
                        </a:rPr>
                        <a:t>Messung von Lebensmittelabfällen</a:t>
                      </a:r>
                    </a:p>
                  </a:txBody>
                  <a:tcPr/>
                </a:tc>
                <a:tc>
                  <a:txBody>
                    <a:bodyPr/>
                    <a:lstStyle/>
                    <a:p>
                      <a:pPr algn="l"/>
                      <a:r>
                        <a:rPr lang="de-DE" sz="1200" dirty="0"/>
                        <a:t>Präsentation</a:t>
                      </a:r>
                    </a:p>
                    <a:p>
                      <a:pPr algn="l"/>
                      <a:r>
                        <a:rPr lang="de-DE" sz="1200" dirty="0"/>
                        <a:t>Quiz</a:t>
                      </a:r>
                    </a:p>
                    <a:p>
                      <a:pPr algn="l"/>
                      <a:r>
                        <a:rPr lang="de-DE" sz="1200" dirty="0"/>
                        <a:t>Flip Chart, Stifte, Stellwand, Stecknadeln</a:t>
                      </a:r>
                    </a:p>
                    <a:p>
                      <a:pPr algn="l"/>
                      <a:r>
                        <a:rPr lang="de-DE" sz="1200" dirty="0"/>
                        <a:t>TN: mobiles Endgerät</a:t>
                      </a:r>
                    </a:p>
                  </a:txBody>
                  <a:tcPr/>
                </a:tc>
                <a:extLst>
                  <a:ext uri="{0D108BD9-81ED-4DB2-BD59-A6C34878D82A}">
                    <a16:rowId xmlns:a16="http://schemas.microsoft.com/office/drawing/2014/main" val="525869581"/>
                  </a:ext>
                </a:extLst>
              </a:tr>
              <a:tr h="370501">
                <a:tc>
                  <a:txBody>
                    <a:bodyPr/>
                    <a:lstStyle/>
                    <a:p>
                      <a:pPr algn="ctr"/>
                      <a:r>
                        <a:rPr lang="de-DE" sz="1200" b="1" dirty="0"/>
                        <a:t>2</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b="1" dirty="0"/>
                        <a:t>180min + Pause</a:t>
                      </a:r>
                    </a:p>
                  </a:txBody>
                  <a:tcPr anchor="ctr"/>
                </a:tc>
                <a:tc>
                  <a:txBody>
                    <a:bodyPr/>
                    <a:lstStyle/>
                    <a:p>
                      <a:pPr algn="ctr"/>
                      <a:r>
                        <a:rPr lang="de-DE" sz="1200" b="1" dirty="0"/>
                        <a:t>Maßnahmenplanung</a:t>
                      </a:r>
                    </a:p>
                  </a:txBody>
                  <a:tcPr/>
                </a:tc>
                <a:tc>
                  <a:txBody>
                    <a:bodyPr/>
                    <a:lstStyle/>
                    <a:p>
                      <a:pPr algn="ctr"/>
                      <a:r>
                        <a:rPr lang="de-DE" sz="1200" b="1" dirty="0"/>
                        <a:t>Ergebnisse der IST-Analysen</a:t>
                      </a:r>
                    </a:p>
                    <a:p>
                      <a:pPr algn="ctr"/>
                      <a:r>
                        <a:rPr lang="de-DE" sz="1200" b="1" dirty="0"/>
                        <a:t>Ursachenanalyse</a:t>
                      </a:r>
                    </a:p>
                    <a:p>
                      <a:pPr algn="ctr"/>
                      <a:r>
                        <a:rPr lang="de-DE" sz="1200" b="1" dirty="0"/>
                        <a:t>Einbindung der Mitarbeitenden</a:t>
                      </a:r>
                    </a:p>
                    <a:p>
                      <a:pPr algn="ctr"/>
                      <a:r>
                        <a:rPr lang="de-DE" sz="1200" b="1" dirty="0"/>
                        <a:t>Maßnahmenentwicklung</a:t>
                      </a:r>
                    </a:p>
                  </a:txBody>
                  <a:tcPr/>
                </a:tc>
                <a:tc>
                  <a:txBody>
                    <a:bodyPr/>
                    <a:lstStyle/>
                    <a:p>
                      <a:pPr algn="l"/>
                      <a:r>
                        <a:rPr lang="de-DE" sz="1200" b="1" dirty="0"/>
                        <a:t>Präsentation</a:t>
                      </a:r>
                    </a:p>
                    <a:p>
                      <a:pPr algn="l"/>
                      <a:r>
                        <a:rPr lang="de-DE" sz="1200" b="1" dirty="0"/>
                        <a:t>Moderationskarten, Flip Chart, Stifte, Stellwand, Stecknadeln</a:t>
                      </a:r>
                    </a:p>
                  </a:txBody>
                  <a:tcPr/>
                </a:tc>
                <a:extLst>
                  <a:ext uri="{0D108BD9-81ED-4DB2-BD59-A6C34878D82A}">
                    <a16:rowId xmlns:a16="http://schemas.microsoft.com/office/drawing/2014/main" val="791101704"/>
                  </a:ext>
                </a:extLst>
              </a:tr>
              <a:tr h="370501">
                <a:tc>
                  <a:txBody>
                    <a:bodyPr/>
                    <a:lstStyle/>
                    <a:p>
                      <a:pPr algn="ctr"/>
                      <a:r>
                        <a:rPr lang="de-DE" sz="1200" dirty="0">
                          <a:solidFill>
                            <a:schemeClr val="tx2"/>
                          </a:solidFill>
                        </a:rPr>
                        <a:t>3</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90min </a:t>
                      </a:r>
                    </a:p>
                  </a:txBody>
                  <a:tcPr anchor="ctr"/>
                </a:tc>
                <a:tc>
                  <a:txBody>
                    <a:bodyPr/>
                    <a:lstStyle/>
                    <a:p>
                      <a:pPr algn="ctr"/>
                      <a:r>
                        <a:rPr lang="de-DE" sz="1200" dirty="0">
                          <a:solidFill>
                            <a:schemeClr val="tx2"/>
                          </a:solidFill>
                        </a:rPr>
                        <a:t>Auswertung des aktuellen Standes</a:t>
                      </a:r>
                    </a:p>
                    <a:p>
                      <a:pPr algn="ctr"/>
                      <a:r>
                        <a:rPr lang="de-DE" sz="1200" dirty="0">
                          <a:solidFill>
                            <a:schemeClr val="tx2"/>
                          </a:solidFill>
                        </a:rPr>
                        <a:t>Unterstützung bei Bedarf</a:t>
                      </a:r>
                    </a:p>
                  </a:txBody>
                  <a:tcPr/>
                </a:tc>
                <a:tc>
                  <a:txBody>
                    <a:bodyPr/>
                    <a:lstStyle/>
                    <a:p>
                      <a:pPr algn="ctr"/>
                      <a:r>
                        <a:rPr lang="de-DE" sz="1200" dirty="0">
                          <a:solidFill>
                            <a:schemeClr val="tx2"/>
                          </a:solidFill>
                        </a:rPr>
                        <a:t>Zwischenstand anhand von Leitfragen: Maßnahmenplanung, Maßnahmenumsetzung, Schwierigkeiten</a:t>
                      </a:r>
                    </a:p>
                  </a:txBody>
                  <a:tcPr/>
                </a:tc>
                <a:tc>
                  <a:txBody>
                    <a:bodyPr/>
                    <a:lstStyle/>
                    <a:p>
                      <a:r>
                        <a:rPr lang="de-DE" sz="1200" dirty="0">
                          <a:solidFill>
                            <a:schemeClr val="tx2"/>
                          </a:solidFill>
                        </a:rPr>
                        <a:t>Präsentation</a:t>
                      </a:r>
                    </a:p>
                    <a:p>
                      <a:r>
                        <a:rPr lang="de-DE" sz="1200" dirty="0">
                          <a:solidFill>
                            <a:schemeClr val="tx2"/>
                          </a:solidFill>
                        </a:rPr>
                        <a:t>Karten/Blätter + Stifte oder Digitale Emojis </a:t>
                      </a:r>
                    </a:p>
                  </a:txBody>
                  <a:tcPr/>
                </a:tc>
                <a:extLst>
                  <a:ext uri="{0D108BD9-81ED-4DB2-BD59-A6C34878D82A}">
                    <a16:rowId xmlns:a16="http://schemas.microsoft.com/office/drawing/2014/main" val="2462647292"/>
                  </a:ext>
                </a:extLst>
              </a:tr>
              <a:tr h="370501">
                <a:tc>
                  <a:txBody>
                    <a:bodyPr/>
                    <a:lstStyle/>
                    <a:p>
                      <a:pPr algn="ctr"/>
                      <a:r>
                        <a:rPr lang="de-DE" sz="1200" dirty="0">
                          <a:solidFill>
                            <a:schemeClr val="tx2"/>
                          </a:solidFill>
                        </a:rPr>
                        <a:t>4</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Vorher-/Nachher-Vergleich</a:t>
                      </a:r>
                    </a:p>
                    <a:p>
                      <a:pPr algn="ctr"/>
                      <a:r>
                        <a:rPr lang="de-DE" sz="1200" dirty="0">
                          <a:solidFill>
                            <a:schemeClr val="tx2"/>
                          </a:solidFill>
                        </a:rPr>
                        <a:t>Ausblick</a:t>
                      </a:r>
                    </a:p>
                  </a:txBody>
                  <a:tcPr/>
                </a:tc>
                <a:tc>
                  <a:txBody>
                    <a:bodyPr/>
                    <a:lstStyle/>
                    <a:p>
                      <a:pPr algn="ctr"/>
                      <a:r>
                        <a:rPr lang="de-DE" sz="1200" dirty="0">
                          <a:solidFill>
                            <a:schemeClr val="tx2"/>
                          </a:solidFill>
                        </a:rPr>
                        <a:t>Ergebnisübersicht </a:t>
                      </a:r>
                    </a:p>
                    <a:p>
                      <a:pPr algn="ctr"/>
                      <a:r>
                        <a:rPr lang="de-DE" sz="1200" dirty="0">
                          <a:solidFill>
                            <a:schemeClr val="tx2"/>
                          </a:solidFill>
                        </a:rPr>
                        <a:t>Diskussion Hürden &amp; Schwierigkeiten </a:t>
                      </a:r>
                    </a:p>
                    <a:p>
                      <a:pPr algn="ctr"/>
                      <a:r>
                        <a:rPr lang="de-DE" sz="1200" dirty="0">
                          <a:solidFill>
                            <a:schemeClr val="tx2"/>
                          </a:solidFill>
                        </a:rPr>
                        <a:t>Herausstellung von Maßnahmen mit </a:t>
                      </a:r>
                      <a:r>
                        <a:rPr lang="de-DE" sz="1200">
                          <a:solidFill>
                            <a:schemeClr val="tx2"/>
                          </a:solidFill>
                        </a:rPr>
                        <a:t>viel Potenzial </a:t>
                      </a:r>
                      <a:r>
                        <a:rPr lang="de-DE" sz="1200" dirty="0">
                          <a:solidFill>
                            <a:schemeClr val="tx2"/>
                          </a:solidFill>
                        </a:rPr>
                        <a:t>und/oder wenig Aufwand</a:t>
                      </a:r>
                    </a:p>
                    <a:p>
                      <a:pPr algn="ctr"/>
                      <a:r>
                        <a:rPr lang="de-DE" sz="1200" dirty="0">
                          <a:solidFill>
                            <a:schemeClr val="tx2"/>
                          </a:solidFill>
                        </a:rPr>
                        <a:t>Ausblick</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p>
                      <a:r>
                        <a:rPr lang="de-DE" sz="1200" dirty="0">
                          <a:solidFill>
                            <a:schemeClr val="tx2"/>
                          </a:solidFill>
                        </a:rPr>
                        <a:t>Arbeitsblatt (Speiseplan)</a:t>
                      </a:r>
                    </a:p>
                    <a:p>
                      <a:r>
                        <a:rPr lang="de-DE" sz="1200" dirty="0">
                          <a:solidFill>
                            <a:schemeClr val="tx2"/>
                          </a:solidFill>
                        </a:rPr>
                        <a:t>Postkarte/Briefpapier</a:t>
                      </a:r>
                    </a:p>
                  </a:txBody>
                  <a:tcPr/>
                </a:tc>
                <a:extLst>
                  <a:ext uri="{0D108BD9-81ED-4DB2-BD59-A6C34878D82A}">
                    <a16:rowId xmlns:a16="http://schemas.microsoft.com/office/drawing/2014/main" val="3422921826"/>
                  </a:ext>
                </a:extLst>
              </a:tr>
            </a:tbl>
          </a:graphicData>
        </a:graphic>
      </p:graphicFrame>
    </p:spTree>
    <p:extLst>
      <p:ext uri="{BB962C8B-B14F-4D97-AF65-F5344CB8AC3E}">
        <p14:creationId xmlns:p14="http://schemas.microsoft.com/office/powerpoint/2010/main" val="3374979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A1E999-4F54-379A-6530-E51B67312402}"/>
              </a:ext>
            </a:extLst>
          </p:cNvPr>
          <p:cNvSpPr>
            <a:spLocks noGrp="1"/>
          </p:cNvSpPr>
          <p:nvPr>
            <p:ph type="title"/>
          </p:nvPr>
        </p:nvSpPr>
        <p:spPr/>
        <p:txBody>
          <a:bodyPr/>
          <a:lstStyle/>
          <a:p>
            <a:r>
              <a:rPr lang="de-DE"/>
              <a:t>Lebensmittelabfallvermeidung</a:t>
            </a:r>
          </a:p>
        </p:txBody>
      </p:sp>
      <p:sp>
        <p:nvSpPr>
          <p:cNvPr id="4" name="Textplatzhalter 3">
            <a:extLst>
              <a:ext uri="{FF2B5EF4-FFF2-40B4-BE49-F238E27FC236}">
                <a16:creationId xmlns:a16="http://schemas.microsoft.com/office/drawing/2014/main" id="{2DE77138-BEEE-C285-963C-0A4DEF90861C}"/>
              </a:ext>
            </a:extLst>
          </p:cNvPr>
          <p:cNvSpPr>
            <a:spLocks noGrp="1"/>
          </p:cNvSpPr>
          <p:nvPr>
            <p:ph type="body" sz="quarter" idx="13"/>
          </p:nvPr>
        </p:nvSpPr>
        <p:spPr/>
        <p:txBody>
          <a:bodyPr/>
          <a:lstStyle/>
          <a:p>
            <a:r>
              <a:rPr lang="de-DE"/>
              <a:t>Auffälligkeiten Messung - Maßnahmen</a:t>
            </a:r>
          </a:p>
        </p:txBody>
      </p:sp>
      <p:sp>
        <p:nvSpPr>
          <p:cNvPr id="39" name="Rechteck: abgerundete Ecken 38">
            <a:extLst>
              <a:ext uri="{FF2B5EF4-FFF2-40B4-BE49-F238E27FC236}">
                <a16:creationId xmlns:a16="http://schemas.microsoft.com/office/drawing/2014/main" id="{5CD036B2-13D2-4B3A-F33A-B734C18740F4}"/>
              </a:ext>
            </a:extLst>
          </p:cNvPr>
          <p:cNvSpPr/>
          <p:nvPr/>
        </p:nvSpPr>
        <p:spPr>
          <a:xfrm>
            <a:off x="716299" y="5071396"/>
            <a:ext cx="10759402" cy="1102792"/>
          </a:xfrm>
          <a:prstGeom prst="roundRect">
            <a:avLst/>
          </a:prstGeom>
          <a:solidFill>
            <a:schemeClr val="bg1">
              <a:lumMod val="85000"/>
            </a:schemeClr>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10000"/>
              </a:lnSpc>
            </a:pPr>
            <a:r>
              <a:rPr lang="de-DE" sz="1900" b="1">
                <a:solidFill>
                  <a:schemeClr val="tx1">
                    <a:lumMod val="75000"/>
                    <a:lumOff val="25000"/>
                  </a:schemeClr>
                </a:solidFill>
              </a:rPr>
              <a:t>Es gibt nicht DIE eine Maßnahme!</a:t>
            </a:r>
          </a:p>
          <a:p>
            <a:pPr algn="ctr">
              <a:lnSpc>
                <a:spcPct val="110000"/>
              </a:lnSpc>
            </a:pPr>
            <a:r>
              <a:rPr lang="de-DE" sz="1900">
                <a:solidFill>
                  <a:schemeClr val="tx1">
                    <a:lumMod val="75000"/>
                    <a:lumOff val="25000"/>
                  </a:schemeClr>
                </a:solidFill>
              </a:rPr>
              <a:t>Die Entwicklung geeigneter Maßnahmen erfolgt auf Grundlage der Messung und Auswertung im situativen Kontext.</a:t>
            </a:r>
            <a:endParaRPr lang="de-DE" sz="1900">
              <a:solidFill>
                <a:schemeClr val="tx1">
                  <a:lumMod val="75000"/>
                  <a:lumOff val="25000"/>
                </a:schemeClr>
              </a:solidFill>
              <a:cs typeface="Arial"/>
            </a:endParaRPr>
          </a:p>
        </p:txBody>
      </p:sp>
      <p:graphicFrame>
        <p:nvGraphicFramePr>
          <p:cNvPr id="3" name="Tabelle 5">
            <a:extLst>
              <a:ext uri="{FF2B5EF4-FFF2-40B4-BE49-F238E27FC236}">
                <a16:creationId xmlns:a16="http://schemas.microsoft.com/office/drawing/2014/main" id="{6C0519A9-CCBD-12DB-C4B3-CD78B77094D1}"/>
              </a:ext>
            </a:extLst>
          </p:cNvPr>
          <p:cNvGraphicFramePr>
            <a:graphicFrameLocks noGrp="1"/>
          </p:cNvGraphicFramePr>
          <p:nvPr>
            <p:extLst/>
          </p:nvPr>
        </p:nvGraphicFramePr>
        <p:xfrm>
          <a:off x="735912" y="1483860"/>
          <a:ext cx="10759401" cy="3454400"/>
        </p:xfrm>
        <a:graphic>
          <a:graphicData uri="http://schemas.openxmlformats.org/drawingml/2006/table">
            <a:tbl>
              <a:tblPr firstRow="1" bandRow="1">
                <a:tableStyleId>{00A15C55-8517-42AA-B614-E9B94910E393}</a:tableStyleId>
              </a:tblPr>
              <a:tblGrid>
                <a:gridCol w="2070788">
                  <a:extLst>
                    <a:ext uri="{9D8B030D-6E8A-4147-A177-3AD203B41FA5}">
                      <a16:colId xmlns:a16="http://schemas.microsoft.com/office/drawing/2014/main" val="794160837"/>
                    </a:ext>
                  </a:extLst>
                </a:gridCol>
                <a:gridCol w="4406900">
                  <a:extLst>
                    <a:ext uri="{9D8B030D-6E8A-4147-A177-3AD203B41FA5}">
                      <a16:colId xmlns:a16="http://schemas.microsoft.com/office/drawing/2014/main" val="2512027630"/>
                    </a:ext>
                  </a:extLst>
                </a:gridCol>
                <a:gridCol w="4281713">
                  <a:extLst>
                    <a:ext uri="{9D8B030D-6E8A-4147-A177-3AD203B41FA5}">
                      <a16:colId xmlns:a16="http://schemas.microsoft.com/office/drawing/2014/main" val="3571627117"/>
                    </a:ext>
                  </a:extLst>
                </a:gridCol>
              </a:tblGrid>
              <a:tr h="370840">
                <a:tc>
                  <a:txBody>
                    <a:bodyPr/>
                    <a:lstStyle/>
                    <a:p>
                      <a:endParaRPr lang="de-DE"/>
                    </a:p>
                  </a:txBody>
                  <a:tcPr/>
                </a:tc>
                <a:tc>
                  <a:txBody>
                    <a:bodyPr/>
                    <a:lstStyle/>
                    <a:p>
                      <a:r>
                        <a:rPr lang="de-DE"/>
                        <a:t>Ursachen</a:t>
                      </a:r>
                    </a:p>
                  </a:txBody>
                  <a:tcPr/>
                </a:tc>
                <a:tc>
                  <a:txBody>
                    <a:bodyPr/>
                    <a:lstStyle/>
                    <a:p>
                      <a:r>
                        <a:rPr lang="de-DE"/>
                        <a:t>Maßnahmen</a:t>
                      </a:r>
                    </a:p>
                  </a:txBody>
                  <a:tcPr/>
                </a:tc>
                <a:extLst>
                  <a:ext uri="{0D108BD9-81ED-4DB2-BD59-A6C34878D82A}">
                    <a16:rowId xmlns:a16="http://schemas.microsoft.com/office/drawing/2014/main" val="3403220552"/>
                  </a:ext>
                </a:extLst>
              </a:tr>
              <a:tr h="370840">
                <a:tc>
                  <a:txBody>
                    <a:bodyPr/>
                    <a:lstStyle/>
                    <a:p>
                      <a:endParaRPr lang="de-DE"/>
                    </a:p>
                  </a:txBody>
                  <a:tcPr/>
                </a:tc>
                <a:tc>
                  <a:txBody>
                    <a:bodyPr/>
                    <a:lstStyle/>
                    <a:p>
                      <a:r>
                        <a:rPr lang="de-DE" sz="1600"/>
                        <a:t>Tellerreste bestehen vorwiegend aus Beilagen.</a:t>
                      </a:r>
                    </a:p>
                  </a:txBody>
                  <a:tcPr/>
                </a:tc>
                <a:tc>
                  <a:txBody>
                    <a:bodyPr/>
                    <a:lstStyle/>
                    <a:p>
                      <a:pPr marL="285750" indent="-285750">
                        <a:buFont typeface="Wingdings" panose="05000000000000000000" pitchFamily="2" charset="2"/>
                        <a:buChar char="à"/>
                      </a:pPr>
                      <a:r>
                        <a:rPr lang="de-DE" sz="1600">
                          <a:sym typeface="Wingdings" panose="05000000000000000000" pitchFamily="2" charset="2"/>
                        </a:rPr>
                        <a:t>Nachschlagservice</a:t>
                      </a:r>
                    </a:p>
                    <a:p>
                      <a:pPr marL="285750" indent="-285750">
                        <a:buFont typeface="Wingdings" panose="05000000000000000000" pitchFamily="2" charset="2"/>
                        <a:buChar char="à"/>
                      </a:pPr>
                      <a:r>
                        <a:rPr lang="de-DE" sz="1600">
                          <a:sym typeface="Wingdings" panose="05000000000000000000" pitchFamily="2" charset="2"/>
                        </a:rPr>
                        <a:t>verschiedene Portionsgrößen</a:t>
                      </a:r>
                    </a:p>
                    <a:p>
                      <a:pPr marL="285750" indent="-285750">
                        <a:buFont typeface="Wingdings" panose="05000000000000000000" pitchFamily="2" charset="2"/>
                        <a:buChar char="à"/>
                      </a:pPr>
                      <a:r>
                        <a:rPr lang="de-DE" sz="1600">
                          <a:sym typeface="Wingdings" panose="05000000000000000000" pitchFamily="2" charset="2"/>
                        </a:rPr>
                        <a:t>…</a:t>
                      </a:r>
                      <a:endParaRPr lang="de-DE" sz="1600"/>
                    </a:p>
                  </a:txBody>
                  <a:tcPr/>
                </a:tc>
                <a:extLst>
                  <a:ext uri="{0D108BD9-81ED-4DB2-BD59-A6C34878D82A}">
                    <a16:rowId xmlns:a16="http://schemas.microsoft.com/office/drawing/2014/main" val="405186696"/>
                  </a:ext>
                </a:extLst>
              </a:tr>
              <a:tr h="370840">
                <a:tc>
                  <a:txBody>
                    <a:bodyPr/>
                    <a:lstStyle/>
                    <a:p>
                      <a:endParaRPr lang="de-DE"/>
                    </a:p>
                  </a:txBody>
                  <a:tcPr/>
                </a:tc>
                <a:tc>
                  <a:txBody>
                    <a:bodyPr/>
                    <a:lstStyle/>
                    <a:p>
                      <a:r>
                        <a:rPr lang="de-DE" sz="1600"/>
                        <a:t>Es werden regelmäßig Lagerbestände aufgrund des überschrittenen MHDs entsorgt.</a:t>
                      </a:r>
                    </a:p>
                  </a:txBody>
                  <a:tcPr/>
                </a:tc>
                <a:tc>
                  <a:txBody>
                    <a:bodyPr/>
                    <a:lstStyle/>
                    <a:p>
                      <a:pPr marL="285750" indent="-285750">
                        <a:buFont typeface="Wingdings" panose="05000000000000000000" pitchFamily="2" charset="2"/>
                        <a:buChar char="à"/>
                      </a:pPr>
                      <a:r>
                        <a:rPr lang="de-DE" sz="1600">
                          <a:sym typeface="Wingdings" panose="05000000000000000000" pitchFamily="2" charset="2"/>
                        </a:rPr>
                        <a:t>Schulung First-In-First Out (FIFO)</a:t>
                      </a:r>
                    </a:p>
                    <a:p>
                      <a:pPr marL="285750" indent="-285750">
                        <a:buFont typeface="Wingdings" panose="05000000000000000000" pitchFamily="2" charset="2"/>
                        <a:buChar char="à"/>
                      </a:pPr>
                      <a:r>
                        <a:rPr lang="de-DE" sz="1600">
                          <a:sym typeface="Wingdings" panose="05000000000000000000" pitchFamily="2" charset="2"/>
                        </a:rPr>
                        <a:t>Inventurliste des aktuellen Bestands</a:t>
                      </a:r>
                    </a:p>
                    <a:p>
                      <a:pPr marL="285750" indent="-285750">
                        <a:buFont typeface="Wingdings" panose="05000000000000000000" pitchFamily="2" charset="2"/>
                        <a:buChar char="à"/>
                      </a:pPr>
                      <a:r>
                        <a:rPr lang="de-DE" sz="1600">
                          <a:sym typeface="Wingdings" panose="05000000000000000000" pitchFamily="2" charset="2"/>
                        </a:rPr>
                        <a:t>…</a:t>
                      </a:r>
                      <a:endParaRPr lang="de-DE" sz="1600"/>
                    </a:p>
                  </a:txBody>
                  <a:tcPr/>
                </a:tc>
                <a:extLst>
                  <a:ext uri="{0D108BD9-81ED-4DB2-BD59-A6C34878D82A}">
                    <a16:rowId xmlns:a16="http://schemas.microsoft.com/office/drawing/2014/main" val="1708864803"/>
                  </a:ext>
                </a:extLst>
              </a:tr>
              <a:tr h="370840">
                <a:tc>
                  <a:txBody>
                    <a:bodyPr/>
                    <a:lstStyle/>
                    <a:p>
                      <a:endParaRPr lang="de-DE"/>
                    </a:p>
                  </a:txBody>
                  <a:tcPr/>
                </a:tc>
                <a:tc>
                  <a:txBody>
                    <a:bodyPr/>
                    <a:lstStyle/>
                    <a:p>
                      <a:r>
                        <a:rPr lang="de-DE" sz="1600"/>
                        <a:t>Die Produktionsmengen überschreiten regelmäßig die Ausgabemengen.</a:t>
                      </a:r>
                    </a:p>
                  </a:txBody>
                  <a:tcPr/>
                </a:tc>
                <a:tc>
                  <a:txBody>
                    <a:bodyPr/>
                    <a:lstStyle/>
                    <a:p>
                      <a:pPr marL="285750" indent="-285750">
                        <a:buFont typeface="Wingdings" panose="05000000000000000000" pitchFamily="2" charset="2"/>
                        <a:buChar char="à"/>
                      </a:pPr>
                      <a:r>
                        <a:rPr lang="de-DE" sz="1600">
                          <a:sym typeface="Wingdings" panose="05000000000000000000" pitchFamily="2" charset="2"/>
                        </a:rPr>
                        <a:t>Bestellsystem einführen</a:t>
                      </a:r>
                    </a:p>
                    <a:p>
                      <a:pPr marL="285750" indent="-285750">
                        <a:buFont typeface="Wingdings" panose="05000000000000000000" pitchFamily="2" charset="2"/>
                        <a:buChar char="à"/>
                      </a:pPr>
                      <a:r>
                        <a:rPr lang="de-DE" sz="1600"/>
                        <a:t>Analyse früherer Ausgabemengen für einzelne Speisen der Speisepläne</a:t>
                      </a:r>
                    </a:p>
                    <a:p>
                      <a:pPr marL="285750" indent="-285750">
                        <a:buFont typeface="Wingdings" panose="05000000000000000000" pitchFamily="2" charset="2"/>
                        <a:buChar char="à"/>
                      </a:pPr>
                      <a:r>
                        <a:rPr lang="de-DE" sz="1600"/>
                        <a:t>…</a:t>
                      </a:r>
                    </a:p>
                  </a:txBody>
                  <a:tcPr/>
                </a:tc>
                <a:extLst>
                  <a:ext uri="{0D108BD9-81ED-4DB2-BD59-A6C34878D82A}">
                    <a16:rowId xmlns:a16="http://schemas.microsoft.com/office/drawing/2014/main" val="1260671904"/>
                  </a:ext>
                </a:extLst>
              </a:tr>
              <a:tr h="370840">
                <a:tc>
                  <a:txBody>
                    <a:bodyPr/>
                    <a:lstStyle/>
                    <a:p>
                      <a:endParaRPr lang="de-DE" sz="1600"/>
                    </a:p>
                  </a:txBody>
                  <a:tcPr/>
                </a:tc>
                <a:tc>
                  <a:txBody>
                    <a:bodyPr/>
                    <a:lstStyle/>
                    <a:p>
                      <a:r>
                        <a:rPr lang="de-DE" sz="1600"/>
                        <a:t>…</a:t>
                      </a:r>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de-DE" sz="1600"/>
                        <a:t>…</a:t>
                      </a:r>
                    </a:p>
                  </a:txBody>
                  <a:tcPr/>
                </a:tc>
                <a:extLst>
                  <a:ext uri="{0D108BD9-81ED-4DB2-BD59-A6C34878D82A}">
                    <a16:rowId xmlns:a16="http://schemas.microsoft.com/office/drawing/2014/main" val="2441731080"/>
                  </a:ext>
                </a:extLst>
              </a:tr>
            </a:tbl>
          </a:graphicData>
        </a:graphic>
      </p:graphicFrame>
      <p:pic>
        <p:nvPicPr>
          <p:cNvPr id="7" name="Grafik 6" descr="Teller mit einfarbiger Füllung">
            <a:extLst>
              <a:ext uri="{FF2B5EF4-FFF2-40B4-BE49-F238E27FC236}">
                <a16:creationId xmlns:a16="http://schemas.microsoft.com/office/drawing/2014/main" id="{AB136864-B2B4-E92C-B497-C0C6C6D4DD8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6800" y="1804055"/>
            <a:ext cx="914400" cy="914400"/>
          </a:xfrm>
          <a:prstGeom prst="rect">
            <a:avLst/>
          </a:prstGeom>
        </p:spPr>
      </p:pic>
      <p:pic>
        <p:nvPicPr>
          <p:cNvPr id="10" name="Grafik 9" descr="Lager mit einfarbiger Füllung">
            <a:extLst>
              <a:ext uri="{FF2B5EF4-FFF2-40B4-BE49-F238E27FC236}">
                <a16:creationId xmlns:a16="http://schemas.microsoft.com/office/drawing/2014/main" id="{720877DA-BE38-1C08-0448-F7BFFE50E8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66904" y="2718455"/>
            <a:ext cx="794191" cy="794191"/>
          </a:xfrm>
          <a:prstGeom prst="rect">
            <a:avLst/>
          </a:prstGeom>
        </p:spPr>
      </p:pic>
      <p:pic>
        <p:nvPicPr>
          <p:cNvPr id="12" name="Grafik 11" descr="Unterschrift mit einfarbiger Füllung">
            <a:extLst>
              <a:ext uri="{FF2B5EF4-FFF2-40B4-BE49-F238E27FC236}">
                <a16:creationId xmlns:a16="http://schemas.microsoft.com/office/drawing/2014/main" id="{CA2A7355-5B00-8CD2-A898-1D9FF95188D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84240" y="3654839"/>
            <a:ext cx="794191" cy="794191"/>
          </a:xfrm>
          <a:prstGeom prst="rect">
            <a:avLst/>
          </a:prstGeom>
        </p:spPr>
      </p:pic>
      <p:pic>
        <p:nvPicPr>
          <p:cNvPr id="24" name="Grafik 23" descr="Recherche mit einfarbiger Füllung">
            <a:extLst>
              <a:ext uri="{FF2B5EF4-FFF2-40B4-BE49-F238E27FC236}">
                <a16:creationId xmlns:a16="http://schemas.microsoft.com/office/drawing/2014/main" id="{0DDDBD32-4C8C-C099-4489-24D98B8D664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836740" y="3654839"/>
            <a:ext cx="794191" cy="794191"/>
          </a:xfrm>
          <a:prstGeom prst="rect">
            <a:avLst/>
          </a:prstGeom>
        </p:spPr>
      </p:pic>
    </p:spTree>
    <p:extLst>
      <p:ext uri="{BB962C8B-B14F-4D97-AF65-F5344CB8AC3E}">
        <p14:creationId xmlns:p14="http://schemas.microsoft.com/office/powerpoint/2010/main" val="30945106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hteck: abgerundete Ecken 22">
            <a:extLst>
              <a:ext uri="{FF2B5EF4-FFF2-40B4-BE49-F238E27FC236}">
                <a16:creationId xmlns:a16="http://schemas.microsoft.com/office/drawing/2014/main" id="{861280AA-A3D7-1DA6-E92F-A7D7F44DB2AF}"/>
              </a:ext>
            </a:extLst>
          </p:cNvPr>
          <p:cNvSpPr/>
          <p:nvPr/>
        </p:nvSpPr>
        <p:spPr>
          <a:xfrm>
            <a:off x="609600" y="2068286"/>
            <a:ext cx="10983686" cy="283028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lumMod val="75000"/>
                  <a:lumOff val="25000"/>
                </a:schemeClr>
              </a:solidFill>
            </a:endParaRPr>
          </a:p>
        </p:txBody>
      </p:sp>
      <p:sp>
        <p:nvSpPr>
          <p:cNvPr id="2" name="Titel 1">
            <a:extLst>
              <a:ext uri="{FF2B5EF4-FFF2-40B4-BE49-F238E27FC236}">
                <a16:creationId xmlns:a16="http://schemas.microsoft.com/office/drawing/2014/main" id="{E5A1E999-4F54-379A-6530-E51B67312402}"/>
              </a:ext>
            </a:extLst>
          </p:cNvPr>
          <p:cNvSpPr>
            <a:spLocks noGrp="1"/>
          </p:cNvSpPr>
          <p:nvPr>
            <p:ph type="title"/>
          </p:nvPr>
        </p:nvSpPr>
        <p:spPr/>
        <p:txBody>
          <a:bodyPr/>
          <a:lstStyle/>
          <a:p>
            <a:r>
              <a:rPr lang="de-DE"/>
              <a:t>Maßnahmenentwicklung &amp; -planung</a:t>
            </a:r>
          </a:p>
        </p:txBody>
      </p:sp>
      <p:sp>
        <p:nvSpPr>
          <p:cNvPr id="4" name="Textplatzhalter 3">
            <a:extLst>
              <a:ext uri="{FF2B5EF4-FFF2-40B4-BE49-F238E27FC236}">
                <a16:creationId xmlns:a16="http://schemas.microsoft.com/office/drawing/2014/main" id="{2DE77138-BEEE-C285-963C-0A4DEF90861C}"/>
              </a:ext>
            </a:extLst>
          </p:cNvPr>
          <p:cNvSpPr>
            <a:spLocks noGrp="1"/>
          </p:cNvSpPr>
          <p:nvPr>
            <p:ph type="body" sz="quarter" idx="13"/>
          </p:nvPr>
        </p:nvSpPr>
        <p:spPr/>
        <p:txBody>
          <a:bodyPr/>
          <a:lstStyle/>
          <a:p>
            <a:r>
              <a:rPr lang="de-DE"/>
              <a:t>SMARTE Ziele</a:t>
            </a:r>
          </a:p>
        </p:txBody>
      </p:sp>
      <p:pic>
        <p:nvPicPr>
          <p:cNvPr id="8" name="Grafik 7" descr="Stoppuhr Silhouette">
            <a:extLst>
              <a:ext uri="{FF2B5EF4-FFF2-40B4-BE49-F238E27FC236}">
                <a16:creationId xmlns:a16="http://schemas.microsoft.com/office/drawing/2014/main" id="{2F3FAF86-9303-F067-FEDB-1ABEED9D330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39886" y="2594442"/>
            <a:ext cx="1188000" cy="1188000"/>
          </a:xfrm>
          <a:prstGeom prst="rect">
            <a:avLst/>
          </a:prstGeom>
        </p:spPr>
      </p:pic>
      <p:pic>
        <p:nvPicPr>
          <p:cNvPr id="10" name="Grafik 9" descr="Menüband Silhouette">
            <a:extLst>
              <a:ext uri="{FF2B5EF4-FFF2-40B4-BE49-F238E27FC236}">
                <a16:creationId xmlns:a16="http://schemas.microsoft.com/office/drawing/2014/main" id="{C9622023-6261-E680-C9B8-1A3DF50E329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02000" y="2599361"/>
            <a:ext cx="1188000" cy="1188000"/>
          </a:xfrm>
          <a:prstGeom prst="rect">
            <a:avLst/>
          </a:prstGeom>
        </p:spPr>
      </p:pic>
      <p:pic>
        <p:nvPicPr>
          <p:cNvPr id="12" name="Grafik 11" descr="Änderungen &amp; Schneider Silhouette">
            <a:extLst>
              <a:ext uri="{FF2B5EF4-FFF2-40B4-BE49-F238E27FC236}">
                <a16:creationId xmlns:a16="http://schemas.microsoft.com/office/drawing/2014/main" id="{F9EABB7E-1631-DA3F-A875-3B8885146C2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233057" y="2599361"/>
            <a:ext cx="1188000" cy="1188000"/>
          </a:xfrm>
          <a:prstGeom prst="rect">
            <a:avLst/>
          </a:prstGeom>
        </p:spPr>
      </p:pic>
      <p:pic>
        <p:nvPicPr>
          <p:cNvPr id="14" name="Grafik 13" descr="Volltreffer Silhouette">
            <a:extLst>
              <a:ext uri="{FF2B5EF4-FFF2-40B4-BE49-F238E27FC236}">
                <a16:creationId xmlns:a16="http://schemas.microsoft.com/office/drawing/2014/main" id="{0B690087-8D5E-58F7-B01B-695EFF02F5E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64114" y="2594442"/>
            <a:ext cx="1188000" cy="1188000"/>
          </a:xfrm>
          <a:prstGeom prst="rect">
            <a:avLst/>
          </a:prstGeom>
        </p:spPr>
      </p:pic>
      <p:pic>
        <p:nvPicPr>
          <p:cNvPr id="16" name="Grafik 15" descr="Auge Silhouette">
            <a:extLst>
              <a:ext uri="{FF2B5EF4-FFF2-40B4-BE49-F238E27FC236}">
                <a16:creationId xmlns:a16="http://schemas.microsoft.com/office/drawing/2014/main" id="{53D5938D-83E4-B94B-1B91-F30A4515FDB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770943" y="2599361"/>
            <a:ext cx="1188000" cy="1188000"/>
          </a:xfrm>
          <a:prstGeom prst="rect">
            <a:avLst/>
          </a:prstGeom>
        </p:spPr>
      </p:pic>
      <p:sp>
        <p:nvSpPr>
          <p:cNvPr id="17" name="Textfeld 16">
            <a:extLst>
              <a:ext uri="{FF2B5EF4-FFF2-40B4-BE49-F238E27FC236}">
                <a16:creationId xmlns:a16="http://schemas.microsoft.com/office/drawing/2014/main" id="{D7B1D82A-C05D-52F0-92F6-7BDFE5B1CD92}"/>
              </a:ext>
            </a:extLst>
          </p:cNvPr>
          <p:cNvSpPr txBox="1"/>
          <p:nvPr/>
        </p:nvSpPr>
        <p:spPr>
          <a:xfrm>
            <a:off x="770529" y="3986212"/>
            <a:ext cx="1575170" cy="404663"/>
          </a:xfrm>
          <a:prstGeom prst="rect">
            <a:avLst/>
          </a:prstGeom>
          <a:noFill/>
        </p:spPr>
        <p:txBody>
          <a:bodyPr wrap="square" rtlCol="0">
            <a:spAutoFit/>
          </a:bodyPr>
          <a:lstStyle/>
          <a:p>
            <a:pPr algn="ctr">
              <a:lnSpc>
                <a:spcPct val="110000"/>
              </a:lnSpc>
            </a:pPr>
            <a:r>
              <a:rPr lang="de-DE" sz="2000" b="1" dirty="0">
                <a:solidFill>
                  <a:schemeClr val="accent5">
                    <a:lumMod val="75000"/>
                  </a:schemeClr>
                </a:solidFill>
              </a:rPr>
              <a:t>S</a:t>
            </a:r>
            <a:r>
              <a:rPr lang="de-DE" sz="2000" b="1" dirty="0"/>
              <a:t>pezifisch</a:t>
            </a:r>
          </a:p>
        </p:txBody>
      </p:sp>
      <p:sp>
        <p:nvSpPr>
          <p:cNvPr id="18" name="Textfeld 17">
            <a:extLst>
              <a:ext uri="{FF2B5EF4-FFF2-40B4-BE49-F238E27FC236}">
                <a16:creationId xmlns:a16="http://schemas.microsoft.com/office/drawing/2014/main" id="{E1916755-1CE1-944C-FE03-1A8F91D9ED5E}"/>
              </a:ext>
            </a:extLst>
          </p:cNvPr>
          <p:cNvSpPr txBox="1"/>
          <p:nvPr/>
        </p:nvSpPr>
        <p:spPr>
          <a:xfrm>
            <a:off x="3039472" y="3976781"/>
            <a:ext cx="1575170" cy="404663"/>
          </a:xfrm>
          <a:prstGeom prst="rect">
            <a:avLst/>
          </a:prstGeom>
          <a:noFill/>
        </p:spPr>
        <p:txBody>
          <a:bodyPr wrap="square" rtlCol="0">
            <a:spAutoFit/>
          </a:bodyPr>
          <a:lstStyle/>
          <a:p>
            <a:pPr algn="ctr">
              <a:lnSpc>
                <a:spcPct val="110000"/>
              </a:lnSpc>
            </a:pPr>
            <a:r>
              <a:rPr lang="de-DE" sz="2000" b="1" dirty="0">
                <a:solidFill>
                  <a:schemeClr val="accent5">
                    <a:lumMod val="75000"/>
                  </a:schemeClr>
                </a:solidFill>
              </a:rPr>
              <a:t>M</a:t>
            </a:r>
            <a:r>
              <a:rPr lang="de-DE" sz="2000" b="1" dirty="0"/>
              <a:t>essbar</a:t>
            </a:r>
          </a:p>
        </p:txBody>
      </p:sp>
      <p:sp>
        <p:nvSpPr>
          <p:cNvPr id="20" name="Textfeld 19">
            <a:extLst>
              <a:ext uri="{FF2B5EF4-FFF2-40B4-BE49-F238E27FC236}">
                <a16:creationId xmlns:a16="http://schemas.microsoft.com/office/drawing/2014/main" id="{039FC759-EFA8-B9CD-5E56-00238B580C77}"/>
              </a:ext>
            </a:extLst>
          </p:cNvPr>
          <p:cNvSpPr txBox="1"/>
          <p:nvPr/>
        </p:nvSpPr>
        <p:spPr>
          <a:xfrm>
            <a:off x="9846301" y="3982999"/>
            <a:ext cx="1575170" cy="404663"/>
          </a:xfrm>
          <a:prstGeom prst="rect">
            <a:avLst/>
          </a:prstGeom>
          <a:noFill/>
        </p:spPr>
        <p:txBody>
          <a:bodyPr wrap="square" rtlCol="0">
            <a:spAutoFit/>
          </a:bodyPr>
          <a:lstStyle/>
          <a:p>
            <a:pPr algn="ctr">
              <a:lnSpc>
                <a:spcPct val="110000"/>
              </a:lnSpc>
            </a:pPr>
            <a:r>
              <a:rPr lang="de-DE" sz="2000" b="1" dirty="0">
                <a:solidFill>
                  <a:schemeClr val="accent5">
                    <a:lumMod val="75000"/>
                  </a:schemeClr>
                </a:solidFill>
              </a:rPr>
              <a:t>T</a:t>
            </a:r>
            <a:r>
              <a:rPr lang="de-DE" sz="2000" b="1" dirty="0"/>
              <a:t>erminiert</a:t>
            </a:r>
          </a:p>
        </p:txBody>
      </p:sp>
      <p:sp>
        <p:nvSpPr>
          <p:cNvPr id="21" name="Textfeld 20">
            <a:extLst>
              <a:ext uri="{FF2B5EF4-FFF2-40B4-BE49-F238E27FC236}">
                <a16:creationId xmlns:a16="http://schemas.microsoft.com/office/drawing/2014/main" id="{14CAA5A9-7F6F-D53A-9855-08A8634EFAB2}"/>
              </a:ext>
            </a:extLst>
          </p:cNvPr>
          <p:cNvSpPr txBox="1"/>
          <p:nvPr/>
        </p:nvSpPr>
        <p:spPr>
          <a:xfrm>
            <a:off x="7577358" y="3971282"/>
            <a:ext cx="1575170" cy="404663"/>
          </a:xfrm>
          <a:prstGeom prst="rect">
            <a:avLst/>
          </a:prstGeom>
          <a:noFill/>
        </p:spPr>
        <p:txBody>
          <a:bodyPr wrap="square" rtlCol="0">
            <a:spAutoFit/>
          </a:bodyPr>
          <a:lstStyle/>
          <a:p>
            <a:pPr algn="ctr">
              <a:lnSpc>
                <a:spcPct val="110000"/>
              </a:lnSpc>
            </a:pPr>
            <a:r>
              <a:rPr lang="de-DE" sz="2000" b="1" dirty="0">
                <a:solidFill>
                  <a:schemeClr val="accent5">
                    <a:lumMod val="75000"/>
                  </a:schemeClr>
                </a:solidFill>
              </a:rPr>
              <a:t>R</a:t>
            </a:r>
            <a:r>
              <a:rPr lang="de-DE" sz="2000" b="1" dirty="0"/>
              <a:t>ealistisch</a:t>
            </a:r>
          </a:p>
        </p:txBody>
      </p:sp>
      <p:sp>
        <p:nvSpPr>
          <p:cNvPr id="22" name="Textfeld 21">
            <a:extLst>
              <a:ext uri="{FF2B5EF4-FFF2-40B4-BE49-F238E27FC236}">
                <a16:creationId xmlns:a16="http://schemas.microsoft.com/office/drawing/2014/main" id="{8E5B4055-CC51-7A5D-9DA2-E4A3A0A5B685}"/>
              </a:ext>
            </a:extLst>
          </p:cNvPr>
          <p:cNvSpPr txBox="1"/>
          <p:nvPr/>
        </p:nvSpPr>
        <p:spPr>
          <a:xfrm>
            <a:off x="5308415" y="3993054"/>
            <a:ext cx="1575170" cy="404663"/>
          </a:xfrm>
          <a:prstGeom prst="rect">
            <a:avLst/>
          </a:prstGeom>
          <a:noFill/>
        </p:spPr>
        <p:txBody>
          <a:bodyPr wrap="square" rtlCol="0">
            <a:spAutoFit/>
          </a:bodyPr>
          <a:lstStyle/>
          <a:p>
            <a:pPr algn="ctr">
              <a:lnSpc>
                <a:spcPct val="110000"/>
              </a:lnSpc>
            </a:pPr>
            <a:r>
              <a:rPr lang="de-DE" sz="2000" b="1" dirty="0">
                <a:solidFill>
                  <a:schemeClr val="accent5">
                    <a:lumMod val="75000"/>
                  </a:schemeClr>
                </a:solidFill>
              </a:rPr>
              <a:t>A</a:t>
            </a:r>
            <a:r>
              <a:rPr lang="de-DE" sz="2000" b="1" dirty="0"/>
              <a:t>ttraktiv</a:t>
            </a:r>
          </a:p>
        </p:txBody>
      </p:sp>
    </p:spTree>
    <p:extLst>
      <p:ext uri="{BB962C8B-B14F-4D97-AF65-F5344CB8AC3E}">
        <p14:creationId xmlns:p14="http://schemas.microsoft.com/office/powerpoint/2010/main" val="3721778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A1E999-4F54-379A-6530-E51B67312402}"/>
              </a:ext>
            </a:extLst>
          </p:cNvPr>
          <p:cNvSpPr>
            <a:spLocks noGrp="1"/>
          </p:cNvSpPr>
          <p:nvPr>
            <p:ph type="title"/>
          </p:nvPr>
        </p:nvSpPr>
        <p:spPr/>
        <p:txBody>
          <a:bodyPr/>
          <a:lstStyle/>
          <a:p>
            <a:r>
              <a:rPr lang="de-DE"/>
              <a:t>Maßnahmenentwicklung &amp; -planung</a:t>
            </a:r>
          </a:p>
        </p:txBody>
      </p:sp>
      <p:sp>
        <p:nvSpPr>
          <p:cNvPr id="4" name="Textplatzhalter 3">
            <a:extLst>
              <a:ext uri="{FF2B5EF4-FFF2-40B4-BE49-F238E27FC236}">
                <a16:creationId xmlns:a16="http://schemas.microsoft.com/office/drawing/2014/main" id="{2DE77138-BEEE-C285-963C-0A4DEF90861C}"/>
              </a:ext>
            </a:extLst>
          </p:cNvPr>
          <p:cNvSpPr>
            <a:spLocks noGrp="1"/>
          </p:cNvSpPr>
          <p:nvPr>
            <p:ph type="body" sz="quarter" idx="13"/>
          </p:nvPr>
        </p:nvSpPr>
        <p:spPr/>
        <p:txBody>
          <a:bodyPr/>
          <a:lstStyle/>
          <a:p>
            <a:r>
              <a:rPr lang="de-DE"/>
              <a:t>Maßnahmenplan</a:t>
            </a:r>
          </a:p>
        </p:txBody>
      </p:sp>
      <p:graphicFrame>
        <p:nvGraphicFramePr>
          <p:cNvPr id="6" name="Inhaltsplatzhalter 4">
            <a:extLst>
              <a:ext uri="{FF2B5EF4-FFF2-40B4-BE49-F238E27FC236}">
                <a16:creationId xmlns:a16="http://schemas.microsoft.com/office/drawing/2014/main" id="{C2A0B184-4843-1118-4556-D90BF82F5468}"/>
              </a:ext>
            </a:extLst>
          </p:cNvPr>
          <p:cNvGraphicFramePr>
            <a:graphicFrameLocks/>
          </p:cNvGraphicFramePr>
          <p:nvPr>
            <p:extLst/>
          </p:nvPr>
        </p:nvGraphicFramePr>
        <p:xfrm>
          <a:off x="347722" y="1741714"/>
          <a:ext cx="11396721" cy="4320002"/>
        </p:xfrm>
        <a:graphic>
          <a:graphicData uri="http://schemas.openxmlformats.org/drawingml/2006/table">
            <a:tbl>
              <a:tblPr firstRow="1" bandRow="1">
                <a:tableStyleId>{00A15C55-8517-42AA-B614-E9B94910E393}</a:tableStyleId>
              </a:tblPr>
              <a:tblGrid>
                <a:gridCol w="1655191">
                  <a:extLst>
                    <a:ext uri="{9D8B030D-6E8A-4147-A177-3AD203B41FA5}">
                      <a16:colId xmlns:a16="http://schemas.microsoft.com/office/drawing/2014/main" val="20000"/>
                    </a:ext>
                  </a:extLst>
                </a:gridCol>
                <a:gridCol w="1480089">
                  <a:extLst>
                    <a:ext uri="{9D8B030D-6E8A-4147-A177-3AD203B41FA5}">
                      <a16:colId xmlns:a16="http://schemas.microsoft.com/office/drawing/2014/main" val="3234065554"/>
                    </a:ext>
                  </a:extLst>
                </a:gridCol>
                <a:gridCol w="1480548">
                  <a:extLst>
                    <a:ext uri="{9D8B030D-6E8A-4147-A177-3AD203B41FA5}">
                      <a16:colId xmlns:a16="http://schemas.microsoft.com/office/drawing/2014/main" val="20001"/>
                    </a:ext>
                  </a:extLst>
                </a:gridCol>
                <a:gridCol w="1567639">
                  <a:extLst>
                    <a:ext uri="{9D8B030D-6E8A-4147-A177-3AD203B41FA5}">
                      <a16:colId xmlns:a16="http://schemas.microsoft.com/office/drawing/2014/main" val="20002"/>
                    </a:ext>
                  </a:extLst>
                </a:gridCol>
                <a:gridCol w="1393456">
                  <a:extLst>
                    <a:ext uri="{9D8B030D-6E8A-4147-A177-3AD203B41FA5}">
                      <a16:colId xmlns:a16="http://schemas.microsoft.com/office/drawing/2014/main" val="20003"/>
                    </a:ext>
                  </a:extLst>
                </a:gridCol>
                <a:gridCol w="1480548">
                  <a:extLst>
                    <a:ext uri="{9D8B030D-6E8A-4147-A177-3AD203B41FA5}">
                      <a16:colId xmlns:a16="http://schemas.microsoft.com/office/drawing/2014/main" val="20004"/>
                    </a:ext>
                  </a:extLst>
                </a:gridCol>
                <a:gridCol w="2339250">
                  <a:extLst>
                    <a:ext uri="{9D8B030D-6E8A-4147-A177-3AD203B41FA5}">
                      <a16:colId xmlns:a16="http://schemas.microsoft.com/office/drawing/2014/main" val="20005"/>
                    </a:ext>
                  </a:extLst>
                </a:gridCol>
              </a:tblGrid>
              <a:tr h="1090322">
                <a:tc>
                  <a:txBody>
                    <a:bodyPr/>
                    <a:lstStyle/>
                    <a:p>
                      <a:r>
                        <a:rPr lang="de-DE" sz="1600"/>
                        <a:t>Ursache</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Maßnahme</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Prozess/Ort</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Umsetzungs-zeitraum</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err="1"/>
                        <a:t>Verant-wortung</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Beteiligte</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Sonstiges/ Erläuterung</a:t>
                      </a:r>
                      <a:endParaRPr lang="de-DE" sz="1600">
                        <a:latin typeface="National Book" panose="02000503000000020004" pitchFamily="50" charset="0"/>
                        <a:ea typeface="National Book" panose="02000503000000020004" pitchFamily="50" charset="0"/>
                      </a:endParaRPr>
                    </a:p>
                  </a:txBody>
                  <a:tcPr marL="110599" marR="110599" marT="55295" marB="55295"/>
                </a:tc>
                <a:extLst>
                  <a:ext uri="{0D108BD9-81ED-4DB2-BD59-A6C34878D82A}">
                    <a16:rowId xmlns:a16="http://schemas.microsoft.com/office/drawing/2014/main" val="10000"/>
                  </a:ext>
                </a:extLst>
              </a:tr>
              <a:tr h="645936">
                <a:tc>
                  <a:txBody>
                    <a:bodyPr/>
                    <a:lstStyle/>
                    <a:p>
                      <a:r>
                        <a:rPr lang="de-DE" sz="1600">
                          <a:latin typeface="National Book" panose="02000503000000020004" pitchFamily="50" charset="0"/>
                          <a:ea typeface="National Book" panose="02000503000000020004" pitchFamily="50" charset="0"/>
                        </a:rPr>
                        <a:t>1.</a:t>
                      </a:r>
                    </a:p>
                  </a:txBody>
                  <a:tcPr marL="110599" marR="110599" marT="55295" marB="55295"/>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10001"/>
                  </a:ext>
                </a:extLst>
              </a:tr>
              <a:tr h="645936">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600">
                          <a:solidFill>
                            <a:schemeClr val="dk1"/>
                          </a:solidFill>
                          <a:latin typeface="National Book" panose="02000503000000020004" pitchFamily="50" charset="0"/>
                          <a:ea typeface="National Book" panose="02000503000000020004" pitchFamily="50" charset="0"/>
                          <a:cs typeface="+mn-cs"/>
                        </a:rPr>
                        <a:t>2.</a:t>
                      </a:r>
                    </a:p>
                  </a:txBody>
                  <a:tcPr marL="110599" marR="110599" marT="55295" marB="55295"/>
                </a:tc>
                <a:tc>
                  <a:txBody>
                    <a:bodyPr/>
                    <a:lstStyle/>
                    <a:p>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1719238350"/>
                  </a:ext>
                </a:extLst>
              </a:tr>
              <a:tr h="645936">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600">
                          <a:solidFill>
                            <a:schemeClr val="dk1"/>
                          </a:solidFill>
                          <a:latin typeface="National Book" panose="02000503000000020004" pitchFamily="50" charset="0"/>
                          <a:ea typeface="National Book" panose="02000503000000020004" pitchFamily="50" charset="0"/>
                          <a:cs typeface="+mn-cs"/>
                        </a:rPr>
                        <a:t>3.</a:t>
                      </a:r>
                    </a:p>
                  </a:txBody>
                  <a:tcPr marL="110599" marR="110599" marT="55295" marB="55295"/>
                </a:tc>
                <a:tc>
                  <a:txBody>
                    <a:bodyPr/>
                    <a:lstStyle/>
                    <a:p>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2455382265"/>
                  </a:ext>
                </a:extLst>
              </a:tr>
              <a:tr h="645936">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600">
                          <a:solidFill>
                            <a:schemeClr val="dk1"/>
                          </a:solidFill>
                          <a:latin typeface="National Book" panose="02000503000000020004" pitchFamily="50" charset="0"/>
                          <a:ea typeface="National Book" panose="02000503000000020004" pitchFamily="50" charset="0"/>
                          <a:cs typeface="+mn-cs"/>
                        </a:rPr>
                        <a:t>4.</a:t>
                      </a:r>
                    </a:p>
                  </a:txBody>
                  <a:tcPr marL="110599" marR="110599" marT="55295" marB="55295"/>
                </a:tc>
                <a:tc>
                  <a:txBody>
                    <a:bodyPr/>
                    <a:lstStyle/>
                    <a:p>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3383807941"/>
                  </a:ext>
                </a:extLst>
              </a:tr>
              <a:tr h="645936">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600">
                          <a:solidFill>
                            <a:schemeClr val="dk1"/>
                          </a:solidFill>
                          <a:latin typeface="National Book" panose="02000503000000020004" pitchFamily="50" charset="0"/>
                          <a:ea typeface="National Book" panose="02000503000000020004" pitchFamily="50" charset="0"/>
                          <a:cs typeface="+mn-cs"/>
                        </a:rPr>
                        <a:t>…</a:t>
                      </a:r>
                    </a:p>
                  </a:txBody>
                  <a:tcPr marL="110599" marR="110599" marT="55295" marB="55295"/>
                </a:tc>
                <a:tc>
                  <a:txBody>
                    <a:bodyPr/>
                    <a:lstStyle/>
                    <a:p>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669505631"/>
                  </a:ext>
                </a:extLst>
              </a:tr>
            </a:tbl>
          </a:graphicData>
        </a:graphic>
      </p:graphicFrame>
      <p:pic>
        <p:nvPicPr>
          <p:cNvPr id="3" name="Grafik 2" descr="Klemmbrett abgehakt Silhouette">
            <a:extLst>
              <a:ext uri="{FF2B5EF4-FFF2-40B4-BE49-F238E27FC236}">
                <a16:creationId xmlns:a16="http://schemas.microsoft.com/office/drawing/2014/main" id="{946C76DD-AC64-9C52-B9D1-B3F9A0EC1B1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7938462" y="2773772"/>
            <a:ext cx="2507775" cy="2507775"/>
          </a:xfrm>
          <a:prstGeom prst="rect">
            <a:avLst/>
          </a:prstGeom>
        </p:spPr>
      </p:pic>
      <p:sp>
        <p:nvSpPr>
          <p:cNvPr id="7" name="Textfeld 6">
            <a:extLst>
              <a:ext uri="{FF2B5EF4-FFF2-40B4-BE49-F238E27FC236}">
                <a16:creationId xmlns:a16="http://schemas.microsoft.com/office/drawing/2014/main" id="{C112FC62-1217-F3F7-F6B7-1E0A407D3640}"/>
              </a:ext>
            </a:extLst>
          </p:cNvPr>
          <p:cNvSpPr txBox="1"/>
          <p:nvPr/>
        </p:nvSpPr>
        <p:spPr>
          <a:xfrm>
            <a:off x="7035800" y="5179947"/>
            <a:ext cx="4553953" cy="710644"/>
          </a:xfrm>
          <a:prstGeom prst="rect">
            <a:avLst/>
          </a:prstGeom>
          <a:noFill/>
        </p:spPr>
        <p:txBody>
          <a:bodyPr wrap="square" rtlCol="0">
            <a:spAutoFit/>
          </a:bodyPr>
          <a:lstStyle/>
          <a:p>
            <a:pPr marL="342900" indent="-342900">
              <a:lnSpc>
                <a:spcPct val="110000"/>
              </a:lnSpc>
              <a:buFont typeface="Wingdings" panose="05000000000000000000" pitchFamily="2" charset="2"/>
              <a:buChar char="è"/>
            </a:pPr>
            <a:r>
              <a:rPr lang="de-DE" sz="1900" b="1"/>
              <a:t>Beispielhafter Maßnahmenkatalog</a:t>
            </a:r>
          </a:p>
          <a:p>
            <a:pPr marL="342900" indent="-342900">
              <a:lnSpc>
                <a:spcPct val="110000"/>
              </a:lnSpc>
              <a:buFont typeface="Wingdings" panose="05000000000000000000" pitchFamily="2" charset="2"/>
              <a:buChar char="è"/>
            </a:pPr>
            <a:r>
              <a:rPr lang="de-DE" sz="1900" b="1"/>
              <a:t>Maßnahmenplan</a:t>
            </a:r>
          </a:p>
        </p:txBody>
      </p:sp>
    </p:spTree>
    <p:extLst>
      <p:ext uri="{BB962C8B-B14F-4D97-AF65-F5344CB8AC3E}">
        <p14:creationId xmlns:p14="http://schemas.microsoft.com/office/powerpoint/2010/main" val="28895105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A1E999-4F54-379A-6530-E51B67312402}"/>
              </a:ext>
            </a:extLst>
          </p:cNvPr>
          <p:cNvSpPr>
            <a:spLocks noGrp="1"/>
          </p:cNvSpPr>
          <p:nvPr>
            <p:ph type="title"/>
          </p:nvPr>
        </p:nvSpPr>
        <p:spPr/>
        <p:txBody>
          <a:bodyPr/>
          <a:lstStyle/>
          <a:p>
            <a:r>
              <a:rPr lang="de-DE"/>
              <a:t>Maßnahmenentwicklung &amp; -planung</a:t>
            </a:r>
          </a:p>
        </p:txBody>
      </p:sp>
      <p:sp>
        <p:nvSpPr>
          <p:cNvPr id="4" name="Textplatzhalter 3">
            <a:extLst>
              <a:ext uri="{FF2B5EF4-FFF2-40B4-BE49-F238E27FC236}">
                <a16:creationId xmlns:a16="http://schemas.microsoft.com/office/drawing/2014/main" id="{2DE77138-BEEE-C285-963C-0A4DEF90861C}"/>
              </a:ext>
            </a:extLst>
          </p:cNvPr>
          <p:cNvSpPr>
            <a:spLocks noGrp="1"/>
          </p:cNvSpPr>
          <p:nvPr>
            <p:ph type="body" sz="quarter" idx="13"/>
          </p:nvPr>
        </p:nvSpPr>
        <p:spPr/>
        <p:txBody>
          <a:bodyPr/>
          <a:lstStyle/>
          <a:p>
            <a:r>
              <a:rPr lang="de-DE"/>
              <a:t>Maßnahmenplan - Beispiel</a:t>
            </a:r>
          </a:p>
        </p:txBody>
      </p:sp>
      <p:graphicFrame>
        <p:nvGraphicFramePr>
          <p:cNvPr id="6" name="Inhaltsplatzhalter 4">
            <a:extLst>
              <a:ext uri="{FF2B5EF4-FFF2-40B4-BE49-F238E27FC236}">
                <a16:creationId xmlns:a16="http://schemas.microsoft.com/office/drawing/2014/main" id="{C2A0B184-4843-1118-4556-D90BF82F5468}"/>
              </a:ext>
            </a:extLst>
          </p:cNvPr>
          <p:cNvGraphicFramePr>
            <a:graphicFrameLocks/>
          </p:cNvGraphicFramePr>
          <p:nvPr>
            <p:extLst/>
          </p:nvPr>
        </p:nvGraphicFramePr>
        <p:xfrm>
          <a:off x="347722" y="1741714"/>
          <a:ext cx="11396721" cy="4320000"/>
        </p:xfrm>
        <a:graphic>
          <a:graphicData uri="http://schemas.openxmlformats.org/drawingml/2006/table">
            <a:tbl>
              <a:tblPr firstRow="1" bandRow="1">
                <a:tableStyleId>{00A15C55-8517-42AA-B614-E9B94910E393}</a:tableStyleId>
              </a:tblPr>
              <a:tblGrid>
                <a:gridCol w="1655191">
                  <a:extLst>
                    <a:ext uri="{9D8B030D-6E8A-4147-A177-3AD203B41FA5}">
                      <a16:colId xmlns:a16="http://schemas.microsoft.com/office/drawing/2014/main" val="20000"/>
                    </a:ext>
                  </a:extLst>
                </a:gridCol>
                <a:gridCol w="1480089">
                  <a:extLst>
                    <a:ext uri="{9D8B030D-6E8A-4147-A177-3AD203B41FA5}">
                      <a16:colId xmlns:a16="http://schemas.microsoft.com/office/drawing/2014/main" val="3234065554"/>
                    </a:ext>
                  </a:extLst>
                </a:gridCol>
                <a:gridCol w="1480548">
                  <a:extLst>
                    <a:ext uri="{9D8B030D-6E8A-4147-A177-3AD203B41FA5}">
                      <a16:colId xmlns:a16="http://schemas.microsoft.com/office/drawing/2014/main" val="20001"/>
                    </a:ext>
                  </a:extLst>
                </a:gridCol>
                <a:gridCol w="1567639">
                  <a:extLst>
                    <a:ext uri="{9D8B030D-6E8A-4147-A177-3AD203B41FA5}">
                      <a16:colId xmlns:a16="http://schemas.microsoft.com/office/drawing/2014/main" val="20002"/>
                    </a:ext>
                  </a:extLst>
                </a:gridCol>
                <a:gridCol w="1393456">
                  <a:extLst>
                    <a:ext uri="{9D8B030D-6E8A-4147-A177-3AD203B41FA5}">
                      <a16:colId xmlns:a16="http://schemas.microsoft.com/office/drawing/2014/main" val="20003"/>
                    </a:ext>
                  </a:extLst>
                </a:gridCol>
                <a:gridCol w="1480548">
                  <a:extLst>
                    <a:ext uri="{9D8B030D-6E8A-4147-A177-3AD203B41FA5}">
                      <a16:colId xmlns:a16="http://schemas.microsoft.com/office/drawing/2014/main" val="20004"/>
                    </a:ext>
                  </a:extLst>
                </a:gridCol>
                <a:gridCol w="2339250">
                  <a:extLst>
                    <a:ext uri="{9D8B030D-6E8A-4147-A177-3AD203B41FA5}">
                      <a16:colId xmlns:a16="http://schemas.microsoft.com/office/drawing/2014/main" val="20005"/>
                    </a:ext>
                  </a:extLst>
                </a:gridCol>
              </a:tblGrid>
              <a:tr h="796549">
                <a:tc>
                  <a:txBody>
                    <a:bodyPr/>
                    <a:lstStyle/>
                    <a:p>
                      <a:r>
                        <a:rPr lang="de-DE" sz="1600"/>
                        <a:t>Ursache</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Maßnahme</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Prozess/Ort</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Umsetzungs-zeitraum</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Verant-</a:t>
                      </a:r>
                      <a:r>
                        <a:rPr lang="de-DE" sz="1600" err="1"/>
                        <a:t>wortung</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Beteiligte</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r>
                        <a:rPr lang="de-DE" sz="1600"/>
                        <a:t>Sonstiges/ Erläuterung</a:t>
                      </a:r>
                      <a:endParaRPr lang="de-DE" sz="1600">
                        <a:latin typeface="National Book" panose="02000503000000020004" pitchFamily="50" charset="0"/>
                        <a:ea typeface="National Book" panose="02000503000000020004" pitchFamily="50" charset="0"/>
                      </a:endParaRPr>
                    </a:p>
                  </a:txBody>
                  <a:tcPr marL="110599" marR="110599" marT="55295" marB="55295"/>
                </a:tc>
                <a:extLst>
                  <a:ext uri="{0D108BD9-81ED-4DB2-BD59-A6C34878D82A}">
                    <a16:rowId xmlns:a16="http://schemas.microsoft.com/office/drawing/2014/main" val="10000"/>
                  </a:ext>
                </a:extLst>
              </a:tr>
              <a:tr h="1671514">
                <a:tc>
                  <a:txBody>
                    <a:bodyPr/>
                    <a:lstStyle/>
                    <a:p>
                      <a:r>
                        <a:rPr lang="de-DE" sz="1600">
                          <a:solidFill>
                            <a:schemeClr val="dk1"/>
                          </a:solidFill>
                        </a:rPr>
                        <a:t>Suppe als größter Bestandteil der Abfallmengen </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600"/>
                        <a:t>Einführung einer Bestell-pflicht für Vorsuppen</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r>
                        <a:rPr lang="de-DE" sz="1600">
                          <a:solidFill>
                            <a:schemeClr val="dk1"/>
                          </a:solidFill>
                        </a:rPr>
                        <a:t>Bestellung</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Ab Jan. 2023</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Frau Müller (Küchen-leitung)</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Herr </a:t>
                      </a:r>
                      <a:r>
                        <a:rPr lang="de-DE" sz="1600" err="1">
                          <a:solidFill>
                            <a:schemeClr val="dk1"/>
                          </a:solidFill>
                        </a:rPr>
                        <a:t>Sodtke</a:t>
                      </a:r>
                      <a:r>
                        <a:rPr lang="de-DE" sz="1600">
                          <a:solidFill>
                            <a:schemeClr val="dk1"/>
                          </a:solidFill>
                        </a:rPr>
                        <a:t> (Bestellung Station)</a:t>
                      </a:r>
                    </a:p>
                    <a:p>
                      <a:pPr marL="0" lvl="0" algn="l">
                        <a:buNone/>
                      </a:pPr>
                      <a:r>
                        <a:rPr lang="de-DE" sz="1600">
                          <a:solidFill>
                            <a:schemeClr val="tx1"/>
                          </a:solidFill>
                        </a:rPr>
                        <a:t>Herr Nerd (IT)</a:t>
                      </a:r>
                    </a:p>
                  </a:txBody>
                  <a:tcPr marL="110599" marR="110599" marT="55295" marB="55295"/>
                </a:tc>
                <a:tc>
                  <a:txBody>
                    <a:bodyPr/>
                    <a:lstStyle/>
                    <a:p>
                      <a:pPr marL="0" algn="l" defTabSz="914400"/>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10001"/>
                  </a:ext>
                </a:extLst>
              </a:tr>
              <a:tr h="185193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600">
                          <a:solidFill>
                            <a:schemeClr val="dk1"/>
                          </a:solidFill>
                        </a:rPr>
                        <a:t>Abfallmengen</a:t>
                      </a:r>
                      <a:r>
                        <a:rPr lang="de-DE" sz="1600" baseline="0">
                          <a:solidFill>
                            <a:schemeClr val="dk1"/>
                          </a:solidFill>
                        </a:rPr>
                        <a:t> bei einem Kunden sehr hoch</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r>
                        <a:rPr lang="de-DE" sz="1600"/>
                        <a:t>Einführung</a:t>
                      </a:r>
                      <a:r>
                        <a:rPr lang="de-DE" sz="1600" baseline="0"/>
                        <a:t> eines Feedback-Systems zu Kunden</a:t>
                      </a:r>
                      <a:endParaRPr lang="de-DE" sz="1600">
                        <a:latin typeface="National Book" panose="02000503000000020004" pitchFamily="50" charset="0"/>
                        <a:ea typeface="National Book" panose="02000503000000020004" pitchFamily="50" charset="0"/>
                      </a:endParaRPr>
                    </a:p>
                  </a:txBody>
                  <a:tcPr marL="110599" marR="110599" marT="55295" marB="55295"/>
                </a:tc>
                <a:tc>
                  <a:txBody>
                    <a:bodyPr/>
                    <a:lstStyle/>
                    <a:p>
                      <a:pPr marL="0" algn="l" defTabSz="914400"/>
                      <a:r>
                        <a:rPr lang="de-DE" sz="1600">
                          <a:solidFill>
                            <a:schemeClr val="dk1"/>
                          </a:solidFill>
                        </a:rPr>
                        <a:t>Schnittstelle Produktions-küche // Kunde</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Testphase Januar-März 2023</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Frau</a:t>
                      </a:r>
                      <a:r>
                        <a:rPr lang="de-DE" sz="1600" baseline="0">
                          <a:solidFill>
                            <a:schemeClr val="dk1"/>
                          </a:solidFill>
                        </a:rPr>
                        <a:t> Meier (Speise-planung)</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Frau</a:t>
                      </a:r>
                      <a:r>
                        <a:rPr lang="de-DE" sz="1600" baseline="0">
                          <a:solidFill>
                            <a:schemeClr val="dk1"/>
                          </a:solidFill>
                        </a:rPr>
                        <a:t> Schmidt (Kita-Einrichtung)</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tc>
                  <a:txBody>
                    <a:bodyPr/>
                    <a:lstStyle/>
                    <a:p>
                      <a:pPr marL="0" algn="l" defTabSz="914400"/>
                      <a:r>
                        <a:rPr lang="de-DE" sz="1600">
                          <a:solidFill>
                            <a:schemeClr val="dk1"/>
                          </a:solidFill>
                        </a:rPr>
                        <a:t>Regelmäßige Rückmeldung</a:t>
                      </a:r>
                      <a:r>
                        <a:rPr lang="de-DE" sz="1600" baseline="0">
                          <a:solidFill>
                            <a:schemeClr val="dk1"/>
                          </a:solidFill>
                        </a:rPr>
                        <a:t> von Kunden (Außen-stelle) über Ausgabe- und Tellerrest über…</a:t>
                      </a:r>
                      <a:endParaRPr lang="de-DE" sz="1600">
                        <a:solidFill>
                          <a:schemeClr val="dk1"/>
                        </a:solidFill>
                        <a:latin typeface="National Book" panose="02000503000000020004" pitchFamily="50" charset="0"/>
                        <a:ea typeface="National Book" panose="02000503000000020004" pitchFamily="50" charset="0"/>
                        <a:cs typeface="+mn-cs"/>
                      </a:endParaRPr>
                    </a:p>
                  </a:txBody>
                  <a:tcPr marL="110599" marR="110599" marT="55295" marB="55295"/>
                </a:tc>
                <a:extLst>
                  <a:ext uri="{0D108BD9-81ED-4DB2-BD59-A6C34878D82A}">
                    <a16:rowId xmlns:a16="http://schemas.microsoft.com/office/drawing/2014/main" val="1719238350"/>
                  </a:ext>
                </a:extLst>
              </a:tr>
            </a:tbl>
          </a:graphicData>
        </a:graphic>
      </p:graphicFrame>
    </p:spTree>
    <p:extLst>
      <p:ext uri="{BB962C8B-B14F-4D97-AF65-F5344CB8AC3E}">
        <p14:creationId xmlns:p14="http://schemas.microsoft.com/office/powerpoint/2010/main" val="3139868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Maßnahmenentwicklung</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sz="2000" dirty="0"/>
              <a:t>Nachdem die Teilnehmenden wissen, wie sie bei der Maßnahmenentwicklung vorgehen können, geht es in die Kleingruppenarbeit, um gemeinsam Maßnahmen zu besprechen. Dabei können spezifische Ursachen den Gruppen zugeordnet werden, sodass jede Gruppe über ein anderes Problem berät.</a:t>
            </a:r>
          </a:p>
          <a:p>
            <a:pPr marL="0" indent="0">
              <a:buNone/>
            </a:pPr>
            <a:endParaRPr lang="de-DE" sz="2000" dirty="0">
              <a:latin typeface="Arial" panose="020B0604020202020204" pitchFamily="34" charset="0"/>
              <a:cs typeface="Arial" panose="020B0604020202020204" pitchFamily="34" charset="0"/>
            </a:endParaRPr>
          </a:p>
          <a:p>
            <a:pPr marL="0" indent="0">
              <a:buNone/>
            </a:pPr>
            <a:r>
              <a:rPr lang="de-DE" sz="2000" dirty="0">
                <a:latin typeface="Arial" panose="020B0604020202020204" pitchFamily="34" charset="0"/>
                <a:cs typeface="Arial" panose="020B0604020202020204" pitchFamily="34" charset="0"/>
              </a:rPr>
              <a:t>Danach werden die Ergebnisse im Plenum vorgestellt. </a:t>
            </a:r>
          </a:p>
          <a:p>
            <a:pPr marL="0" indent="0">
              <a:buNone/>
            </a:pPr>
            <a:endParaRPr lang="de-DE" sz="2000" dirty="0"/>
          </a:p>
          <a:p>
            <a:pPr marL="0" indent="0">
              <a:buNone/>
            </a:pPr>
            <a:r>
              <a:rPr lang="de-DE" sz="2000" b="1" dirty="0"/>
              <a:t>Material:</a:t>
            </a:r>
            <a:r>
              <a:rPr lang="de-DE" sz="2000" dirty="0"/>
              <a:t> Präsentation, Moderationskarten, Stifte, Stellwand, Stecknadeln</a:t>
            </a:r>
          </a:p>
          <a:p>
            <a:pPr marL="0" indent="0">
              <a:buNone/>
            </a:pPr>
            <a:endParaRPr lang="de-DE" sz="2000" dirty="0"/>
          </a:p>
          <a:p>
            <a:pPr marL="0" indent="0">
              <a:buNone/>
            </a:pPr>
            <a:endParaRPr lang="de-DE" sz="2000"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3917679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940E085-F273-7001-424C-A359B3B58470}"/>
              </a:ext>
            </a:extLst>
          </p:cNvPr>
          <p:cNvSpPr txBox="1">
            <a:spLocks/>
          </p:cNvSpPr>
          <p:nvPr/>
        </p:nvSpPr>
        <p:spPr>
          <a:xfrm>
            <a:off x="371481" y="1785600"/>
            <a:ext cx="8824913" cy="4200168"/>
          </a:xfrm>
          <a:prstGeom prst="rect">
            <a:avLst/>
          </a:prstGeom>
        </p:spPr>
        <p:txBody>
          <a:bodyPr lIns="91440" tIns="45720" rIns="91440" bIns="45720" anchor="t"/>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Clr>
                <a:schemeClr val="accent4"/>
              </a:buClr>
              <a:buNone/>
            </a:pPr>
            <a:r>
              <a:rPr lang="de-DE" sz="2000" b="1" dirty="0"/>
              <a:t>Betrachten Sie in Kleingruppen eine der möglichen Ursachen für vermeidbare Lebensmittelabfälle in Ihrem Haus genauer!</a:t>
            </a:r>
          </a:p>
          <a:p>
            <a:pPr marL="354965" indent="-354965">
              <a:lnSpc>
                <a:spcPct val="150000"/>
              </a:lnSpc>
              <a:buClr>
                <a:schemeClr val="accent4"/>
              </a:buClr>
              <a:buFont typeface="Arial" panose="020B0604020202020204" pitchFamily="34" charset="0"/>
              <a:buChar char="•"/>
            </a:pPr>
            <a:r>
              <a:rPr lang="de-DE" sz="2000" dirty="0"/>
              <a:t>Welche Maßnahmen bzw. Veränderungen würden zu einer </a:t>
            </a:r>
            <a:r>
              <a:rPr lang="de-DE" sz="2000" b="1" dirty="0"/>
              <a:t>Verschlimmerung des Problems </a:t>
            </a:r>
            <a:r>
              <a:rPr lang="de-DE" sz="2000" dirty="0"/>
              <a:t>führen?</a:t>
            </a:r>
            <a:endParaRPr lang="de-DE" sz="2000" dirty="0">
              <a:cs typeface="Arial"/>
            </a:endParaRPr>
          </a:p>
          <a:p>
            <a:pPr marL="354965" indent="-354965">
              <a:lnSpc>
                <a:spcPct val="150000"/>
              </a:lnSpc>
              <a:buClr>
                <a:schemeClr val="accent4"/>
              </a:buClr>
              <a:buFont typeface="Arial" panose="020B0604020202020204" pitchFamily="34" charset="0"/>
              <a:buChar char="•"/>
            </a:pPr>
            <a:r>
              <a:rPr lang="de-DE" sz="2000" dirty="0"/>
              <a:t>Wie lassen sich die „negativen“ Ideen in </a:t>
            </a:r>
            <a:r>
              <a:rPr lang="de-DE" sz="2000" b="1" dirty="0"/>
              <a:t>positive Maßnahmen</a:t>
            </a:r>
            <a:r>
              <a:rPr lang="de-DE" sz="2000" dirty="0"/>
              <a:t> umwandeln?</a:t>
            </a:r>
            <a:endParaRPr lang="de-DE" sz="2000" dirty="0">
              <a:cs typeface="Arial"/>
            </a:endParaRPr>
          </a:p>
          <a:p>
            <a:pPr marL="354965" indent="-354965">
              <a:lnSpc>
                <a:spcPct val="150000"/>
              </a:lnSpc>
              <a:buClr>
                <a:schemeClr val="accent4"/>
              </a:buClr>
              <a:buFont typeface="Arial" panose="020B0604020202020204" pitchFamily="34" charset="0"/>
              <a:buChar char="•"/>
            </a:pPr>
            <a:endParaRPr lang="de-DE" sz="2000">
              <a:cs typeface="Arial"/>
            </a:endParaRPr>
          </a:p>
          <a:p>
            <a:pPr marL="354965" indent="-354965">
              <a:lnSpc>
                <a:spcPct val="150000"/>
              </a:lnSpc>
              <a:buClr>
                <a:schemeClr val="accent4"/>
              </a:buClr>
              <a:buFont typeface="Wingdings" panose="05000000000000000000" pitchFamily="2" charset="2"/>
              <a:buChar char="è"/>
            </a:pPr>
            <a:r>
              <a:rPr lang="de-DE" sz="2000" dirty="0"/>
              <a:t>Die Ergebnisse der Gruppen werden anschließend im Plenum </a:t>
            </a:r>
            <a:br>
              <a:rPr lang="de-DE" sz="2000" dirty="0"/>
            </a:br>
            <a:r>
              <a:rPr lang="de-DE" sz="2000" dirty="0"/>
              <a:t>vorgestellt und besprochen</a:t>
            </a:r>
            <a:endParaRPr lang="de-DE" sz="2000" dirty="0">
              <a:cs typeface="Arial"/>
            </a:endParaRPr>
          </a:p>
          <a:p>
            <a:pPr marL="0" indent="0">
              <a:lnSpc>
                <a:spcPct val="150000"/>
              </a:lnSpc>
              <a:buClr>
                <a:schemeClr val="accent4"/>
              </a:buClr>
              <a:buNone/>
            </a:pPr>
            <a:endParaRPr lang="de-DE" sz="2000"/>
          </a:p>
        </p:txBody>
      </p:sp>
      <p:pic>
        <p:nvPicPr>
          <p:cNvPr id="5" name="Grafik 4" descr="Gruppenbrainstorming Silhouette">
            <a:extLst>
              <a:ext uri="{FF2B5EF4-FFF2-40B4-BE49-F238E27FC236}">
                <a16:creationId xmlns:a16="http://schemas.microsoft.com/office/drawing/2014/main" id="{C0672335-C32B-2A5D-131F-6066353539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8410947" y="3551717"/>
            <a:ext cx="2507775" cy="2507775"/>
          </a:xfrm>
          <a:prstGeom prst="rect">
            <a:avLst/>
          </a:prstGeom>
        </p:spPr>
      </p:pic>
      <p:sp>
        <p:nvSpPr>
          <p:cNvPr id="7" name="Titel 1">
            <a:extLst>
              <a:ext uri="{FF2B5EF4-FFF2-40B4-BE49-F238E27FC236}">
                <a16:creationId xmlns:a16="http://schemas.microsoft.com/office/drawing/2014/main" id="{9C453A97-EC45-5316-1744-871F5DADADB6}"/>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Maßnahmenentwicklung</a:t>
            </a:r>
            <a:endParaRPr lang="de-DE" b="1" kern="1200">
              <a:latin typeface="+mj-lt"/>
              <a:ea typeface="+mj-ea"/>
              <a:cs typeface="+mj-cs"/>
            </a:endParaRPr>
          </a:p>
        </p:txBody>
      </p:sp>
      <p:sp>
        <p:nvSpPr>
          <p:cNvPr id="8" name="Textplatzhalter 11">
            <a:extLst>
              <a:ext uri="{FF2B5EF4-FFF2-40B4-BE49-F238E27FC236}">
                <a16:creationId xmlns:a16="http://schemas.microsoft.com/office/drawing/2014/main" id="{B16972FD-6C52-7C8C-8D87-4B65344AB3BA}"/>
              </a:ext>
            </a:extLst>
          </p:cNvPr>
          <p:cNvSpPr>
            <a:spLocks noGrp="1"/>
          </p:cNvSpPr>
          <p:nvPr>
            <p:ph type="body" sz="quarter" idx="13"/>
          </p:nvPr>
        </p:nvSpPr>
        <p:spPr>
          <a:xfrm>
            <a:off x="371357" y="872232"/>
            <a:ext cx="8820993" cy="504540"/>
          </a:xfrm>
        </p:spPr>
        <p:txBody>
          <a:bodyPr vert="horz" wrap="square" lIns="0" tIns="0" rIns="0" bIns="0" numCol="1" anchor="t" anchorCtr="0" compatLnSpc="1">
            <a:prstTxWarp prst="textNoShape">
              <a:avLst/>
            </a:prstTxWarp>
            <a:normAutofit/>
          </a:bodyPr>
          <a:lstStyle/>
          <a:p>
            <a:pPr>
              <a:spcAft>
                <a:spcPts val="600"/>
              </a:spcAft>
            </a:pPr>
            <a:r>
              <a:rPr lang="de-DE" kern="1200">
                <a:latin typeface="+mn-lt"/>
                <a:ea typeface="+mn-ea"/>
                <a:cs typeface="+mn-cs"/>
              </a:rPr>
              <a:t>Gruppenarbeit</a:t>
            </a:r>
          </a:p>
        </p:txBody>
      </p:sp>
    </p:spTree>
    <p:extLst>
      <p:ext uri="{BB962C8B-B14F-4D97-AF65-F5344CB8AC3E}">
        <p14:creationId xmlns:p14="http://schemas.microsoft.com/office/powerpoint/2010/main" val="4469705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Ergebnisse</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die Ergebnisse eingestellt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a:xfrm>
            <a:off x="371357" y="872232"/>
            <a:ext cx="8820993" cy="504540"/>
          </a:xfrm>
        </p:spPr>
        <p:txBody>
          <a:bodyPr/>
          <a:lstStyle/>
          <a:p>
            <a:r>
              <a:rPr lang="de-DE" dirty="0"/>
              <a:t>Maßnahmenentwicklung</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687553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a:extLst>
              <a:ext uri="{FF2B5EF4-FFF2-40B4-BE49-F238E27FC236}">
                <a16:creationId xmlns:a16="http://schemas.microsoft.com/office/drawing/2014/main" id="{CD6C79A0-10F3-2B99-F3F6-0D85AD1F4154}"/>
              </a:ext>
            </a:extLst>
          </p:cNvPr>
          <p:cNvSpPr txBox="1">
            <a:spLocks/>
          </p:cNvSpPr>
          <p:nvPr/>
        </p:nvSpPr>
        <p:spPr>
          <a:xfrm>
            <a:off x="371481" y="1785938"/>
            <a:ext cx="10689809" cy="4527558"/>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4"/>
              </a:buClr>
            </a:pPr>
            <a:r>
              <a:rPr lang="de-DE" sz="2000" dirty="0"/>
              <a:t>Durchführung eines </a:t>
            </a:r>
            <a:r>
              <a:rPr lang="de-DE" sz="2000" b="1" dirty="0"/>
              <a:t>Inhouse-Workshops</a:t>
            </a:r>
            <a:r>
              <a:rPr lang="de-DE" sz="2000" dirty="0"/>
              <a:t> zur Benennung der Ursachen &amp; Planung der Maßnahmen</a:t>
            </a:r>
          </a:p>
          <a:p>
            <a:pPr>
              <a:lnSpc>
                <a:spcPct val="150000"/>
              </a:lnSpc>
              <a:buClr>
                <a:schemeClr val="accent4"/>
              </a:buClr>
            </a:pPr>
            <a:r>
              <a:rPr lang="de-DE" sz="2000" dirty="0"/>
              <a:t>Umsetzung der Maßnahmen für mind. 4 Wochen (auch über den 3ten Termin hinaus möglich)</a:t>
            </a:r>
          </a:p>
          <a:p>
            <a:pPr>
              <a:lnSpc>
                <a:spcPct val="150000"/>
              </a:lnSpc>
              <a:buClr>
                <a:schemeClr val="accent4"/>
              </a:buClr>
              <a:buFont typeface="Wingdings" panose="05000000000000000000" pitchFamily="2" charset="2"/>
              <a:buChar char="è"/>
            </a:pPr>
            <a:r>
              <a:rPr lang="de-DE" sz="2000" b="1" dirty="0"/>
              <a:t>Übermittlung des Maßnahmenplans an das </a:t>
            </a:r>
            <a:r>
              <a:rPr lang="de-DE" sz="2000" b="1" dirty="0" err="1"/>
              <a:t>iSuN</a:t>
            </a:r>
            <a:r>
              <a:rPr lang="de-DE" sz="2000" b="1" dirty="0"/>
              <a:t> spätestens bis zum xx.xx.20xx.</a:t>
            </a:r>
          </a:p>
          <a:p>
            <a:pPr>
              <a:lnSpc>
                <a:spcPct val="150000"/>
              </a:lnSpc>
              <a:buClr>
                <a:schemeClr val="accent4"/>
              </a:buClr>
              <a:buFont typeface="Wingdings" panose="05000000000000000000" pitchFamily="2" charset="2"/>
              <a:buChar char="è"/>
            </a:pPr>
            <a:endParaRPr lang="de-DE" sz="2000" b="1" dirty="0"/>
          </a:p>
          <a:p>
            <a:pPr marR="0" lvl="0" algn="l" defTabSz="914400" rtl="0" eaLnBrk="1" fontAlgn="auto" latinLnBrk="0" hangingPunct="1">
              <a:lnSpc>
                <a:spcPct val="150000"/>
              </a:lnSpc>
              <a:spcBef>
                <a:spcPts val="0"/>
              </a:spcBef>
              <a:spcAft>
                <a:spcPts val="0"/>
              </a:spcAft>
              <a:buClr>
                <a:srgbClr val="FF821E"/>
              </a:buClr>
              <a:buSzTx/>
              <a:buFont typeface="Arial" panose="020B0604020202020204" pitchFamily="34" charset="0"/>
              <a:buChar char="•"/>
              <a:tabLst/>
              <a:defRPr/>
            </a:pPr>
            <a:r>
              <a:rPr kumimoji="0" lang="de-DE" sz="2000" i="0" u="none" strike="noStrike" kern="1200" cap="none" spc="0" normalizeH="0" baseline="0" noProof="0" dirty="0">
                <a:ln>
                  <a:noFill/>
                </a:ln>
                <a:solidFill>
                  <a:prstClr val="black"/>
                </a:solidFill>
                <a:effectLst/>
                <a:uLnTx/>
                <a:uFillTx/>
                <a:latin typeface="Arial"/>
                <a:ea typeface="+mn-ea"/>
                <a:cs typeface="+mn-cs"/>
              </a:rPr>
              <a:t>optional: </a:t>
            </a:r>
            <a:r>
              <a:rPr lang="de-DE" sz="2000" b="1" dirty="0">
                <a:solidFill>
                  <a:prstClr val="black"/>
                </a:solidFill>
                <a:latin typeface="Arial"/>
              </a:rPr>
              <a:t>Befragung/Evaluation der Mitarbeitenden </a:t>
            </a:r>
            <a:r>
              <a:rPr lang="de-DE" sz="2000" dirty="0">
                <a:solidFill>
                  <a:prstClr val="black"/>
                </a:solidFill>
                <a:latin typeface="Arial"/>
              </a:rPr>
              <a:t>zum </a:t>
            </a:r>
            <a:br>
              <a:rPr lang="de-DE" sz="2000" dirty="0">
                <a:solidFill>
                  <a:prstClr val="black"/>
                </a:solidFill>
                <a:latin typeface="Arial"/>
              </a:rPr>
            </a:br>
            <a:r>
              <a:rPr lang="de-DE" sz="2000" dirty="0">
                <a:solidFill>
                  <a:prstClr val="black"/>
                </a:solidFill>
                <a:latin typeface="Arial"/>
              </a:rPr>
              <a:t>Thema Partizipation, um mit weiteren Veränderungen besser </a:t>
            </a:r>
            <a:br>
              <a:rPr lang="de-DE" sz="2000" dirty="0">
                <a:solidFill>
                  <a:prstClr val="black"/>
                </a:solidFill>
                <a:latin typeface="Arial"/>
              </a:rPr>
            </a:br>
            <a:r>
              <a:rPr lang="de-DE" sz="2000" dirty="0">
                <a:solidFill>
                  <a:prstClr val="black"/>
                </a:solidFill>
                <a:latin typeface="Arial"/>
              </a:rPr>
              <a:t>bzw. anders umzugehen &amp; </a:t>
            </a:r>
            <a:r>
              <a:rPr lang="de-DE" sz="2000" b="1" dirty="0">
                <a:solidFill>
                  <a:prstClr val="black"/>
                </a:solidFill>
                <a:latin typeface="Arial"/>
              </a:rPr>
              <a:t>Auswertung der Ergebnisse</a:t>
            </a:r>
          </a:p>
          <a:p>
            <a:pPr marR="0" lvl="0" algn="l" defTabSz="914400" rtl="0" eaLnBrk="1" fontAlgn="auto" latinLnBrk="0" hangingPunct="1">
              <a:lnSpc>
                <a:spcPct val="150000"/>
              </a:lnSpc>
              <a:spcBef>
                <a:spcPts val="0"/>
              </a:spcBef>
              <a:spcAft>
                <a:spcPts val="0"/>
              </a:spcAft>
              <a:buClr>
                <a:srgbClr val="FF821E"/>
              </a:buClr>
              <a:buSzTx/>
              <a:buFont typeface="Wingdings" panose="05000000000000000000" pitchFamily="2" charset="2"/>
              <a:buChar char="è"/>
              <a:tabLst/>
              <a:defRPr/>
            </a:pPr>
            <a:r>
              <a:rPr kumimoji="0" lang="de-DE" sz="2000" b="1" i="0" u="none" strike="noStrike" kern="1200" cap="none" spc="0" normalizeH="0" baseline="0" noProof="0" dirty="0">
                <a:ln>
                  <a:noFill/>
                </a:ln>
                <a:solidFill>
                  <a:prstClr val="black"/>
                </a:solidFill>
                <a:effectLst/>
                <a:uLnTx/>
                <a:uFillTx/>
                <a:latin typeface="Arial"/>
                <a:ea typeface="+mn-ea"/>
                <a:cs typeface="+mn-cs"/>
              </a:rPr>
              <a:t>bei Interesse Rücksprache mit </a:t>
            </a:r>
            <a:r>
              <a:rPr kumimoji="0" lang="de-DE" sz="2000" b="1" i="0" u="none" strike="noStrike" kern="1200" cap="none" spc="0" normalizeH="0" baseline="0" noProof="0" dirty="0" err="1">
                <a:ln>
                  <a:noFill/>
                </a:ln>
                <a:solidFill>
                  <a:prstClr val="black"/>
                </a:solidFill>
                <a:effectLst/>
                <a:uLnTx/>
                <a:uFillTx/>
                <a:latin typeface="Arial"/>
                <a:ea typeface="+mn-ea"/>
                <a:cs typeface="+mn-cs"/>
              </a:rPr>
              <a:t>iSuN</a:t>
            </a:r>
            <a:r>
              <a:rPr kumimoji="0" lang="de-DE" sz="2000" b="1" i="0" u="none" strike="noStrike" kern="1200" cap="none" spc="0" normalizeH="0" baseline="0" noProof="0" dirty="0">
                <a:ln>
                  <a:noFill/>
                </a:ln>
                <a:solidFill>
                  <a:prstClr val="black"/>
                </a:solidFill>
                <a:effectLst/>
                <a:uLnTx/>
                <a:uFillTx/>
                <a:latin typeface="Arial"/>
                <a:ea typeface="+mn-ea"/>
                <a:cs typeface="+mn-cs"/>
              </a:rPr>
              <a:t> zwecks Durchführung</a:t>
            </a:r>
            <a:endParaRPr lang="de-DE" sz="2000" b="1" dirty="0"/>
          </a:p>
        </p:txBody>
      </p:sp>
      <p:pic>
        <p:nvPicPr>
          <p:cNvPr id="5" name="Grafik 4" descr="Klemmbrett abgehakt Silhouette">
            <a:extLst>
              <a:ext uri="{FF2B5EF4-FFF2-40B4-BE49-F238E27FC236}">
                <a16:creationId xmlns:a16="http://schemas.microsoft.com/office/drawing/2014/main" id="{C0672335-C32B-2A5D-131F-6066353539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8553515" y="3975567"/>
            <a:ext cx="2507775" cy="2507775"/>
          </a:xfrm>
          <a:prstGeom prst="rect">
            <a:avLst/>
          </a:prstGeom>
        </p:spPr>
      </p:pic>
      <p:sp>
        <p:nvSpPr>
          <p:cNvPr id="2" name="Titel 1">
            <a:extLst>
              <a:ext uri="{FF2B5EF4-FFF2-40B4-BE49-F238E27FC236}">
                <a16:creationId xmlns:a16="http://schemas.microsoft.com/office/drawing/2014/main" id="{00BCD75D-BC80-5013-74DD-67FF1FF8A964}"/>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weiterführende Aufgabe</a:t>
            </a:r>
            <a:endParaRPr lang="de-DE" b="1" kern="1200">
              <a:latin typeface="+mj-lt"/>
              <a:ea typeface="+mj-ea"/>
              <a:cs typeface="+mj-cs"/>
            </a:endParaRPr>
          </a:p>
        </p:txBody>
      </p:sp>
      <p:sp>
        <p:nvSpPr>
          <p:cNvPr id="4" name="Textplatzhalter 11">
            <a:extLst>
              <a:ext uri="{FF2B5EF4-FFF2-40B4-BE49-F238E27FC236}">
                <a16:creationId xmlns:a16="http://schemas.microsoft.com/office/drawing/2014/main" id="{D669002D-345C-C22D-FB0D-DF3BBD16983B}"/>
              </a:ext>
            </a:extLst>
          </p:cNvPr>
          <p:cNvSpPr txBox="1">
            <a:spLocks/>
          </p:cNvSpPr>
          <p:nvPr/>
        </p:nvSpPr>
        <p:spPr bwMode="auto">
          <a:xfrm>
            <a:off x="371357" y="872232"/>
            <a:ext cx="8820993" cy="504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marL="0" indent="0" algn="l" rtl="0" eaLnBrk="0" fontAlgn="base" hangingPunct="0">
              <a:lnSpc>
                <a:spcPct val="110000"/>
              </a:lnSpc>
              <a:spcBef>
                <a:spcPct val="0"/>
              </a:spcBef>
              <a:spcAft>
                <a:spcPct val="0"/>
              </a:spcAft>
              <a:buFont typeface="Arial" charset="0"/>
              <a:buNone/>
              <a:defRPr sz="2800" kern="1200">
                <a:solidFill>
                  <a:schemeClr val="tx2"/>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endParaRPr lang="de-DE"/>
          </a:p>
        </p:txBody>
      </p:sp>
    </p:spTree>
    <p:extLst>
      <p:ext uri="{BB962C8B-B14F-4D97-AF65-F5344CB8AC3E}">
        <p14:creationId xmlns:p14="http://schemas.microsoft.com/office/powerpoint/2010/main" val="3614680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BCD75D-BC80-5013-74DD-67FF1FF8A964}"/>
              </a:ext>
            </a:extLst>
          </p:cNvPr>
          <p:cNvSpPr txBox="1">
            <a:spLocks/>
          </p:cNvSpPr>
          <p:nvPr/>
        </p:nvSpPr>
        <p:spPr bwMode="auto">
          <a:xfrm>
            <a:off x="371481" y="374658"/>
            <a:ext cx="8820869"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weiterführende Aufgabe</a:t>
            </a:r>
            <a:endParaRPr lang="de-DE" b="1" kern="1200">
              <a:latin typeface="+mj-lt"/>
              <a:ea typeface="+mj-ea"/>
              <a:cs typeface="+mj-cs"/>
            </a:endParaRPr>
          </a:p>
        </p:txBody>
      </p:sp>
      <p:sp>
        <p:nvSpPr>
          <p:cNvPr id="8" name="Textplatzhalter 7">
            <a:extLst>
              <a:ext uri="{FF2B5EF4-FFF2-40B4-BE49-F238E27FC236}">
                <a16:creationId xmlns:a16="http://schemas.microsoft.com/office/drawing/2014/main" id="{2C84A593-6376-BF61-D437-F69ACE22D454}"/>
              </a:ext>
            </a:extLst>
          </p:cNvPr>
          <p:cNvSpPr>
            <a:spLocks noGrp="1"/>
          </p:cNvSpPr>
          <p:nvPr>
            <p:ph type="body" sz="quarter" idx="15"/>
          </p:nvPr>
        </p:nvSpPr>
        <p:spPr/>
        <p:txBody>
          <a:bodyPr/>
          <a:lstStyle/>
          <a:p>
            <a:pPr marL="571500" indent="-571500" algn="l">
              <a:buFont typeface="Wingdings" panose="05000000000000000000" pitchFamily="2" charset="2"/>
              <a:buChar char="è"/>
            </a:pPr>
            <a:r>
              <a:rPr lang="de-DE" sz="2800" dirty="0"/>
              <a:t> 	Bewertung von Maßnahmen</a:t>
            </a:r>
          </a:p>
          <a:p>
            <a:pPr algn="l"/>
            <a:endParaRPr lang="de-DE" sz="2800" dirty="0"/>
          </a:p>
          <a:p>
            <a:pPr marL="571500" indent="-571500" algn="l">
              <a:buFont typeface="Wingdings" panose="05000000000000000000" pitchFamily="2" charset="2"/>
              <a:buChar char="è"/>
            </a:pPr>
            <a:r>
              <a:rPr lang="de-DE" sz="2800" dirty="0"/>
              <a:t>	Maßnahmenplan</a:t>
            </a:r>
          </a:p>
          <a:p>
            <a:pPr marL="571500" indent="-571500" algn="l">
              <a:buFont typeface="Wingdings" panose="05000000000000000000" pitchFamily="2" charset="2"/>
              <a:buChar char="è"/>
            </a:pPr>
            <a:endParaRPr lang="de-DE" sz="2800" dirty="0"/>
          </a:p>
          <a:p>
            <a:pPr marL="571500" indent="-571500" algn="l">
              <a:buFont typeface="Wingdings" panose="05000000000000000000" pitchFamily="2" charset="2"/>
              <a:buChar char="è"/>
            </a:pPr>
            <a:r>
              <a:rPr lang="de-DE" sz="2800" dirty="0"/>
              <a:t>    Inhouse-Schulung</a:t>
            </a:r>
          </a:p>
          <a:p>
            <a:pPr marL="571500" indent="-571500" algn="l">
              <a:buFont typeface="Wingdings" panose="05000000000000000000" pitchFamily="2" charset="2"/>
              <a:buChar char="è"/>
            </a:pPr>
            <a:endParaRPr lang="de-DE" sz="2800" dirty="0"/>
          </a:p>
          <a:p>
            <a:pPr marL="571500" indent="-571500" algn="l">
              <a:buFont typeface="Wingdings" panose="05000000000000000000" pitchFamily="2" charset="2"/>
              <a:buChar char="è"/>
            </a:pPr>
            <a:r>
              <a:rPr lang="de-DE" sz="2800" dirty="0">
                <a:solidFill>
                  <a:schemeClr val="bg1">
                    <a:lumMod val="75000"/>
                  </a:schemeClr>
                </a:solidFill>
              </a:rPr>
              <a:t>	Fragebogen Mitarbeitende</a:t>
            </a:r>
          </a:p>
          <a:p>
            <a:pPr algn="l"/>
            <a:endParaRPr lang="de-DE" dirty="0"/>
          </a:p>
        </p:txBody>
      </p:sp>
      <p:pic>
        <p:nvPicPr>
          <p:cNvPr id="5" name="Grafik 4" descr="Klemmbrett abgehakt Silhouette">
            <a:extLst>
              <a:ext uri="{FF2B5EF4-FFF2-40B4-BE49-F238E27FC236}">
                <a16:creationId xmlns:a16="http://schemas.microsoft.com/office/drawing/2014/main" id="{C0672335-C32B-2A5D-131F-6066353539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8410947" y="3551717"/>
            <a:ext cx="2507775" cy="2507775"/>
          </a:xfrm>
          <a:prstGeom prst="rect">
            <a:avLst/>
          </a:prstGeom>
        </p:spPr>
      </p:pic>
      <p:sp>
        <p:nvSpPr>
          <p:cNvPr id="4" name="Textplatzhalter 11">
            <a:extLst>
              <a:ext uri="{FF2B5EF4-FFF2-40B4-BE49-F238E27FC236}">
                <a16:creationId xmlns:a16="http://schemas.microsoft.com/office/drawing/2014/main" id="{D669002D-345C-C22D-FB0D-DF3BBD16983B}"/>
              </a:ext>
            </a:extLst>
          </p:cNvPr>
          <p:cNvSpPr txBox="1">
            <a:spLocks/>
          </p:cNvSpPr>
          <p:nvPr/>
        </p:nvSpPr>
        <p:spPr bwMode="auto">
          <a:xfrm>
            <a:off x="371357" y="872232"/>
            <a:ext cx="8315443" cy="504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marL="0" indent="0" algn="l" rtl="0" eaLnBrk="0" fontAlgn="base" hangingPunct="0">
              <a:lnSpc>
                <a:spcPct val="110000"/>
              </a:lnSpc>
              <a:spcBef>
                <a:spcPct val="0"/>
              </a:spcBef>
              <a:spcAft>
                <a:spcPct val="0"/>
              </a:spcAft>
              <a:buFont typeface="Arial" charset="0"/>
              <a:buNone/>
              <a:defRPr sz="2800" kern="1200">
                <a:solidFill>
                  <a:schemeClr val="tx2"/>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de-DE"/>
              <a:t>Materialien zur Durchführung</a:t>
            </a:r>
          </a:p>
        </p:txBody>
      </p:sp>
      <p:sp>
        <p:nvSpPr>
          <p:cNvPr id="7" name="Inhaltsplatzhalter 2">
            <a:extLst>
              <a:ext uri="{FF2B5EF4-FFF2-40B4-BE49-F238E27FC236}">
                <a16:creationId xmlns:a16="http://schemas.microsoft.com/office/drawing/2014/main" id="{CD6C79A0-10F3-2B99-F3F6-0D85AD1F4154}"/>
              </a:ext>
            </a:extLst>
          </p:cNvPr>
          <p:cNvSpPr txBox="1">
            <a:spLocks/>
          </p:cNvSpPr>
          <p:nvPr/>
        </p:nvSpPr>
        <p:spPr>
          <a:xfrm>
            <a:off x="371481" y="1785938"/>
            <a:ext cx="10689809"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4"/>
              </a:buClr>
            </a:pPr>
            <a:endParaRPr lang="de-DE" sz="2000" b="1"/>
          </a:p>
        </p:txBody>
      </p:sp>
    </p:spTree>
    <p:extLst>
      <p:ext uri="{BB962C8B-B14F-4D97-AF65-F5344CB8AC3E}">
        <p14:creationId xmlns:p14="http://schemas.microsoft.com/office/powerpoint/2010/main" val="14616526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Blitzlicht</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Mit Hilfe der Methode Blitzlicht kann das Seminar abgeschlossen werden. </a:t>
            </a:r>
          </a:p>
          <a:p>
            <a:pPr marL="0" indent="0">
              <a:buNone/>
            </a:pPr>
            <a:r>
              <a:rPr lang="de-DE" dirty="0"/>
              <a:t>Dabei geht es darum, dass jede*r Teilnehmende ein paar kurze Worte zu dem Seminar sagt: Wie haben Sie es empfunden? Was können Sie mitnehmen? Was hat Ihnen nicht gefallen? Haben Sie noch Wünsche? Usw.</a:t>
            </a:r>
          </a:p>
          <a:p>
            <a:pPr marL="0" indent="0">
              <a:buNone/>
            </a:pPr>
            <a:r>
              <a:rPr lang="de-DE" dirty="0"/>
              <a:t>Dabei ist es essenziell, dass keine der Aussagen bewertet oder kommentiert wird. Nehmen Sie die Rückmeldungen für sich mit und passen Sie bei Bedarf den nächsten Workshop an.</a:t>
            </a:r>
          </a:p>
          <a:p>
            <a:pPr marL="0" indent="0">
              <a:buNone/>
            </a:pPr>
            <a:endParaRPr lang="de-DE" dirty="0"/>
          </a:p>
          <a:p>
            <a:pPr marL="0" indent="0">
              <a:buNone/>
            </a:pPr>
            <a:r>
              <a:rPr lang="de-DE" b="1" dirty="0"/>
              <a:t>Material:</a:t>
            </a:r>
            <a:r>
              <a:rPr lang="de-DE" dirty="0"/>
              <a:t> /</a:t>
            </a:r>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394544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4582160"/>
        </p:xfrm>
        <a:graphic>
          <a:graphicData uri="http://schemas.openxmlformats.org/drawingml/2006/table">
            <a:tbl>
              <a:tblPr firstRow="1" bandRow="1">
                <a:tableStyleId>{00A15C55-8517-42AA-B614-E9B94910E393}</a:tableStyleId>
              </a:tblPr>
              <a:tblGrid>
                <a:gridCol w="800951">
                  <a:extLst>
                    <a:ext uri="{9D8B030D-6E8A-4147-A177-3AD203B41FA5}">
                      <a16:colId xmlns:a16="http://schemas.microsoft.com/office/drawing/2014/main" val="2202381272"/>
                    </a:ext>
                  </a:extLst>
                </a:gridCol>
                <a:gridCol w="1007366">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840">
                <a:tc>
                  <a:txBody>
                    <a:bodyPr/>
                    <a:lstStyle/>
                    <a:p>
                      <a:r>
                        <a:rPr lang="de-DE" sz="1200" dirty="0"/>
                        <a:t>Block</a:t>
                      </a:r>
                    </a:p>
                  </a:txBody>
                  <a:tcPr/>
                </a:tc>
                <a:tc>
                  <a:txBody>
                    <a:bodyPr/>
                    <a:lstStyle/>
                    <a:p>
                      <a:r>
                        <a:rPr lang="de-DE" sz="1200" dirty="0"/>
                        <a:t>Zeit</a:t>
                      </a:r>
                    </a:p>
                  </a:txBody>
                  <a:tcPr/>
                </a:tc>
                <a:tc>
                  <a:txBody>
                    <a:bodyPr/>
                    <a:lstStyle/>
                    <a:p>
                      <a:r>
                        <a:rPr lang="de-DE" sz="1200"/>
                        <a:t>Inhalt</a:t>
                      </a:r>
                      <a:endParaRPr lang="de-DE" sz="1200" dirty="0"/>
                    </a:p>
                  </a:txBody>
                  <a:tcPr/>
                </a:tc>
                <a:tc>
                  <a:txBody>
                    <a:bodyPr/>
                    <a:lstStyle/>
                    <a:p>
                      <a:pPr algn="ctr"/>
                      <a:r>
                        <a:rPr lang="de-DE" sz="1200"/>
                        <a:t>Methode</a:t>
                      </a:r>
                      <a:endParaRPr lang="de-DE" sz="1200" dirty="0"/>
                    </a:p>
                  </a:txBody>
                  <a:tcPr/>
                </a:tc>
                <a:tc>
                  <a:txBody>
                    <a:bodyPr/>
                    <a:lstStyle/>
                    <a:p>
                      <a:pPr algn="ctr"/>
                      <a:r>
                        <a:rPr lang="de-DE" sz="1200"/>
                        <a:t>Material</a:t>
                      </a:r>
                      <a:endParaRPr lang="de-DE" sz="1200" dirty="0"/>
                    </a:p>
                  </a:txBody>
                  <a:tcPr/>
                </a:tc>
                <a:extLst>
                  <a:ext uri="{0D108BD9-81ED-4DB2-BD59-A6C34878D82A}">
                    <a16:rowId xmlns:a16="http://schemas.microsoft.com/office/drawing/2014/main" val="356692969"/>
                  </a:ext>
                </a:extLst>
              </a:tr>
              <a:tr h="370840">
                <a:tc rowSpan="5">
                  <a:txBody>
                    <a:bodyPr/>
                    <a:lstStyle/>
                    <a:p>
                      <a:pPr algn="ctr"/>
                      <a:r>
                        <a:rPr lang="de-DE" sz="1200" dirty="0"/>
                        <a:t>1</a:t>
                      </a:r>
                    </a:p>
                  </a:txBody>
                  <a:tcPr anchor="ctr"/>
                </a:tc>
                <a:tc>
                  <a:txBody>
                    <a:bodyPr/>
                    <a:lstStyle/>
                    <a:p>
                      <a:pPr algn="ctr"/>
                      <a:r>
                        <a:rPr lang="de-DE" sz="1200" dirty="0"/>
                        <a:t>10</a:t>
                      </a:r>
                    </a:p>
                  </a:txBody>
                  <a:tcPr anchor="ctr"/>
                </a:tc>
                <a:tc>
                  <a:txBody>
                    <a:bodyPr/>
                    <a:lstStyle/>
                    <a:p>
                      <a:pPr algn="ctr"/>
                      <a:r>
                        <a:rPr lang="de-DE" sz="1200" dirty="0"/>
                        <a:t>Begrüßung, Agenda &amp; Ziele</a:t>
                      </a:r>
                    </a:p>
                  </a:txBody>
                  <a:tcPr/>
                </a:tc>
                <a:tc>
                  <a:txBody>
                    <a:bodyPr/>
                    <a:lstStyle/>
                    <a:p>
                      <a:pPr algn="ctr"/>
                      <a:r>
                        <a:rPr lang="de-DE" sz="1200" dirty="0"/>
                        <a:t>Vortrag</a:t>
                      </a:r>
                    </a:p>
                  </a:txBody>
                  <a:tcPr/>
                </a:tc>
                <a:tc>
                  <a:txBody>
                    <a:bodyPr/>
                    <a:lstStyle/>
                    <a:p>
                      <a:pPr algn="l"/>
                      <a:r>
                        <a:rPr lang="de-DE" sz="1200" dirty="0"/>
                        <a:t>Präsentation, Laptop &amp; </a:t>
                      </a:r>
                      <a:r>
                        <a:rPr lang="de-DE" sz="1200" dirty="0" err="1"/>
                        <a:t>Beamer</a:t>
                      </a:r>
                      <a:r>
                        <a:rPr lang="de-DE" sz="1200" dirty="0"/>
                        <a:t> </a:t>
                      </a:r>
                      <a:r>
                        <a:rPr lang="de-DE" sz="1100" dirty="0"/>
                        <a:t>(gesamten Workshop)</a:t>
                      </a:r>
                      <a:endParaRPr lang="de-DE" sz="1200" dirty="0"/>
                    </a:p>
                  </a:txBody>
                  <a:tcPr/>
                </a:tc>
                <a:extLst>
                  <a:ext uri="{0D108BD9-81ED-4DB2-BD59-A6C34878D82A}">
                    <a16:rowId xmlns:a16="http://schemas.microsoft.com/office/drawing/2014/main" val="525869581"/>
                  </a:ext>
                </a:extLst>
              </a:tr>
              <a:tr h="367453">
                <a:tc vMerge="1">
                  <a:txBody>
                    <a:bodyPr/>
                    <a:lstStyle/>
                    <a:p>
                      <a:endParaRPr lang="de-DE" sz="1200" dirty="0"/>
                    </a:p>
                  </a:txBody>
                  <a:tcPr/>
                </a:tc>
                <a:tc>
                  <a:txBody>
                    <a:bodyPr/>
                    <a:lstStyle/>
                    <a:p>
                      <a:pPr algn="ctr"/>
                      <a:r>
                        <a:rPr lang="de-DE" sz="1200" dirty="0"/>
                        <a:t>15</a:t>
                      </a:r>
                    </a:p>
                  </a:txBody>
                  <a:tcPr anchor="ctr"/>
                </a:tc>
                <a:tc>
                  <a:txBody>
                    <a:bodyPr/>
                    <a:lstStyle/>
                    <a:p>
                      <a:pPr algn="ctr"/>
                      <a:r>
                        <a:rPr lang="de-DE" sz="1200" dirty="0"/>
                        <a:t>Rückblick auf die Messungen</a:t>
                      </a:r>
                    </a:p>
                  </a:txBody>
                  <a:tcPr/>
                </a:tc>
                <a:tc>
                  <a:txBody>
                    <a:bodyPr/>
                    <a:lstStyle/>
                    <a:p>
                      <a:pPr algn="ctr"/>
                      <a:r>
                        <a:rPr lang="de-DE" sz="1200" dirty="0"/>
                        <a:t>Blitzlicht durch die Teilnehmenden</a:t>
                      </a:r>
                    </a:p>
                    <a:p>
                      <a:pPr algn="ctr"/>
                      <a:endParaRPr lang="de-DE" sz="1200" dirty="0"/>
                    </a:p>
                  </a:txBody>
                  <a:tcPr/>
                </a:tc>
                <a:tc>
                  <a:txBody>
                    <a:bodyPr/>
                    <a:lstStyle/>
                    <a:p>
                      <a:pPr algn="l"/>
                      <a:r>
                        <a:rPr lang="de-DE" sz="1200" dirty="0"/>
                        <a:t>Präsentation</a:t>
                      </a:r>
                    </a:p>
                    <a:p>
                      <a:pPr algn="l"/>
                      <a:r>
                        <a:rPr lang="de-DE" sz="1200" dirty="0"/>
                        <a:t>Stellwand/Flipchart, Stifte, </a:t>
                      </a:r>
                    </a:p>
                  </a:txBody>
                  <a:tcPr/>
                </a:tc>
                <a:extLst>
                  <a:ext uri="{0D108BD9-81ED-4DB2-BD59-A6C34878D82A}">
                    <a16:rowId xmlns:a16="http://schemas.microsoft.com/office/drawing/2014/main" val="791101704"/>
                  </a:ext>
                </a:extLst>
              </a:tr>
              <a:tr h="370840">
                <a:tc vMerge="1">
                  <a:txBody>
                    <a:bodyPr/>
                    <a:lstStyle/>
                    <a:p>
                      <a:endParaRPr lang="de-DE" sz="1200" dirty="0"/>
                    </a:p>
                  </a:txBody>
                  <a:tcPr/>
                </a:tc>
                <a:tc>
                  <a:txBody>
                    <a:bodyPr/>
                    <a:lstStyle/>
                    <a:p>
                      <a:pPr algn="ctr"/>
                      <a:r>
                        <a:rPr lang="de-DE" sz="1200" dirty="0"/>
                        <a:t>30</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Überblick über die Ergebnisse</a:t>
                      </a:r>
                    </a:p>
                    <a:p>
                      <a:pPr algn="ctr"/>
                      <a:endParaRPr lang="de-DE" sz="1200" dirty="0"/>
                    </a:p>
                  </a:txBody>
                  <a:tcP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2462647292"/>
                  </a:ext>
                </a:extLst>
              </a:tr>
              <a:tr h="370840">
                <a:tc vMerge="1">
                  <a:txBody>
                    <a:bodyPr/>
                    <a:lstStyle/>
                    <a:p>
                      <a:pPr algn="ctr"/>
                      <a:endParaRPr lang="de-DE" sz="1200" dirty="0"/>
                    </a:p>
                  </a:txBody>
                  <a:tcPr anchor="ctr"/>
                </a:tc>
                <a:tc>
                  <a:txBody>
                    <a:bodyPr/>
                    <a:lstStyle/>
                    <a:p>
                      <a:pPr algn="ctr"/>
                      <a:r>
                        <a:rPr lang="de-DE" sz="1200" dirty="0"/>
                        <a:t>10</a:t>
                      </a:r>
                    </a:p>
                  </a:txBody>
                  <a:tcPr anchor="ctr"/>
                </a:tc>
                <a:tc>
                  <a:txBody>
                    <a:bodyPr/>
                    <a:lstStyle/>
                    <a:p>
                      <a:pPr algn="ctr"/>
                      <a:r>
                        <a:rPr lang="de-DE" sz="1200" dirty="0"/>
                        <a:t>Einbindung der Mitarbeitenden</a:t>
                      </a:r>
                    </a:p>
                  </a:txBody>
                  <a:tcP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2775728762"/>
                  </a:ext>
                </a:extLst>
              </a:tr>
              <a:tr h="370840">
                <a:tc vMerge="1">
                  <a:txBody>
                    <a:bodyPr/>
                    <a:lstStyle/>
                    <a:p>
                      <a:pPr algn="ctr"/>
                      <a:endParaRPr lang="de-DE" sz="1200" dirty="0"/>
                    </a:p>
                  </a:txBody>
                  <a:tcPr anchor="ctr"/>
                </a:tc>
                <a:tc>
                  <a:txBody>
                    <a:bodyPr/>
                    <a:lstStyle/>
                    <a:p>
                      <a:pPr algn="ctr"/>
                      <a:r>
                        <a:rPr lang="de-DE" sz="1200" dirty="0"/>
                        <a:t>25</a:t>
                      </a:r>
                    </a:p>
                  </a:txBody>
                  <a:tcPr anchor="ctr"/>
                </a:tc>
                <a:tc>
                  <a:txBody>
                    <a:bodyPr/>
                    <a:lstStyle/>
                    <a:p>
                      <a:pPr algn="ctr"/>
                      <a:r>
                        <a:rPr kumimoji="0" lang="de-DE" sz="1200" b="0" i="0" u="none" strike="noStrike" kern="1200" cap="none" spc="0" normalizeH="0" baseline="0" noProof="0" dirty="0">
                          <a:ln>
                            <a:noFill/>
                          </a:ln>
                          <a:solidFill>
                            <a:prstClr val="black"/>
                          </a:solidFill>
                          <a:effectLst/>
                          <a:uLnTx/>
                          <a:uFillTx/>
                          <a:latin typeface="+mn-lt"/>
                          <a:ea typeface="+mn-ea"/>
                          <a:cs typeface="+mn-cs"/>
                        </a:rPr>
                        <a:t>Ursachenanalyse</a:t>
                      </a:r>
                      <a:endParaRPr lang="de-DE" dirty="0"/>
                    </a:p>
                  </a:txBody>
                  <a:tcPr/>
                </a:tc>
                <a:tc>
                  <a:txBody>
                    <a:bodyPr/>
                    <a:lstStyle/>
                    <a:p>
                      <a:pPr algn="ctr"/>
                      <a:r>
                        <a:rPr lang="de-DE" sz="1200" dirty="0"/>
                        <a:t>Kleingruppenarbeit</a:t>
                      </a:r>
                    </a:p>
                    <a:p>
                      <a:pPr algn="ctr"/>
                      <a:r>
                        <a:rPr lang="de-DE" sz="1200" dirty="0"/>
                        <a:t>Plenum</a:t>
                      </a:r>
                    </a:p>
                  </a:txBody>
                  <a:tcPr/>
                </a:tc>
                <a:tc>
                  <a:txBody>
                    <a:bodyPr/>
                    <a:lstStyle/>
                    <a:p>
                      <a:r>
                        <a:rPr lang="de-DE" sz="1200" dirty="0"/>
                        <a:t>Präsentation, Moderationskarten, Stifte, Stellwand/Stecknadeln</a:t>
                      </a:r>
                    </a:p>
                  </a:txBody>
                  <a:tcPr/>
                </a:tc>
                <a:extLst>
                  <a:ext uri="{0D108BD9-81ED-4DB2-BD59-A6C34878D82A}">
                    <a16:rowId xmlns:a16="http://schemas.microsoft.com/office/drawing/2014/main" val="585497629"/>
                  </a:ext>
                </a:extLst>
              </a:tr>
              <a:tr h="370840">
                <a:tc gridSpan="5">
                  <a:txBody>
                    <a:bodyPr/>
                    <a:lstStyle/>
                    <a:p>
                      <a:pPr algn="ctr"/>
                      <a:r>
                        <a:rPr lang="de-DE" sz="1200" dirty="0"/>
                        <a:t>PAUSE (30min)</a:t>
                      </a:r>
                    </a:p>
                  </a:txBody>
                  <a:tcPr anchor="ctr"/>
                </a:tc>
                <a:tc hMerge="1">
                  <a:txBody>
                    <a:bodyPr/>
                    <a:lstStyle/>
                    <a:p>
                      <a:pPr algn="ctr"/>
                      <a:endParaRPr lang="de-DE" sz="1200" dirty="0"/>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876097315"/>
                  </a:ext>
                </a:extLst>
              </a:tr>
              <a:tr h="370840">
                <a:tc rowSpan="4">
                  <a:txBody>
                    <a:bodyPr/>
                    <a:lstStyle/>
                    <a:p>
                      <a:pPr algn="ctr"/>
                      <a:r>
                        <a:rPr lang="de-DE" sz="1200" dirty="0"/>
                        <a:t>2</a:t>
                      </a:r>
                    </a:p>
                  </a:txBody>
                  <a:tcPr anchor="ctr"/>
                </a:tc>
                <a:tc>
                  <a:txBody>
                    <a:bodyPr/>
                    <a:lstStyle/>
                    <a:p>
                      <a:pPr algn="ctr"/>
                      <a:r>
                        <a:rPr lang="de-DE" sz="1200" dirty="0"/>
                        <a:t>15</a:t>
                      </a:r>
                    </a:p>
                  </a:txBody>
                  <a:tcPr anchor="ctr"/>
                </a:tc>
                <a:tc>
                  <a:txBody>
                    <a:bodyPr/>
                    <a:lstStyle/>
                    <a:p>
                      <a:pPr algn="ctr"/>
                      <a:r>
                        <a:rPr lang="de-DE" sz="1200" dirty="0"/>
                        <a:t>Maßnahmenentwicklung</a:t>
                      </a:r>
                    </a:p>
                    <a:p>
                      <a:pPr algn="ctr"/>
                      <a:r>
                        <a:rPr lang="de-DE" sz="1200" dirty="0"/>
                        <a:t>Vorbereitung</a:t>
                      </a:r>
                    </a:p>
                  </a:txBody>
                  <a:tcP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3422921826"/>
                  </a:ext>
                </a:extLst>
              </a:tr>
              <a:tr h="370840">
                <a:tc vMerge="1">
                  <a:txBody>
                    <a:bodyPr/>
                    <a:lstStyle/>
                    <a:p>
                      <a:endParaRPr lang="de-DE" sz="1200" dirty="0"/>
                    </a:p>
                  </a:txBody>
                  <a:tcPr/>
                </a:tc>
                <a:tc>
                  <a:txBody>
                    <a:bodyPr/>
                    <a:lstStyle/>
                    <a:p>
                      <a:pPr algn="ctr"/>
                      <a:r>
                        <a:rPr lang="de-DE" sz="1200" dirty="0"/>
                        <a:t>50</a:t>
                      </a:r>
                    </a:p>
                  </a:txBody>
                  <a:tcPr anchor="ctr"/>
                </a:tc>
                <a:tc>
                  <a:txBody>
                    <a:bodyPr/>
                    <a:lstStyle/>
                    <a:p>
                      <a:pPr algn="ctr"/>
                      <a:r>
                        <a:rPr lang="de-DE" sz="1200" dirty="0"/>
                        <a:t>Maßnahmenentwicklung</a:t>
                      </a:r>
                    </a:p>
                  </a:txBody>
                  <a:tcPr/>
                </a:tc>
                <a:tc>
                  <a:txBody>
                    <a:bodyPr/>
                    <a:lstStyle/>
                    <a:p>
                      <a:pPr algn="ctr"/>
                      <a:r>
                        <a:rPr lang="de-DE" sz="1200" dirty="0"/>
                        <a:t>Kleingruppenarbeit</a:t>
                      </a:r>
                    </a:p>
                    <a:p>
                      <a:pPr algn="ctr"/>
                      <a:r>
                        <a:rPr lang="de-DE" sz="1200" dirty="0"/>
                        <a:t>Plenum</a:t>
                      </a:r>
                    </a:p>
                  </a:txBody>
                  <a:tcPr/>
                </a:tc>
                <a:tc>
                  <a:txBody>
                    <a:bodyPr/>
                    <a:lstStyle/>
                    <a:p>
                      <a:r>
                        <a:rPr lang="de-DE" sz="1200" dirty="0"/>
                        <a:t>Moderationskarten, Stifte</a:t>
                      </a:r>
                    </a:p>
                    <a:p>
                      <a:r>
                        <a:rPr lang="de-DE" sz="1200" dirty="0"/>
                        <a:t>Stellwand, Stecknadeln</a:t>
                      </a:r>
                    </a:p>
                  </a:txBody>
                  <a:tcPr/>
                </a:tc>
                <a:extLst>
                  <a:ext uri="{0D108BD9-81ED-4DB2-BD59-A6C34878D82A}">
                    <a16:rowId xmlns:a16="http://schemas.microsoft.com/office/drawing/2014/main" val="1966661705"/>
                  </a:ext>
                </a:extLst>
              </a:tr>
              <a:tr h="370840">
                <a:tc vMerge="1">
                  <a:txBody>
                    <a:bodyPr/>
                    <a:lstStyle/>
                    <a:p>
                      <a:endParaRPr lang="de-DE"/>
                    </a:p>
                  </a:txBody>
                  <a:tcPr/>
                </a:tc>
                <a:tc>
                  <a:txBody>
                    <a:bodyPr/>
                    <a:lstStyle/>
                    <a:p>
                      <a:pPr algn="ctr"/>
                      <a:r>
                        <a:rPr lang="de-DE" sz="1200" dirty="0"/>
                        <a:t>10</a:t>
                      </a:r>
                    </a:p>
                  </a:txBody>
                  <a:tcPr anchor="ctr"/>
                </a:tc>
                <a:tc>
                  <a:txBody>
                    <a:bodyPr/>
                    <a:lstStyle/>
                    <a:p>
                      <a:pPr algn="ctr"/>
                      <a:r>
                        <a:rPr lang="de-DE" sz="1200" dirty="0"/>
                        <a:t>Weiterführende Aufgabe</a:t>
                      </a:r>
                    </a:p>
                  </a:txBody>
                  <a:tcPr anchor="ctr"/>
                </a:tc>
                <a:tc>
                  <a:txBody>
                    <a:bodyPr/>
                    <a:lstStyle/>
                    <a:p>
                      <a:pPr algn="ctr"/>
                      <a:r>
                        <a:rPr lang="de-DE" sz="1200" dirty="0"/>
                        <a:t>Vortrag</a:t>
                      </a:r>
                    </a:p>
                  </a:txBody>
                  <a:tcPr/>
                </a:tc>
                <a:tc>
                  <a:txBody>
                    <a:bodyPr/>
                    <a:lstStyle/>
                    <a:p>
                      <a:pPr algn="l"/>
                      <a:r>
                        <a:rPr lang="de-DE" sz="1200" dirty="0"/>
                        <a:t>Präsentation</a:t>
                      </a:r>
                    </a:p>
                  </a:txBody>
                  <a:tcPr/>
                </a:tc>
                <a:extLst>
                  <a:ext uri="{0D108BD9-81ED-4DB2-BD59-A6C34878D82A}">
                    <a16:rowId xmlns:a16="http://schemas.microsoft.com/office/drawing/2014/main" val="1353180835"/>
                  </a:ext>
                </a:extLst>
              </a:tr>
              <a:tr h="370840">
                <a:tc vMerge="1">
                  <a:txBody>
                    <a:bodyPr/>
                    <a:lstStyle/>
                    <a:p>
                      <a:endParaRPr lang="de-DE" sz="1200" dirty="0"/>
                    </a:p>
                  </a:txBody>
                  <a:tcPr/>
                </a:tc>
                <a:tc>
                  <a:txBody>
                    <a:bodyPr/>
                    <a:lstStyle/>
                    <a:p>
                      <a:pPr algn="ctr"/>
                      <a:r>
                        <a:rPr lang="de-DE" sz="1200" dirty="0"/>
                        <a:t>15</a:t>
                      </a:r>
                    </a:p>
                  </a:txBody>
                  <a:tcPr anchor="ctr"/>
                </a:tc>
                <a:tc>
                  <a:txBody>
                    <a:bodyPr/>
                    <a:lstStyle/>
                    <a:p>
                      <a:pPr algn="ctr"/>
                      <a:r>
                        <a:rPr lang="de-DE" sz="1200" dirty="0"/>
                        <a:t>Abschluss</a:t>
                      </a:r>
                    </a:p>
                  </a:txBody>
                  <a:tcPr/>
                </a:tc>
                <a:tc>
                  <a:txBody>
                    <a:bodyPr/>
                    <a:lstStyle/>
                    <a:p>
                      <a:pPr algn="ctr"/>
                      <a:r>
                        <a:rPr lang="de-DE" sz="1200" dirty="0"/>
                        <a:t>Blitzlicht</a:t>
                      </a:r>
                    </a:p>
                  </a:txBody>
                  <a:tcPr/>
                </a:tc>
                <a:tc>
                  <a:txBody>
                    <a:bodyPr/>
                    <a:lstStyle/>
                    <a:p>
                      <a:r>
                        <a:rPr lang="de-DE" sz="1200" dirty="0"/>
                        <a:t>/</a:t>
                      </a:r>
                    </a:p>
                  </a:txBody>
                  <a:tcPr/>
                </a:tc>
                <a:extLst>
                  <a:ext uri="{0D108BD9-81ED-4DB2-BD59-A6C34878D82A}">
                    <a16:rowId xmlns:a16="http://schemas.microsoft.com/office/drawing/2014/main" val="1677809749"/>
                  </a:ext>
                </a:extLst>
              </a:tr>
            </a:tbl>
          </a:graphicData>
        </a:graphic>
      </p:graphicFrame>
    </p:spTree>
    <p:extLst>
      <p:ext uri="{BB962C8B-B14F-4D97-AF65-F5344CB8AC3E}">
        <p14:creationId xmlns:p14="http://schemas.microsoft.com/office/powerpoint/2010/main" val="55794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FFA6A62-6AB2-D697-5F5F-4EDA64777DFE}"/>
              </a:ext>
            </a:extLst>
          </p:cNvPr>
          <p:cNvSpPr>
            <a:spLocks noGrp="1"/>
          </p:cNvSpPr>
          <p:nvPr>
            <p:ph type="body" sz="quarter" idx="15"/>
          </p:nvPr>
        </p:nvSpPr>
        <p:spPr/>
        <p:txBody>
          <a:bodyPr/>
          <a:lstStyle/>
          <a:p>
            <a:pPr>
              <a:lnSpc>
                <a:spcPct val="150000"/>
              </a:lnSpc>
            </a:pPr>
            <a:r>
              <a:rPr lang="de-DE" dirty="0"/>
              <a:t>Offene Fragen?</a:t>
            </a:r>
          </a:p>
          <a:p>
            <a:pPr>
              <a:lnSpc>
                <a:spcPct val="150000"/>
              </a:lnSpc>
            </a:pPr>
            <a:endParaRPr lang="de-DE" dirty="0"/>
          </a:p>
          <a:p>
            <a:pPr>
              <a:lnSpc>
                <a:spcPct val="150000"/>
              </a:lnSpc>
            </a:pPr>
            <a:r>
              <a:rPr lang="de-DE" dirty="0"/>
              <a:t>Was nehmen Sie heute mit? Was lassen Sie hier? (Revolverreflexion)</a:t>
            </a:r>
          </a:p>
        </p:txBody>
      </p:sp>
      <p:sp>
        <p:nvSpPr>
          <p:cNvPr id="3" name="Titel 2">
            <a:extLst>
              <a:ext uri="{FF2B5EF4-FFF2-40B4-BE49-F238E27FC236}">
                <a16:creationId xmlns:a16="http://schemas.microsoft.com/office/drawing/2014/main" id="{48BDA6DC-57F7-6F8F-93DD-851E61DB51D0}"/>
              </a:ext>
            </a:extLst>
          </p:cNvPr>
          <p:cNvSpPr>
            <a:spLocks noGrp="1"/>
          </p:cNvSpPr>
          <p:nvPr>
            <p:ph type="title"/>
          </p:nvPr>
        </p:nvSpPr>
        <p:spPr/>
        <p:txBody>
          <a:bodyPr/>
          <a:lstStyle/>
          <a:p>
            <a:endParaRPr lang="de-DE"/>
          </a:p>
        </p:txBody>
      </p:sp>
      <p:sp>
        <p:nvSpPr>
          <p:cNvPr id="4" name="Textplatzhalter 3">
            <a:extLst>
              <a:ext uri="{FF2B5EF4-FFF2-40B4-BE49-F238E27FC236}">
                <a16:creationId xmlns:a16="http://schemas.microsoft.com/office/drawing/2014/main" id="{2742148A-5E02-96A2-F170-8590F187B99F}"/>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16152482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90CE7C-68C6-481E-B66E-DEC32482F02F}"/>
              </a:ext>
            </a:extLst>
          </p:cNvPr>
          <p:cNvSpPr>
            <a:spLocks noGrp="1"/>
          </p:cNvSpPr>
          <p:nvPr>
            <p:ph type="title"/>
          </p:nvPr>
        </p:nvSpPr>
        <p:spPr/>
        <p:txBody>
          <a:bodyPr/>
          <a:lstStyle/>
          <a:p>
            <a:r>
              <a:rPr lang="de-DE"/>
              <a:t>Literatur</a:t>
            </a:r>
          </a:p>
        </p:txBody>
      </p:sp>
      <p:sp>
        <p:nvSpPr>
          <p:cNvPr id="3" name="Inhaltsplatzhalter 2">
            <a:extLst>
              <a:ext uri="{FF2B5EF4-FFF2-40B4-BE49-F238E27FC236}">
                <a16:creationId xmlns:a16="http://schemas.microsoft.com/office/drawing/2014/main" id="{F0EED101-D58D-4E9B-8CFA-94BD3CCA2207}"/>
              </a:ext>
            </a:extLst>
          </p:cNvPr>
          <p:cNvSpPr>
            <a:spLocks noGrp="1"/>
          </p:cNvSpPr>
          <p:nvPr>
            <p:ph idx="1"/>
          </p:nvPr>
        </p:nvSpPr>
        <p:spPr>
          <a:xfrm>
            <a:off x="371481" y="1226959"/>
            <a:ext cx="11578781" cy="4860917"/>
          </a:xfrm>
        </p:spPr>
        <p:txBody>
          <a:bodyPr/>
          <a:lstStyle/>
          <a:p>
            <a:pPr marL="354965" indent="-354965">
              <a:buNone/>
            </a:pPr>
            <a:r>
              <a:rPr lang="de-DE" sz="1400" dirty="0" err="1">
                <a:cs typeface="Arial"/>
              </a:rPr>
              <a:t>Börnert</a:t>
            </a:r>
            <a:r>
              <a:rPr lang="de-DE" sz="1400" dirty="0">
                <a:cs typeface="Arial"/>
              </a:rPr>
              <a:t>, N.; Gerwin, Paula; Friedrich, S.; Strotmann, C. (2021): Leitfaden zur Beteiligungserklärung der Zielvereinbarung „Reduzierung von Lebensmittelabfällen in der Außer-Haus-Verpflegung “. Schulverpflegung. Münster. Online verfügbar unter </a:t>
            </a:r>
            <a:r>
              <a:rPr lang="de-DE" sz="1400" dirty="0">
                <a:cs typeface="Arial"/>
                <a:hlinkClick r:id="rId2">
                  <a:extLst>
                    <a:ext uri="{A12FA001-AC4F-418D-AE19-62706E023703}">
                      <ahyp:hlinkClr xmlns:ahyp="http://schemas.microsoft.com/office/drawing/2018/hyperlinkcolor" val="tx"/>
                    </a:ext>
                  </a:extLst>
                </a:hlinkClick>
              </a:rPr>
              <a:t>https://www.zugutfuerdietonne.de/fileadmin/zgfdt/inhalt/daten/werkzeuge/handlungsleitfaden_schulverpflegung_final.pdf</a:t>
            </a:r>
            <a:r>
              <a:rPr lang="de-DE" sz="1400" dirty="0">
                <a:cs typeface="Arial"/>
              </a:rPr>
              <a:t>, abgerufen am 03. September 2023.</a:t>
            </a:r>
          </a:p>
          <a:p>
            <a:pPr marL="354965" indent="-354965">
              <a:buNone/>
            </a:pPr>
            <a:endParaRPr lang="de-DE" sz="1400" dirty="0">
              <a:cs typeface="Arial"/>
            </a:endParaRPr>
          </a:p>
          <a:p>
            <a:pPr marL="354965" indent="-354965">
              <a:buNone/>
            </a:pPr>
            <a:r>
              <a:rPr lang="en-US" sz="1400" dirty="0">
                <a:cs typeface="Arial"/>
              </a:rPr>
              <a:t>Kübler-Ross, Elisabeth (1997): On Death and Dying. New York: Scribner.</a:t>
            </a:r>
            <a:endParaRPr lang="de-DE" sz="1400" dirty="0">
              <a:cs typeface="Arial"/>
            </a:endParaRPr>
          </a:p>
          <a:p>
            <a:pPr marL="354965" indent="-354965">
              <a:buNone/>
            </a:pPr>
            <a:endParaRPr lang="de-DE" sz="1400" dirty="0">
              <a:cs typeface="Arial"/>
            </a:endParaRPr>
          </a:p>
          <a:p>
            <a:pPr marL="354965" indent="-354965">
              <a:buNone/>
            </a:pPr>
            <a:endParaRPr lang="de-DE" dirty="0">
              <a:cs typeface="Arial"/>
            </a:endParaRPr>
          </a:p>
        </p:txBody>
      </p:sp>
    </p:spTree>
    <p:extLst>
      <p:ext uri="{BB962C8B-B14F-4D97-AF65-F5344CB8AC3E}">
        <p14:creationId xmlns:p14="http://schemas.microsoft.com/office/powerpoint/2010/main" val="3160764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BBC0D-3D54-FC46-989F-EC39B90DA920}"/>
              </a:ext>
            </a:extLst>
          </p:cNvPr>
          <p:cNvSpPr>
            <a:spLocks noGrp="1"/>
          </p:cNvSpPr>
          <p:nvPr>
            <p:ph type="ctrTitle"/>
          </p:nvPr>
        </p:nvSpPr>
        <p:spPr/>
        <p:txBody>
          <a:bodyPr/>
          <a:lstStyle/>
          <a:p>
            <a:r>
              <a:rPr lang="de-DE" dirty="0"/>
              <a:t>ENDE 2.</a:t>
            </a:r>
          </a:p>
        </p:txBody>
      </p:sp>
      <p:sp>
        <p:nvSpPr>
          <p:cNvPr id="3" name="Untertitel 2">
            <a:extLst>
              <a:ext uri="{FF2B5EF4-FFF2-40B4-BE49-F238E27FC236}">
                <a16:creationId xmlns:a16="http://schemas.microsoft.com/office/drawing/2014/main" id="{2637D044-458D-1806-1F20-61D235E2D335}"/>
              </a:ext>
            </a:extLst>
          </p:cNvPr>
          <p:cNvSpPr>
            <a:spLocks noGrp="1"/>
          </p:cNvSpPr>
          <p:nvPr>
            <p:ph type="subTitle" idx="1"/>
          </p:nvPr>
        </p:nvSpPr>
        <p:spPr/>
        <p:txBody>
          <a:bodyPr/>
          <a:lstStyle/>
          <a:p>
            <a:endParaRPr lang="de-DE"/>
          </a:p>
        </p:txBody>
      </p:sp>
      <p:sp>
        <p:nvSpPr>
          <p:cNvPr id="4" name="Textplatzhalter 3">
            <a:extLst>
              <a:ext uri="{FF2B5EF4-FFF2-40B4-BE49-F238E27FC236}">
                <a16:creationId xmlns:a16="http://schemas.microsoft.com/office/drawing/2014/main" id="{FEDE5F10-0333-C098-DFB3-2ACC3FA1D872}"/>
              </a:ext>
            </a:extLst>
          </p:cNvPr>
          <p:cNvSpPr>
            <a:spLocks noGrp="1"/>
          </p:cNvSpPr>
          <p:nvPr>
            <p:ph type="body" sz="quarter" idx="10"/>
          </p:nvPr>
        </p:nvSpPr>
        <p:spPr/>
        <p:txBody>
          <a:bodyPr/>
          <a:lstStyle/>
          <a:p>
            <a:endParaRPr lang="de-DE"/>
          </a:p>
        </p:txBody>
      </p:sp>
    </p:spTree>
    <p:extLst>
      <p:ext uri="{BB962C8B-B14F-4D97-AF65-F5344CB8AC3E}">
        <p14:creationId xmlns:p14="http://schemas.microsoft.com/office/powerpoint/2010/main" val="2164000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39473" y="1039449"/>
            <a:ext cx="10713053" cy="2027560"/>
          </a:xfrm>
        </p:spPr>
        <p:txBody>
          <a:bodyPr wrap="square" anchor="t">
            <a:noAutofit/>
          </a:bodyPr>
          <a:lstStyle/>
          <a:p>
            <a:r>
              <a:rPr lang="de-DE" sz="3200" dirty="0"/>
              <a:t>Gerechte und nachhaltige Außer-Haus-Angebote gestalten</a:t>
            </a:r>
            <a:br>
              <a:rPr lang="de-DE" sz="3200" b="1" dirty="0"/>
            </a:br>
            <a:br>
              <a:rPr lang="de-DE" sz="800" dirty="0">
                <a:effectLst/>
                <a:latin typeface="Helvetica" pitchFamily="2" charset="0"/>
              </a:rPr>
            </a:br>
            <a:br>
              <a:rPr lang="de-DE" sz="800" dirty="0">
                <a:effectLst/>
                <a:latin typeface="Helvetica" pitchFamily="2" charset="0"/>
              </a:rPr>
            </a:br>
            <a:br>
              <a:rPr lang="de-DE" sz="3200" dirty="0"/>
            </a:br>
            <a:br>
              <a:rPr lang="de-DE" sz="3200" dirty="0"/>
            </a:br>
            <a:endParaRPr lang="de-DE" sz="3200" dirty="0"/>
          </a:p>
        </p:txBody>
      </p:sp>
      <p:sp>
        <p:nvSpPr>
          <p:cNvPr id="12" name="Text Placeholder 3">
            <a:extLst>
              <a:ext uri="{FF2B5EF4-FFF2-40B4-BE49-F238E27FC236}">
                <a16:creationId xmlns:a16="http://schemas.microsoft.com/office/drawing/2014/main" id="{17F1BAA3-4691-27F9-E70C-C100408BB4AB}"/>
              </a:ext>
            </a:extLst>
          </p:cNvPr>
          <p:cNvSpPr>
            <a:spLocks noGrp="1"/>
          </p:cNvSpPr>
          <p:nvPr>
            <p:ph type="body" sz="quarter" idx="10"/>
          </p:nvPr>
        </p:nvSpPr>
        <p:spPr>
          <a:xfrm>
            <a:off x="2747681" y="4076703"/>
            <a:ext cx="6696633" cy="314510"/>
          </a:xfrm>
        </p:spPr>
        <p:txBody>
          <a:bodyPr/>
          <a:lstStyle/>
          <a:p>
            <a:r>
              <a:rPr lang="de-DE" sz="1000" dirty="0"/>
              <a:t>Vorname Nachname</a:t>
            </a:r>
          </a:p>
          <a:p>
            <a:endParaRPr lang="en-US" dirty="0"/>
          </a:p>
        </p:txBody>
      </p:sp>
      <p:sp>
        <p:nvSpPr>
          <p:cNvPr id="14" name="Text Placeholder 5">
            <a:extLst>
              <a:ext uri="{FF2B5EF4-FFF2-40B4-BE49-F238E27FC236}">
                <a16:creationId xmlns:a16="http://schemas.microsoft.com/office/drawing/2014/main" id="{2D6023A9-138C-7393-4E04-300CEA64A07E}"/>
              </a:ext>
            </a:extLst>
          </p:cNvPr>
          <p:cNvSpPr>
            <a:spLocks noGrp="1"/>
          </p:cNvSpPr>
          <p:nvPr>
            <p:ph type="body" sz="quarter" idx="12"/>
          </p:nvPr>
        </p:nvSpPr>
        <p:spPr>
          <a:xfrm>
            <a:off x="1869670" y="2275712"/>
            <a:ext cx="8452653" cy="1296144"/>
          </a:xfrm>
        </p:spPr>
        <p:txBody>
          <a:bodyPr/>
          <a:lstStyle/>
          <a:p>
            <a:r>
              <a:rPr lang="de-DE" b="1" dirty="0">
                <a:latin typeface="Arial" panose="020B0604020202020204" pitchFamily="34" charset="0"/>
                <a:cs typeface="Arial" panose="020B0604020202020204" pitchFamily="34" charset="0"/>
              </a:rPr>
              <a:t>2. Verringerung von Lebensmittelabfällen &amp; Partizipation der Mitarbeitenden</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112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DEF06D4E-B9F5-4FAB-BF2A-B5A8F890D229}"/>
              </a:ext>
            </a:extLst>
          </p:cNvPr>
          <p:cNvPicPr>
            <a:picLocks noChangeAspect="1"/>
          </p:cNvPicPr>
          <p:nvPr/>
        </p:nvPicPr>
        <p:blipFill>
          <a:blip r:embed="rId2"/>
          <a:stretch>
            <a:fillRect/>
          </a:stretch>
        </p:blipFill>
        <p:spPr>
          <a:xfrm>
            <a:off x="0" y="0"/>
            <a:ext cx="11682549" cy="6562254"/>
          </a:xfrm>
          <a:prstGeom prst="rect">
            <a:avLst/>
          </a:prstGeom>
          <a:ln w="12700">
            <a:solidFill>
              <a:schemeClr val="accent4"/>
            </a:solidFill>
          </a:ln>
        </p:spPr>
      </p:pic>
      <p:sp>
        <p:nvSpPr>
          <p:cNvPr id="5" name="Rechteck 4">
            <a:hlinkClick r:id="rId3"/>
            <a:extLst>
              <a:ext uri="{FF2B5EF4-FFF2-40B4-BE49-F238E27FC236}">
                <a16:creationId xmlns:a16="http://schemas.microsoft.com/office/drawing/2014/main" id="{83CBF01E-1AB4-4739-A629-AACDA18841FA}"/>
              </a:ext>
            </a:extLst>
          </p:cNvPr>
          <p:cNvSpPr/>
          <p:nvPr/>
        </p:nvSpPr>
        <p:spPr>
          <a:xfrm>
            <a:off x="3233057" y="6028509"/>
            <a:ext cx="457200" cy="2351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6" name="Rechteck 5">
            <a:extLst>
              <a:ext uri="{FF2B5EF4-FFF2-40B4-BE49-F238E27FC236}">
                <a16:creationId xmlns:a16="http://schemas.microsoft.com/office/drawing/2014/main" id="{C9A32E9A-A1AA-4F7A-842C-7F9309B80AD6}"/>
              </a:ext>
            </a:extLst>
          </p:cNvPr>
          <p:cNvSpPr/>
          <p:nvPr/>
        </p:nvSpPr>
        <p:spPr>
          <a:xfrm>
            <a:off x="-50140" y="6596390"/>
            <a:ext cx="2618024" cy="261610"/>
          </a:xfrm>
          <a:prstGeom prst="rect">
            <a:avLst/>
          </a:prstGeom>
        </p:spPr>
        <p:txBody>
          <a:bodyPr wrap="none">
            <a:spAutoFit/>
          </a:bodyPr>
          <a:lstStyle/>
          <a:p>
            <a:r>
              <a:rPr lang="de-DE" sz="1100" dirty="0">
                <a:solidFill>
                  <a:srgbClr val="FF0000"/>
                </a:solidFill>
                <a:ea typeface="Calibri" panose="020F0502020204030204" pitchFamily="34" charset="0"/>
                <a:cs typeface="Times New Roman" panose="02020603050405020304" pitchFamily="18" charset="0"/>
              </a:rPr>
              <a:t>Screenshot ist nicht unter freier Lizenz.</a:t>
            </a:r>
            <a:endParaRPr lang="de-DE" sz="1100" dirty="0">
              <a:solidFill>
                <a:srgbClr val="FF0000"/>
              </a:solidFill>
            </a:endParaRPr>
          </a:p>
        </p:txBody>
      </p:sp>
    </p:spTree>
    <p:extLst>
      <p:ext uri="{BB962C8B-B14F-4D97-AF65-F5344CB8AC3E}">
        <p14:creationId xmlns:p14="http://schemas.microsoft.com/office/powerpoint/2010/main" val="256803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0FD741-C330-C91F-1A7C-F211365EBBB6}"/>
              </a:ext>
            </a:extLst>
          </p:cNvPr>
          <p:cNvSpPr>
            <a:spLocks noGrp="1"/>
          </p:cNvSpPr>
          <p:nvPr>
            <p:ph type="ctrTitle"/>
          </p:nvPr>
        </p:nvSpPr>
        <p:spPr/>
        <p:txBody>
          <a:bodyPr/>
          <a:lstStyle/>
          <a:p>
            <a:r>
              <a:rPr lang="de-DE"/>
              <a:t>Agenda</a:t>
            </a:r>
          </a:p>
        </p:txBody>
      </p:sp>
      <p:sp>
        <p:nvSpPr>
          <p:cNvPr id="6" name="Textfeld 5">
            <a:extLst>
              <a:ext uri="{FF2B5EF4-FFF2-40B4-BE49-F238E27FC236}">
                <a16:creationId xmlns:a16="http://schemas.microsoft.com/office/drawing/2014/main" id="{2FCED2B6-494E-E216-D0BD-7E802FF149B7}"/>
              </a:ext>
            </a:extLst>
          </p:cNvPr>
          <p:cNvSpPr txBox="1"/>
          <p:nvPr/>
        </p:nvSpPr>
        <p:spPr>
          <a:xfrm>
            <a:off x="805912" y="2221521"/>
            <a:ext cx="6350262" cy="3614900"/>
          </a:xfrm>
          <a:prstGeom prst="rect">
            <a:avLst/>
          </a:prstGeom>
          <a:noFill/>
        </p:spPr>
        <p:txBody>
          <a:bodyPr wrap="square" rtlCol="0">
            <a:spAutoFit/>
          </a:bodyPr>
          <a:lstStyle/>
          <a:p>
            <a:pPr marL="342900" indent="-342900">
              <a:lnSpc>
                <a:spcPct val="120000"/>
              </a:lnSpc>
              <a:buFont typeface="Wingdings" pitchFamily="2" charset="2"/>
              <a:buChar char="§"/>
            </a:pPr>
            <a:r>
              <a:rPr lang="de-DE" sz="2000" dirty="0">
                <a:effectLst/>
                <a:latin typeface="Helvetica" pitchFamily="2" charset="0"/>
              </a:rPr>
              <a:t>Begrüßung</a:t>
            </a:r>
            <a:endParaRPr lang="de-DE" sz="2400" dirty="0">
              <a:effectLst/>
              <a:latin typeface="Helvetica" pitchFamily="2" charset="0"/>
            </a:endParaRPr>
          </a:p>
          <a:p>
            <a:pPr marL="342900" indent="-342900">
              <a:lnSpc>
                <a:spcPct val="120000"/>
              </a:lnSpc>
              <a:buFont typeface="Wingdings" pitchFamily="2" charset="2"/>
              <a:buChar char="§"/>
            </a:pPr>
            <a:r>
              <a:rPr lang="de-DE" sz="2000" dirty="0">
                <a:effectLst/>
                <a:latin typeface="Helvetica" pitchFamily="2" charset="0"/>
              </a:rPr>
              <a:t>Ergebnisse der Status-Quo-Analyse &amp; Austausch</a:t>
            </a:r>
          </a:p>
          <a:p>
            <a:pPr marL="342900" indent="-342900">
              <a:lnSpc>
                <a:spcPct val="120000"/>
              </a:lnSpc>
              <a:buFont typeface="Wingdings" pitchFamily="2" charset="2"/>
              <a:buChar char="§"/>
            </a:pPr>
            <a:r>
              <a:rPr lang="de-DE" sz="2000" dirty="0">
                <a:latin typeface="Helvetica" pitchFamily="2" charset="0"/>
              </a:rPr>
              <a:t>Veränderungsprozesse</a:t>
            </a:r>
          </a:p>
          <a:p>
            <a:pPr marL="342900" indent="-342900">
              <a:lnSpc>
                <a:spcPct val="120000"/>
              </a:lnSpc>
              <a:buFont typeface="Wingdings" pitchFamily="2" charset="2"/>
              <a:buChar char="§"/>
            </a:pPr>
            <a:r>
              <a:rPr lang="de-DE" sz="2000" dirty="0">
                <a:effectLst/>
                <a:latin typeface="Helvetica" pitchFamily="2" charset="0"/>
              </a:rPr>
              <a:t>Ursachen-Identifikation</a:t>
            </a:r>
          </a:p>
          <a:p>
            <a:pPr marL="342900" indent="-342900">
              <a:lnSpc>
                <a:spcPct val="120000"/>
              </a:lnSpc>
              <a:buFont typeface="Wingdings" pitchFamily="2" charset="2"/>
              <a:buChar char="§"/>
            </a:pPr>
            <a:r>
              <a:rPr lang="de-DE" sz="2000" dirty="0">
                <a:latin typeface="Helvetica" pitchFamily="2" charset="0"/>
              </a:rPr>
              <a:t>Maßnahmen zur Reduktion des LMA</a:t>
            </a:r>
            <a:endParaRPr lang="de-DE" sz="2000" dirty="0">
              <a:effectLst/>
              <a:latin typeface="Helvetica" pitchFamily="2" charset="0"/>
            </a:endParaRPr>
          </a:p>
          <a:p>
            <a:pPr marL="342900" indent="-342900">
              <a:lnSpc>
                <a:spcPct val="120000"/>
              </a:lnSpc>
              <a:buFont typeface="Wingdings" pitchFamily="2" charset="2"/>
              <a:buChar char="§"/>
            </a:pPr>
            <a:r>
              <a:rPr lang="de-DE" sz="2000" dirty="0">
                <a:effectLst/>
                <a:latin typeface="Helvetica" pitchFamily="2" charset="0"/>
              </a:rPr>
              <a:t>Weiterführende Aufgabe</a:t>
            </a:r>
          </a:p>
          <a:p>
            <a:pPr marL="342900" indent="-342900">
              <a:lnSpc>
                <a:spcPct val="120000"/>
              </a:lnSpc>
              <a:buFont typeface="Wingdings" pitchFamily="2" charset="2"/>
              <a:buChar char="§"/>
            </a:pPr>
            <a:r>
              <a:rPr lang="de-DE" sz="2000" dirty="0">
                <a:effectLst/>
                <a:latin typeface="Helvetica" pitchFamily="2" charset="0"/>
              </a:rPr>
              <a:t>Abschlussrunde</a:t>
            </a:r>
          </a:p>
          <a:p>
            <a:pPr>
              <a:lnSpc>
                <a:spcPct val="120000"/>
              </a:lnSpc>
            </a:pPr>
            <a:endParaRPr lang="de-DE" sz="2000" dirty="0"/>
          </a:p>
          <a:p>
            <a:pPr>
              <a:lnSpc>
                <a:spcPct val="200000"/>
              </a:lnSpc>
            </a:pPr>
            <a:endParaRPr lang="de-DE" sz="1900" dirty="0"/>
          </a:p>
        </p:txBody>
      </p:sp>
    </p:spTree>
    <p:extLst>
      <p:ext uri="{BB962C8B-B14F-4D97-AF65-F5344CB8AC3E}">
        <p14:creationId xmlns:p14="http://schemas.microsoft.com/office/powerpoint/2010/main" val="145385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7AE423-0993-20B2-439B-9A060C9E306C}"/>
              </a:ext>
            </a:extLst>
          </p:cNvPr>
          <p:cNvSpPr>
            <a:spLocks noGrp="1"/>
          </p:cNvSpPr>
          <p:nvPr>
            <p:ph type="title"/>
          </p:nvPr>
        </p:nvSpPr>
        <p:spPr/>
        <p:txBody>
          <a:bodyPr/>
          <a:lstStyle/>
          <a:p>
            <a:r>
              <a:rPr lang="de-DE" dirty="0"/>
              <a:t>Ziele: Workshop 2.</a:t>
            </a:r>
          </a:p>
        </p:txBody>
      </p:sp>
      <p:sp>
        <p:nvSpPr>
          <p:cNvPr id="3" name="Inhaltsplatzhalter 2">
            <a:extLst>
              <a:ext uri="{FF2B5EF4-FFF2-40B4-BE49-F238E27FC236}">
                <a16:creationId xmlns:a16="http://schemas.microsoft.com/office/drawing/2014/main" id="{450BBADE-3BD6-1046-D82B-00284A4EC2F6}"/>
              </a:ext>
            </a:extLst>
          </p:cNvPr>
          <p:cNvSpPr>
            <a:spLocks noGrp="1"/>
          </p:cNvSpPr>
          <p:nvPr>
            <p:ph idx="1"/>
          </p:nvPr>
        </p:nvSpPr>
        <p:spPr/>
        <p:txBody>
          <a:bodyPr/>
          <a:lstStyle/>
          <a:p>
            <a:pPr marL="0" indent="0">
              <a:lnSpc>
                <a:spcPct val="150000"/>
              </a:lnSpc>
              <a:buClr>
                <a:schemeClr val="accent4"/>
              </a:buClr>
              <a:buNone/>
            </a:pPr>
            <a:r>
              <a:rPr lang="de-DE"/>
              <a:t>Sie können …</a:t>
            </a:r>
          </a:p>
          <a:p>
            <a:pPr>
              <a:lnSpc>
                <a:spcPct val="150000"/>
              </a:lnSpc>
              <a:buClr>
                <a:schemeClr val="accent4"/>
              </a:buClr>
              <a:buFont typeface="Arial" panose="020B0604020202020204" pitchFamily="34" charset="0"/>
              <a:buChar char="•"/>
            </a:pPr>
            <a:r>
              <a:rPr lang="de-DE"/>
              <a:t>…unterschiedliche Reaktionen der Mitarbeitenden nachvollziehen und darauf reagieren</a:t>
            </a:r>
          </a:p>
          <a:p>
            <a:pPr>
              <a:lnSpc>
                <a:spcPct val="150000"/>
              </a:lnSpc>
              <a:buClr>
                <a:schemeClr val="accent4"/>
              </a:buClr>
              <a:buFont typeface="Arial" panose="020B0604020202020204" pitchFamily="34" charset="0"/>
              <a:buChar char="•"/>
            </a:pPr>
            <a:r>
              <a:rPr lang="de-DE"/>
              <a:t>…eine Strategie zur Einbindung der Mitarbeitenden entwickeln</a:t>
            </a:r>
          </a:p>
          <a:p>
            <a:pPr>
              <a:lnSpc>
                <a:spcPct val="150000"/>
              </a:lnSpc>
              <a:buClr>
                <a:schemeClr val="accent4"/>
              </a:buClr>
              <a:buFont typeface="Arial" panose="020B0604020202020204" pitchFamily="34" charset="0"/>
              <a:buChar char="•"/>
            </a:pPr>
            <a:endParaRPr lang="de-DE"/>
          </a:p>
          <a:p>
            <a:pPr>
              <a:lnSpc>
                <a:spcPct val="150000"/>
              </a:lnSpc>
              <a:buClr>
                <a:schemeClr val="accent4"/>
              </a:buClr>
              <a:buFont typeface="Arial" panose="020B0604020202020204" pitchFamily="34" charset="0"/>
              <a:buChar char="•"/>
            </a:pPr>
            <a:r>
              <a:rPr lang="de-DE"/>
              <a:t>…identifizieren, an welchen Prozessschritten vermeidbare Lebensmittelabfälle anfallen und kennen die Ursachen</a:t>
            </a:r>
          </a:p>
          <a:p>
            <a:pPr>
              <a:lnSpc>
                <a:spcPct val="150000"/>
              </a:lnSpc>
              <a:buClr>
                <a:schemeClr val="accent4"/>
              </a:buClr>
              <a:buFont typeface="Arial" panose="020B0604020202020204" pitchFamily="34" charset="0"/>
              <a:buChar char="•"/>
            </a:pPr>
            <a:r>
              <a:rPr lang="de-DE"/>
              <a:t>…Maßnahmen zur Vermeidung von Lebensmittelabfällen nennen und wissen, wie diese umgesetzt werden</a:t>
            </a:r>
          </a:p>
          <a:p>
            <a:endParaRPr lang="de-DE"/>
          </a:p>
        </p:txBody>
      </p:sp>
      <p:sp>
        <p:nvSpPr>
          <p:cNvPr id="4" name="Textplatzhalter 3">
            <a:extLst>
              <a:ext uri="{FF2B5EF4-FFF2-40B4-BE49-F238E27FC236}">
                <a16:creationId xmlns:a16="http://schemas.microsoft.com/office/drawing/2014/main" id="{33BE2142-D8F6-B4CD-3A1B-4E3726FB09DA}"/>
              </a:ext>
            </a:extLst>
          </p:cNvPr>
          <p:cNvSpPr>
            <a:spLocks noGrp="1"/>
          </p:cNvSpPr>
          <p:nvPr>
            <p:ph type="body" sz="quarter" idx="13"/>
          </p:nvPr>
        </p:nvSpPr>
        <p:spPr/>
        <p:txBody>
          <a:bodyPr/>
          <a:lstStyle/>
          <a:p>
            <a:r>
              <a:rPr lang="de-DE"/>
              <a:t>LMAV &amp; Partizipation der Mitarbeitenden</a:t>
            </a:r>
          </a:p>
        </p:txBody>
      </p:sp>
    </p:spTree>
    <p:extLst>
      <p:ext uri="{BB962C8B-B14F-4D97-AF65-F5344CB8AC3E}">
        <p14:creationId xmlns:p14="http://schemas.microsoft.com/office/powerpoint/2010/main" val="111542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Rückblick Workshop 1. + Messergebnisse</a:t>
            </a:r>
            <a:br>
              <a:rPr lang="de-DE" dirty="0"/>
            </a:b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20026" cy="4019550"/>
          </a:xfrm>
        </p:spPr>
        <p:txBody>
          <a:bodyPr/>
          <a:lstStyle/>
          <a:p>
            <a:pPr marL="0" indent="0">
              <a:lnSpc>
                <a:spcPct val="150000"/>
              </a:lnSpc>
              <a:buClr>
                <a:schemeClr val="accent4"/>
              </a:buClr>
              <a:buNone/>
            </a:pPr>
            <a:r>
              <a:rPr lang="de-DE" sz="1800" dirty="0"/>
              <a:t>Um wieder einen Einstieg in die Thematik zu finden, wird zunächst ein Rückblick auf die Messungen geworfen. Dabei helfen Fragen die Eindrücke der Teilnehmenden zu leiten.</a:t>
            </a:r>
          </a:p>
          <a:p>
            <a:pPr marL="0" indent="0">
              <a:lnSpc>
                <a:spcPct val="150000"/>
              </a:lnSpc>
              <a:buClr>
                <a:schemeClr val="accent4"/>
              </a:buClr>
              <a:buNone/>
            </a:pPr>
            <a:endParaRPr lang="de-DE" sz="1800" dirty="0"/>
          </a:p>
          <a:p>
            <a:pPr marL="0" indent="0">
              <a:lnSpc>
                <a:spcPct val="150000"/>
              </a:lnSpc>
              <a:buClr>
                <a:schemeClr val="accent4"/>
              </a:buClr>
              <a:buNone/>
            </a:pPr>
            <a:r>
              <a:rPr lang="de-DE" sz="1800" dirty="0"/>
              <a:t>Nach dem Rückblick auf die Messungen, werden die Ergebnisse dieser vorgestellt. Eine Möglichkeit, wie das bei der Messung von Teller- und Ausgaberesten aussehen kann, wird im Folgenden gezeigt. Die Präsentation der Messungen kann von dem/der Dozent*in begleitend kommentiert und erläutert werden. Zum Beispiel:</a:t>
            </a:r>
          </a:p>
          <a:p>
            <a:pPr>
              <a:lnSpc>
                <a:spcPct val="150000"/>
              </a:lnSpc>
              <a:buClr>
                <a:schemeClr val="accent4"/>
              </a:buClr>
            </a:pPr>
            <a:r>
              <a:rPr lang="de-DE" sz="1800" dirty="0"/>
              <a:t>Wie sind die Ergebnisse einzuordnen? Hohe/Niedrige Quote?</a:t>
            </a:r>
          </a:p>
          <a:p>
            <a:pPr>
              <a:lnSpc>
                <a:spcPct val="150000"/>
              </a:lnSpc>
              <a:buClr>
                <a:schemeClr val="accent4"/>
              </a:buClr>
            </a:pPr>
            <a:r>
              <a:rPr lang="de-DE" sz="1800" dirty="0"/>
              <a:t>Was sind die größten Anteile bei Teller-/Ausgaberesten? </a:t>
            </a:r>
          </a:p>
          <a:p>
            <a:pPr>
              <a:lnSpc>
                <a:spcPct val="150000"/>
              </a:lnSpc>
              <a:buClr>
                <a:schemeClr val="accent4"/>
              </a:buClr>
            </a:pPr>
            <a:r>
              <a:rPr lang="de-DE" sz="1800" dirty="0"/>
              <a:t>Wo bestehen noch Fragen zu der Messung?</a:t>
            </a:r>
            <a:endParaRPr lang="de-DE" sz="1800" b="1" dirty="0"/>
          </a:p>
          <a:p>
            <a:pPr marL="0" indent="0">
              <a:buNone/>
            </a:pPr>
            <a:endParaRPr lang="de-DE" sz="1800" b="1" dirty="0"/>
          </a:p>
          <a:p>
            <a:pPr marL="0" indent="0">
              <a:buNone/>
            </a:pPr>
            <a:r>
              <a:rPr lang="de-DE" sz="1800" b="1" dirty="0"/>
              <a:t>Material:</a:t>
            </a:r>
            <a:r>
              <a:rPr lang="de-DE" sz="1800" dirty="0"/>
              <a:t> Stellwand/Flipchart, Stifte</a:t>
            </a:r>
          </a:p>
        </p:txBody>
      </p:sp>
    </p:spTree>
    <p:extLst>
      <p:ext uri="{BB962C8B-B14F-4D97-AF65-F5344CB8AC3E}">
        <p14:creationId xmlns:p14="http://schemas.microsoft.com/office/powerpoint/2010/main" val="3889678961"/>
      </p:ext>
    </p:extLst>
  </p:cSld>
  <p:clrMapOvr>
    <a:masterClrMapping/>
  </p:clrMapOvr>
</p:sld>
</file>

<file path=ppt/theme/theme1.xml><?xml version="1.0" encoding="utf-8"?>
<a:theme xmlns:a="http://schemas.openxmlformats.org/drawingml/2006/main" name="FHM_PowerPoint_16x9">
  <a:themeElements>
    <a:clrScheme name="Laufschrift">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lgn="ctr">
          <a:lnSpc>
            <a:spcPct val="110000"/>
          </a:lnSpc>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110000"/>
          </a:lnSpc>
          <a:defRPr sz="1900" dirty="0" err="1" smtClean="0"/>
        </a:defPPr>
      </a:lstStyle>
    </a:txDef>
  </a:objectDefaults>
  <a:extraClrSchemeLst/>
  <a:extLst>
    <a:ext uri="{05A4C25C-085E-4340-85A3-A5531E510DB2}">
      <thm15:themeFamily xmlns:thm15="http://schemas.microsoft.com/office/thememl/2012/main" name="FHM_PowerPoint_16x9.potx" id="{C1CD61E7-E341-47C1-B7CD-29525E46C3DA}" vid="{8EB3C44D-C074-489A-B0AA-195B1B9DD2C5}"/>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C2FDCD5CCA4947B16BED9F22718C4F" ma:contentTypeVersion="17" ma:contentTypeDescription="Create a new document." ma:contentTypeScope="" ma:versionID="00a1f8a7207e139ff584eb8da0804c88">
  <xsd:schema xmlns:xsd="http://www.w3.org/2001/XMLSchema" xmlns:xs="http://www.w3.org/2001/XMLSchema" xmlns:p="http://schemas.microsoft.com/office/2006/metadata/properties" xmlns:ns2="784f1ef9-61db-4f19-bef7-60bb4b8fb798" xmlns:ns3="5583b728-207d-4b0a-99c3-dd8f16099055" targetNamespace="http://schemas.microsoft.com/office/2006/metadata/properties" ma:root="true" ma:fieldsID="7eede44eace767910ce0504a6802bd0c" ns2:_="" ns3:_="">
    <xsd:import namespace="784f1ef9-61db-4f19-bef7-60bb4b8fb798"/>
    <xsd:import namespace="5583b728-207d-4b0a-99c3-dd8f160990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4f1ef9-61db-4f19-bef7-60bb4b8fb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806f3cfd-5b8b-41d1-a8c0-a3c1c084574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83b728-207d-4b0a-99c3-dd8f1609905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9cc3d8c-459c-41a2-8142-f933a2f93c81}" ma:internalName="TaxCatchAll" ma:showField="CatchAllData" ma:web="5583b728-207d-4b0a-99c3-dd8f1609905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583b728-207d-4b0a-99c3-dd8f16099055" xsi:nil="true"/>
    <lcf76f155ced4ddcb4097134ff3c332f xmlns="784f1ef9-61db-4f19-bef7-60bb4b8fb798">
      <Terms xmlns="http://schemas.microsoft.com/office/infopath/2007/PartnerControls"/>
    </lcf76f155ced4ddcb4097134ff3c332f>
    <SharedWithUsers xmlns="5583b728-207d-4b0a-99c3-dd8f16099055">
      <UserInfo>
        <DisplayName>Petra Teitscheid</DisplayName>
        <AccountId>10</AccountId>
        <AccountType/>
      </UserInfo>
    </SharedWithUsers>
  </documentManagement>
</p:properties>
</file>

<file path=customXml/itemProps1.xml><?xml version="1.0" encoding="utf-8"?>
<ds:datastoreItem xmlns:ds="http://schemas.openxmlformats.org/officeDocument/2006/customXml" ds:itemID="{7B6705F5-52A3-4B93-B130-9351BA06C13E}">
  <ds:schemaRefs>
    <ds:schemaRef ds:uri="http://schemas.microsoft.com/sharepoint/v3/contenttype/forms"/>
  </ds:schemaRefs>
</ds:datastoreItem>
</file>

<file path=customXml/itemProps2.xml><?xml version="1.0" encoding="utf-8"?>
<ds:datastoreItem xmlns:ds="http://schemas.openxmlformats.org/officeDocument/2006/customXml" ds:itemID="{ED71FBAD-2CA8-4DBE-B5BD-2527425051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4f1ef9-61db-4f19-bef7-60bb4b8fb798"/>
    <ds:schemaRef ds:uri="5583b728-207d-4b0a-99c3-dd8f160990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000DF0-5B19-4087-B9DD-1351C47DD195}">
  <ds:schemaRef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583b728-207d-4b0a-99c3-dd8f16099055"/>
    <ds:schemaRef ds:uri="784f1ef9-61db-4f19-bef7-60bb4b8fb79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2051</Words>
  <Application>Microsoft Office PowerPoint</Application>
  <PresentationFormat>Breitbild</PresentationFormat>
  <Paragraphs>425</Paragraphs>
  <Slides>42</Slides>
  <Notes>16</Notes>
  <HiddenSlides>9</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42</vt:i4>
      </vt:variant>
    </vt:vector>
  </HeadingPairs>
  <TitlesOfParts>
    <vt:vector size="49" baseType="lpstr">
      <vt:lpstr>Arial</vt:lpstr>
      <vt:lpstr>Calibri</vt:lpstr>
      <vt:lpstr>Helvetica</vt:lpstr>
      <vt:lpstr>National Book</vt:lpstr>
      <vt:lpstr>Times New Roman</vt:lpstr>
      <vt:lpstr>Wingdings</vt:lpstr>
      <vt:lpstr>FHM_PowerPoint_16x9</vt:lpstr>
      <vt:lpstr>PowerPoint-Präsentation</vt:lpstr>
      <vt:lpstr>PowerPoint-Präsentation</vt:lpstr>
      <vt:lpstr>Gesamt-Übersicht</vt:lpstr>
      <vt:lpstr>Übersicht</vt:lpstr>
      <vt:lpstr>Gerechte und nachhaltige Außer-Haus-Angebote gestalten     </vt:lpstr>
      <vt:lpstr>PowerPoint-Präsentation</vt:lpstr>
      <vt:lpstr>Agenda</vt:lpstr>
      <vt:lpstr>Ziele: Workshop 2.</vt:lpstr>
      <vt:lpstr>Erklärung: Rückblick Workshop 1. + Messergebnisse </vt:lpstr>
      <vt:lpstr>PowerPoint-Präsentation</vt:lpstr>
      <vt:lpstr>PowerPoint-Präsentation</vt:lpstr>
      <vt:lpstr>Ergebnisse Ihrer Messungen</vt:lpstr>
      <vt:lpstr>Einrichtungsname</vt:lpstr>
      <vt:lpstr>Einrichtungsname</vt:lpstr>
      <vt:lpstr>Einrichtungsname</vt:lpstr>
      <vt:lpstr>Einrichtungsname</vt:lpstr>
      <vt:lpstr>Erklärung: Einbindung von Mitarbeitenden</vt:lpstr>
      <vt:lpstr>Mitarbeitende einbinden</vt:lpstr>
      <vt:lpstr>PowerPoint-Präsentation</vt:lpstr>
      <vt:lpstr>Maßnahmen implementieren</vt:lpstr>
      <vt:lpstr>Erklärung: Ursachenanalyse</vt:lpstr>
      <vt:lpstr>PowerPoint-Präsentation</vt:lpstr>
      <vt:lpstr>Ergebnisse</vt:lpstr>
      <vt:lpstr>PowerPoint-Präsentation</vt:lpstr>
      <vt:lpstr>PowerPoint-Präsentation</vt:lpstr>
      <vt:lpstr>PowerPoint-Präsentation</vt:lpstr>
      <vt:lpstr>PAUSE</vt:lpstr>
      <vt:lpstr>Erklärung: Maßnahmenentwicklung - Vorbereitung</vt:lpstr>
      <vt:lpstr>Implementierung des Reduktionsprozesses</vt:lpstr>
      <vt:lpstr>Lebensmittelabfallvermeidung</vt:lpstr>
      <vt:lpstr>Maßnahmenentwicklung &amp; -planung</vt:lpstr>
      <vt:lpstr>Maßnahmenentwicklung &amp; -planung</vt:lpstr>
      <vt:lpstr>Maßnahmenentwicklung &amp; -planung</vt:lpstr>
      <vt:lpstr>Erklärung: Maßnahmenentwicklung</vt:lpstr>
      <vt:lpstr>PowerPoint-Präsentation</vt:lpstr>
      <vt:lpstr>Ergebnisse</vt:lpstr>
      <vt:lpstr>PowerPoint-Präsentation</vt:lpstr>
      <vt:lpstr>PowerPoint-Präsentation</vt:lpstr>
      <vt:lpstr>Erklärung: Blitzlicht</vt:lpstr>
      <vt:lpstr>PowerPoint-Präsentation</vt:lpstr>
      <vt:lpstr>Literatur</vt:lpstr>
      <vt:lpstr>ENDE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Küchensysteme</dc:title>
  <dc:creator>Silke Friedrich</dc:creator>
  <cp:lastModifiedBy>Monique Richert</cp:lastModifiedBy>
  <cp:revision>97</cp:revision>
  <cp:lastPrinted>2022-09-26T09:31:14Z</cp:lastPrinted>
  <dcterms:created xsi:type="dcterms:W3CDTF">2018-11-09T22:28:34Z</dcterms:created>
  <dcterms:modified xsi:type="dcterms:W3CDTF">2024-08-26T06:24:18Z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0x010100BFC2FDCD5CCA4947B16BED9F22718C4F</vt:lpwstr>
  </property>
  <property fmtid="{D5CDD505-2E9C-101B-9397-08002B2CF9AE}" pid="3" name="MediaServiceImageTags">
    <vt:lpwstr/>
  </property>
</Properties>
</file>