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4CE_6F45B1E5.xml" ContentType="application/vnd.ms-powerpoint.comments+xml"/>
  <Override PartName="/ppt/comments/modernComment_4CF_4242A4CF.xml" ContentType="application/vnd.ms-powerpoint.comments+xml"/>
  <Override PartName="/ppt/comments/modernComment_49E_EE99863A.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6"/>
  </p:notesMasterIdLst>
  <p:sldIdLst>
    <p:sldId id="1639" r:id="rId5"/>
    <p:sldId id="1640" r:id="rId6"/>
    <p:sldId id="1644" r:id="rId7"/>
    <p:sldId id="1434" r:id="rId8"/>
    <p:sldId id="290" r:id="rId9"/>
    <p:sldId id="1634" r:id="rId10"/>
    <p:sldId id="1171" r:id="rId11"/>
    <p:sldId id="1349" r:id="rId12"/>
    <p:sldId id="1059" r:id="rId13"/>
    <p:sldId id="1435" r:id="rId14"/>
    <p:sldId id="1169" r:id="rId15"/>
    <p:sldId id="1436" r:id="rId16"/>
    <p:sldId id="1060" r:id="rId17"/>
    <p:sldId id="1061" r:id="rId18"/>
    <p:sldId id="1180" r:id="rId19"/>
    <p:sldId id="1168" r:id="rId20"/>
    <p:sldId id="1204" r:id="rId21"/>
    <p:sldId id="1437" r:id="rId22"/>
    <p:sldId id="1250" r:id="rId23"/>
    <p:sldId id="1543" r:id="rId24"/>
    <p:sldId id="1581" r:id="rId25"/>
    <p:sldId id="1223" r:id="rId26"/>
    <p:sldId id="1224" r:id="rId27"/>
    <p:sldId id="1225" r:id="rId28"/>
    <p:sldId id="1438" r:id="rId29"/>
    <p:sldId id="1068" r:id="rId30"/>
    <p:sldId id="1544" r:id="rId31"/>
    <p:sldId id="1545" r:id="rId32"/>
    <p:sldId id="1176" r:id="rId33"/>
    <p:sldId id="1645" r:id="rId34"/>
    <p:sldId id="1583" r:id="rId35"/>
    <p:sldId id="1584" r:id="rId36"/>
    <p:sldId id="1123" r:id="rId37"/>
    <p:sldId id="1576" r:id="rId38"/>
    <p:sldId id="1278" r:id="rId39"/>
    <p:sldId id="1546" r:id="rId40"/>
    <p:sldId id="1547" r:id="rId41"/>
    <p:sldId id="1140" r:id="rId42"/>
    <p:sldId id="1141" r:id="rId43"/>
    <p:sldId id="1548" r:id="rId44"/>
    <p:sldId id="434" r:id="rId45"/>
    <p:sldId id="1370" r:id="rId46"/>
    <p:sldId id="438" r:id="rId47"/>
    <p:sldId id="1276" r:id="rId48"/>
    <p:sldId id="1244" r:id="rId49"/>
    <p:sldId id="1243" r:id="rId50"/>
    <p:sldId id="1275" r:id="rId51"/>
    <p:sldId id="1246" r:id="rId52"/>
    <p:sldId id="1245" r:id="rId53"/>
    <p:sldId id="1248" r:id="rId54"/>
    <p:sldId id="1577" r:id="rId55"/>
    <p:sldId id="1247" r:id="rId56"/>
    <p:sldId id="1270" r:id="rId57"/>
    <p:sldId id="1271" r:id="rId58"/>
    <p:sldId id="1269" r:id="rId59"/>
    <p:sldId id="1272" r:id="rId60"/>
    <p:sldId id="1134" r:id="rId61"/>
    <p:sldId id="1237" r:id="rId62"/>
    <p:sldId id="1112" r:id="rId63"/>
    <p:sldId id="264" r:id="rId64"/>
    <p:sldId id="263" r:id="rId65"/>
    <p:sldId id="1263" r:id="rId66"/>
    <p:sldId id="1232" r:id="rId67"/>
    <p:sldId id="1242" r:id="rId68"/>
    <p:sldId id="1234" r:id="rId69"/>
    <p:sldId id="1101" r:id="rId70"/>
    <p:sldId id="269" r:id="rId71"/>
    <p:sldId id="1439" r:id="rId72"/>
    <p:sldId id="1069" r:id="rId73"/>
    <p:sldId id="258" r:id="rId74"/>
    <p:sldId id="593" r:id="rId75"/>
    <p:sldId id="1230" r:id="rId76"/>
    <p:sldId id="1231" r:id="rId77"/>
    <p:sldId id="1182" r:id="rId78"/>
    <p:sldId id="1181" r:id="rId79"/>
    <p:sldId id="1097" r:id="rId80"/>
    <p:sldId id="1107" r:id="rId81"/>
    <p:sldId id="1440" r:id="rId82"/>
    <p:sldId id="1574" r:id="rId83"/>
    <p:sldId id="1256" r:id="rId84"/>
    <p:sldId id="1070" r:id="rId8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 Educational Ressource" id="{1576214C-41D1-470E-BD08-6C29F8E0A86E}">
          <p14:sldIdLst>
            <p14:sldId id="1639"/>
            <p14:sldId id="1640"/>
          </p14:sldIdLst>
        </p14:section>
        <p14:section name="Gesamtübersicht" id="{C3D09B10-DFE8-4475-B6D9-648DC3E0422A}">
          <p14:sldIdLst>
            <p14:sldId id="1644"/>
          </p14:sldIdLst>
        </p14:section>
        <p14:section name="Workshop 1" id="{3F55005B-B7F6-4EDF-975D-5F5197616038}">
          <p14:sldIdLst>
            <p14:sldId id="1434"/>
          </p14:sldIdLst>
        </p14:section>
        <p14:section name="Begrüßung, Agenda, Ziele" id="{604D6478-7DF6-4806-8C75-0CAD540EEB5E}">
          <p14:sldIdLst>
            <p14:sldId id="290"/>
            <p14:sldId id="1634"/>
            <p14:sldId id="1171"/>
            <p14:sldId id="1349"/>
            <p14:sldId id="1059"/>
          </p14:sldIdLst>
        </p14:section>
        <p14:section name="Vorstellungsrunde" id="{88C6F935-EEC4-48FB-ADFB-2737D3DAF699}">
          <p14:sldIdLst>
            <p14:sldId id="1435"/>
            <p14:sldId id="1169"/>
          </p14:sldIdLst>
        </p14:section>
        <p14:section name="Ziele" id="{0F1D185E-A5C7-494A-A1B2-C82FF51F7421}">
          <p14:sldIdLst>
            <p14:sldId id="1436"/>
            <p14:sldId id="1060"/>
            <p14:sldId id="1061"/>
          </p14:sldIdLst>
        </p14:section>
        <p14:section name="Einstieg &amp; Rezepturverwaltung" id="{A2E269B9-46DC-4C3C-8926-9B67002D04AE}">
          <p14:sldIdLst>
            <p14:sldId id="1180"/>
            <p14:sldId id="1168"/>
            <p14:sldId id="1204"/>
            <p14:sldId id="1437"/>
            <p14:sldId id="1250"/>
            <p14:sldId id="1543"/>
            <p14:sldId id="1581"/>
            <p14:sldId id="1223"/>
            <p14:sldId id="1224"/>
            <p14:sldId id="1225"/>
          </p14:sldIdLst>
        </p14:section>
        <p14:section name="Einflussfaktoren Teil 1" id="{E2382A1D-E104-439A-B217-8DA9D57EF087}">
          <p14:sldIdLst>
            <p14:sldId id="1438"/>
            <p14:sldId id="1068"/>
            <p14:sldId id="1544"/>
            <p14:sldId id="1545"/>
            <p14:sldId id="1176"/>
            <p14:sldId id="1645"/>
            <p14:sldId id="1583"/>
            <p14:sldId id="1584"/>
            <p14:sldId id="1123"/>
            <p14:sldId id="1576"/>
            <p14:sldId id="1278"/>
            <p14:sldId id="1546"/>
            <p14:sldId id="1547"/>
            <p14:sldId id="1140"/>
            <p14:sldId id="1141"/>
            <p14:sldId id="1548"/>
            <p14:sldId id="434"/>
            <p14:sldId id="1370"/>
          </p14:sldIdLst>
        </p14:section>
        <p14:section name="Einflussfaktoren Teil 2" id="{9DDB8370-EFBE-4D79-AF8F-D5A315F9AE5C}">
          <p14:sldIdLst>
            <p14:sldId id="438"/>
            <p14:sldId id="1276"/>
            <p14:sldId id="1244"/>
            <p14:sldId id="1243"/>
            <p14:sldId id="1275"/>
            <p14:sldId id="1246"/>
            <p14:sldId id="1245"/>
            <p14:sldId id="1248"/>
            <p14:sldId id="1577"/>
            <p14:sldId id="1247"/>
            <p14:sldId id="1270"/>
            <p14:sldId id="1271"/>
            <p14:sldId id="1269"/>
            <p14:sldId id="1272"/>
            <p14:sldId id="1134"/>
            <p14:sldId id="1237"/>
            <p14:sldId id="1112"/>
            <p14:sldId id="264"/>
            <p14:sldId id="263"/>
            <p14:sldId id="1263"/>
            <p14:sldId id="1232"/>
            <p14:sldId id="1242"/>
            <p14:sldId id="1234"/>
            <p14:sldId id="1101"/>
            <p14:sldId id="269"/>
          </p14:sldIdLst>
        </p14:section>
        <p14:section name="Nahgast-Rechner" id="{309DA01A-B948-4B23-859A-94418EDC77B8}">
          <p14:sldIdLst>
            <p14:sldId id="1439"/>
            <p14:sldId id="1069"/>
            <p14:sldId id="258"/>
            <p14:sldId id="593"/>
            <p14:sldId id="1230"/>
            <p14:sldId id="1231"/>
            <p14:sldId id="1182"/>
            <p14:sldId id="1181"/>
          </p14:sldIdLst>
        </p14:section>
        <p14:section name="weiterführende Aufgabe" id="{7447C566-FC7B-488C-B175-40230495FAB0}">
          <p14:sldIdLst>
            <p14:sldId id="1097"/>
            <p14:sldId id="1107"/>
          </p14:sldIdLst>
        </p14:section>
        <p14:section name="Abschluss" id="{7464BA43-0BE2-4549-AF49-373C2C1BA9D0}">
          <p14:sldIdLst>
            <p14:sldId id="1440"/>
            <p14:sldId id="1574"/>
          </p14:sldIdLst>
        </p14:section>
        <p14:section name="Literatur" id="{57086828-E271-4EFA-BB00-26655A77D4A0}">
          <p14:sldIdLst>
            <p14:sldId id="1256"/>
            <p14:sldId id="107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2CB81E-42E3-D073-224A-F201ECA602DE}" name="Kirsten Reichardt" initials="KR" userId="S::kr598103@fh-muenster.de::9e69fe96-87f9-42f9-ab0c-8d1180aff9a9" providerId="AD"/>
  <p188:author id="{3A4A877A-7D00-2401-CC39-E3E98725703B}" name="Silke Friedrich" initials="SF" userId="S::sf130882@fh-muenster.de::b37bb9ca-3da9-48f1-831e-6ac37e2f767c" providerId="AD"/>
  <p188:author id="{FC9B3896-D86A-D9E9-DC46-0F4B1E285F77}" name="Sophia Schreiber" initials="SS" userId="S::ss543799@fh-muenster.de::3ca1d8f6-0af0-4e5c-83bf-d402add483e4" providerId="AD"/>
  <p188:author id="{6A1FAFBB-072D-BCAD-0890-931518D9501A}" name="Monique Richert" initials="MR" userId="S::mr894547@fh-muenster.de::73d9a125-6911-4faf-8e0a-b8095600e9c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na Hennes" initials="" lastIdx="3" clrIdx="0"/>
  <p:cmAuthor id="2" name="Tobias Engelman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43"/>
    <a:srgbClr val="B00031"/>
    <a:srgbClr val="BF9D00"/>
    <a:srgbClr val="B6DF89"/>
    <a:srgbClr val="7A7A7A"/>
    <a:srgbClr val="E8761B"/>
    <a:srgbClr val="E7E7E7"/>
    <a:srgbClr val="FFD8CC"/>
    <a:srgbClr val="FFEDE7"/>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B8419-C834-FDD0-78B6-BBC0C432C96E}" v="13" dt="2024-07-31T10:18:34.24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60" autoAdjust="0"/>
  </p:normalViewPr>
  <p:slideViewPr>
    <p:cSldViewPr snapToGrid="0" showGuides="1">
      <p:cViewPr varScale="1">
        <p:scale>
          <a:sx n="71" d="100"/>
          <a:sy n="71" d="100"/>
        </p:scale>
        <p:origin x="86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Richert" userId="73d9a125-6911-4faf-8e0a-b8095600e9cd" providerId="ADAL" clId="{200FA1B9-CF3E-466A-AADD-B0E849969DE7}"/>
    <pc:docChg chg="addSld modSld">
      <pc:chgData name="Monique Richert" userId="73d9a125-6911-4faf-8e0a-b8095600e9cd" providerId="ADAL" clId="{200FA1B9-CF3E-466A-AADD-B0E849969DE7}" dt="2024-06-12T12:27:51.031" v="4"/>
      <pc:docMkLst>
        <pc:docMk/>
      </pc:docMkLst>
      <pc:sldChg chg="addSp delSp">
        <pc:chgData name="Monique Richert" userId="73d9a125-6911-4faf-8e0a-b8095600e9cd" providerId="ADAL" clId="{200FA1B9-CF3E-466A-AADD-B0E849969DE7}" dt="2024-06-12T12:27:42.627" v="3"/>
        <pc:sldMkLst>
          <pc:docMk/>
          <pc:sldMk cId="1118098510" sldId="1070"/>
        </pc:sldMkLst>
        <pc:graphicFrameChg chg="add del">
          <ac:chgData name="Monique Richert" userId="73d9a125-6911-4faf-8e0a-b8095600e9cd" providerId="ADAL" clId="{200FA1B9-CF3E-466A-AADD-B0E849969DE7}" dt="2024-06-12T12:27:34.287" v="1"/>
          <ac:graphicFrameMkLst>
            <pc:docMk/>
            <pc:sldMk cId="1118098510" sldId="1070"/>
            <ac:graphicFrameMk id="5" creationId="{6EDA352C-165B-4F5E-9013-99A0C79CDF71}"/>
          </ac:graphicFrameMkLst>
        </pc:graphicFrameChg>
        <pc:graphicFrameChg chg="add del">
          <ac:chgData name="Monique Richert" userId="73d9a125-6911-4faf-8e0a-b8095600e9cd" providerId="ADAL" clId="{200FA1B9-CF3E-466A-AADD-B0E849969DE7}" dt="2024-06-12T12:27:42.627" v="3"/>
          <ac:graphicFrameMkLst>
            <pc:docMk/>
            <pc:sldMk cId="1118098510" sldId="1070"/>
            <ac:graphicFrameMk id="6" creationId="{8F15209C-D006-40E7-A6AF-40549BB7A940}"/>
          </ac:graphicFrameMkLst>
        </pc:graphicFrameChg>
      </pc:sldChg>
      <pc:sldChg chg="add">
        <pc:chgData name="Monique Richert" userId="73d9a125-6911-4faf-8e0a-b8095600e9cd" providerId="ADAL" clId="{200FA1B9-CF3E-466A-AADD-B0E849969DE7}" dt="2024-06-12T12:27:51.031" v="4"/>
        <pc:sldMkLst>
          <pc:docMk/>
          <pc:sldMk cId="671191999" sldId="1575"/>
        </pc:sldMkLst>
      </pc:sldChg>
    </pc:docChg>
  </pc:docChgLst>
  <pc:docChgLst>
    <pc:chgData name="Maria Westkämper" userId="S::mw180030@fh-muenster.de::8866ba1b-7b3d-4e4e-9194-ea3bcb9a3529" providerId="AD" clId="Web-{39C717F1-A64E-7A5E-758C-2BF8D266FAAB}"/>
    <pc:docChg chg="modSld">
      <pc:chgData name="Maria Westkämper" userId="S::mw180030@fh-muenster.de::8866ba1b-7b3d-4e4e-9194-ea3bcb9a3529" providerId="AD" clId="Web-{39C717F1-A64E-7A5E-758C-2BF8D266FAAB}" dt="2024-06-26T10:22:45.666" v="1" actId="20577"/>
      <pc:docMkLst>
        <pc:docMk/>
      </pc:docMkLst>
      <pc:sldChg chg="modSp">
        <pc:chgData name="Maria Westkämper" userId="S::mw180030@fh-muenster.de::8866ba1b-7b3d-4e4e-9194-ea3bcb9a3529" providerId="AD" clId="Web-{39C717F1-A64E-7A5E-758C-2BF8D266FAAB}" dt="2024-06-26T10:22:45.666" v="1" actId="20577"/>
        <pc:sldMkLst>
          <pc:docMk/>
          <pc:sldMk cId="4089336578" sldId="1106"/>
        </pc:sldMkLst>
        <pc:spChg chg="mod">
          <ac:chgData name="Maria Westkämper" userId="S::mw180030@fh-muenster.de::8866ba1b-7b3d-4e4e-9194-ea3bcb9a3529" providerId="AD" clId="Web-{39C717F1-A64E-7A5E-758C-2BF8D266FAAB}" dt="2024-06-26T10:22:45.666" v="1" actId="20577"/>
          <ac:spMkLst>
            <pc:docMk/>
            <pc:sldMk cId="4089336578" sldId="1106"/>
            <ac:spMk id="7" creationId="{CD6C79A0-10F3-2B99-F3F6-0D85AD1F4154}"/>
          </ac:spMkLst>
        </pc:spChg>
      </pc:sldChg>
    </pc:docChg>
  </pc:docChgLst>
  <pc:docChgLst>
    <pc:chgData name="Ricarda ten Eicken" userId="S::rt233511@fh-muenster.de::3ec7ed2d-9967-4fbf-81d6-79f4ada12eb3" providerId="AD" clId="Web-{790B8419-C834-FDD0-78B6-BBC0C432C96E}"/>
    <pc:docChg chg="addSld delSld modSld modSection">
      <pc:chgData name="Ricarda ten Eicken" userId="S::rt233511@fh-muenster.de::3ec7ed2d-9967-4fbf-81d6-79f4ada12eb3" providerId="AD" clId="Web-{790B8419-C834-FDD0-78B6-BBC0C432C96E}" dt="2024-07-31T10:18:34.240" v="10"/>
      <pc:docMkLst>
        <pc:docMk/>
      </pc:docMkLst>
      <pc:sldChg chg="del">
        <pc:chgData name="Ricarda ten Eicken" userId="S::rt233511@fh-muenster.de::3ec7ed2d-9967-4fbf-81d6-79f4ada12eb3" providerId="AD" clId="Web-{790B8419-C834-FDD0-78B6-BBC0C432C96E}" dt="2024-07-31T10:18:34.240" v="10"/>
        <pc:sldMkLst>
          <pc:docMk/>
          <pc:sldMk cId="2296632846" sldId="1207"/>
        </pc:sldMkLst>
      </pc:sldChg>
      <pc:sldChg chg="addSp delSp modSp add replId">
        <pc:chgData name="Ricarda ten Eicken" userId="S::rt233511@fh-muenster.de::3ec7ed2d-9967-4fbf-81d6-79f4ada12eb3" providerId="AD" clId="Web-{790B8419-C834-FDD0-78B6-BBC0C432C96E}" dt="2024-07-31T10:18:16.068" v="9" actId="20577"/>
        <pc:sldMkLst>
          <pc:docMk/>
          <pc:sldMk cId="3059159566" sldId="1633"/>
        </pc:sldMkLst>
        <pc:spChg chg="mod">
          <ac:chgData name="Ricarda ten Eicken" userId="S::rt233511@fh-muenster.de::3ec7ed2d-9967-4fbf-81d6-79f4ada12eb3" providerId="AD" clId="Web-{790B8419-C834-FDD0-78B6-BBC0C432C96E}" dt="2024-07-31T10:17:44.270" v="7" actId="20577"/>
          <ac:spMkLst>
            <pc:docMk/>
            <pc:sldMk cId="3059159566" sldId="1633"/>
            <ac:spMk id="63" creationId="{26594A1A-5DF4-457B-07DA-4B820DDA81E0}"/>
          </ac:spMkLst>
        </pc:spChg>
        <pc:spChg chg="mod">
          <ac:chgData name="Ricarda ten Eicken" userId="S::rt233511@fh-muenster.de::3ec7ed2d-9967-4fbf-81d6-79f4ada12eb3" providerId="AD" clId="Web-{790B8419-C834-FDD0-78B6-BBC0C432C96E}" dt="2024-07-31T10:18:16.068" v="9" actId="20577"/>
          <ac:spMkLst>
            <pc:docMk/>
            <pc:sldMk cId="3059159566" sldId="1633"/>
            <ac:spMk id="69" creationId="{7F1A2531-EFCB-664E-950E-A2782F7CB977}"/>
          </ac:spMkLst>
        </pc:spChg>
        <pc:picChg chg="del">
          <ac:chgData name="Ricarda ten Eicken" userId="S::rt233511@fh-muenster.de::3ec7ed2d-9967-4fbf-81d6-79f4ada12eb3" providerId="AD" clId="Web-{790B8419-C834-FDD0-78B6-BBC0C432C96E}" dt="2024-07-31T10:17:02.144" v="1"/>
          <ac:picMkLst>
            <pc:docMk/>
            <pc:sldMk cId="3059159566" sldId="1633"/>
            <ac:picMk id="2" creationId="{C2F30F90-C175-690E-0FF1-3BCFE37DE099}"/>
          </ac:picMkLst>
        </pc:picChg>
        <pc:picChg chg="add mod">
          <ac:chgData name="Ricarda ten Eicken" userId="S::rt233511@fh-muenster.de::3ec7ed2d-9967-4fbf-81d6-79f4ada12eb3" providerId="AD" clId="Web-{790B8419-C834-FDD0-78B6-BBC0C432C96E}" dt="2024-07-31T10:17:34.176" v="4" actId="1076"/>
          <ac:picMkLst>
            <pc:docMk/>
            <pc:sldMk cId="3059159566" sldId="1633"/>
            <ac:picMk id="4" creationId="{75D8B8C0-3BC4-2CC1-DD95-23CFE9ACC766}"/>
          </ac:picMkLst>
        </pc:picChg>
      </pc:sldChg>
    </pc:docChg>
  </pc:docChgLst>
  <pc:docChgLst>
    <pc:chgData name="Monique Richert" userId="S::mr894547@fh-muenster.de::73d9a125-6911-4faf-8e0a-b8095600e9cd" providerId="AD" clId="Web-{0970E4C5-CB8C-420E-B0C3-EC0997933CB8}"/>
    <pc:docChg chg="modSld">
      <pc:chgData name="Monique Richert" userId="S::mr894547@fh-muenster.de::73d9a125-6911-4faf-8e0a-b8095600e9cd" providerId="AD" clId="Web-{0970E4C5-CB8C-420E-B0C3-EC0997933CB8}" dt="2024-07-04T06:38:20.800" v="6" actId="1076"/>
      <pc:docMkLst>
        <pc:docMk/>
      </pc:docMkLst>
      <pc:sldChg chg="addSp modSp">
        <pc:chgData name="Monique Richert" userId="S::mr894547@fh-muenster.de::73d9a125-6911-4faf-8e0a-b8095600e9cd" providerId="AD" clId="Web-{0970E4C5-CB8C-420E-B0C3-EC0997933CB8}" dt="2024-07-04T06:38:20.800" v="6" actId="1076"/>
        <pc:sldMkLst>
          <pc:docMk/>
          <pc:sldMk cId="0" sldId="1204"/>
        </pc:sldMkLst>
        <pc:spChg chg="add mod">
          <ac:chgData name="Monique Richert" userId="S::mr894547@fh-muenster.de::73d9a125-6911-4faf-8e0a-b8095600e9cd" providerId="AD" clId="Web-{0970E4C5-CB8C-420E-B0C3-EC0997933CB8}" dt="2024-07-04T06:38:20.800" v="6" actId="1076"/>
          <ac:spMkLst>
            <pc:docMk/>
            <pc:sldMk cId="0" sldId="1204"/>
            <ac:spMk id="25" creationId="{5E050AA5-57D7-8971-F1E8-A8ECE76AF1C0}"/>
          </ac:spMkLst>
        </pc:spChg>
      </pc:sldChg>
    </pc:docChg>
  </pc:docChgLst>
</pc:chgInfo>
</file>

<file path=ppt/comments/modernComment_49E_EE99863A.xml><?xml version="1.0" encoding="utf-8"?>
<p188:cmLst xmlns:a="http://schemas.openxmlformats.org/drawingml/2006/main" xmlns:r="http://schemas.openxmlformats.org/officeDocument/2006/relationships" xmlns:p188="http://schemas.microsoft.com/office/powerpoint/2018/8/main">
  <p188:cm id="{B2B1BB1A-59D4-6742-9AEF-6E66F5BD0578}" authorId="{3A4A877A-7D00-2401-CC39-E3E98725703B}" created="2023-06-27T12:43:48.087">
    <pc:sldMkLst xmlns:pc="http://schemas.microsoft.com/office/powerpoint/2013/main/command">
      <pc:docMk/>
      <pc:sldMk cId="4003038778" sldId="1182"/>
    </pc:sldMkLst>
    <p188:replyLst>
      <p188:reply id="{B33A2484-AA53-468C-92AB-B68CE9BEC2FD}" authorId="{6A1FAFBB-072D-BCAD-0890-931518D9501A}" created="2023-07-11T07:04:13">
        <p188:txBody>
          <a:bodyPr/>
          <a:lstStyle/>
          <a:p>
            <a:r>
              <a:rPr lang="de-DE"/>
              <a:t>Ja, könnte man machen. Ist auch schon auf der Materialliste.
Müsste bei der Überarbeitung des Rechners nur neu gemacht werden.
Habe mir hier in den Notizen festgehalten, dass man es auch live an einem Beispiel erklären könnte - das wäre interaktiver als das Video.</a:t>
            </a:r>
          </a:p>
        </p188:txBody>
      </p188:reply>
      <p188:reply id="{EF886338-571F-49FB-BD5B-D49A0222F89F}" authorId="{9728A0A8-7277-4200-ECA2-FB6B1EF74CC9}" created="2023-08-16T16:24:29.913">
        <p188:txBody>
          <a:bodyPr/>
          <a:lstStyle/>
          <a:p>
            <a:r>
              <a:rPr lang="de-DE"/>
              <a:t>Also da gibt es ein Video vom WI, das relativ lange dauert und ziemlich viel rund um den Communitybereich erzählt. Hier vielleicht den Teil mit dem Rechner im engeren Sinne rausgreifen. Und es gibt meinen Lernsnack zum Milchreis aus der Süßen Wüste, der dauert aber auch so um die 10 min glaub ich.
Das gemeinsame Eintragen eines Gerichts in den Rechner ist aber lehrreichen und lustiger, auch wenn es in Summe etwas länger dauert. Finde ich besser als ein Video zu zeigen.</a:t>
            </a:r>
          </a:p>
        </p188:txBody>
      </p188:reply>
    </p188:replyLst>
    <p188:txBody>
      <a:bodyPr/>
      <a:lstStyle/>
      <a:p>
        <a:r>
          <a:rPr lang="de-DE"/>
          <a:t>Eventuell das Video zeigen!</a:t>
        </a:r>
      </a:p>
    </p188:txBody>
  </p188:cm>
</p188:cmLst>
</file>

<file path=ppt/comments/modernComment_4CE_6F45B1E5.xml><?xml version="1.0" encoding="utf-8"?>
<p188:cmLst xmlns:a="http://schemas.openxmlformats.org/drawingml/2006/main" xmlns:r="http://schemas.openxmlformats.org/officeDocument/2006/relationships" xmlns:p188="http://schemas.microsoft.com/office/powerpoint/2018/8/main">
  <p188:cm id="{D6D334E7-DB06-CF40-8671-3F5103082501}" authorId="{3A4A877A-7D00-2401-CC39-E3E98725703B}" created="2023-06-27T12:41:51.462">
    <ac:txMkLst xmlns:ac="http://schemas.microsoft.com/office/drawing/2013/main/command">
      <pc:docMk xmlns:pc="http://schemas.microsoft.com/office/powerpoint/2013/main/command"/>
      <pc:sldMk xmlns:pc="http://schemas.microsoft.com/office/powerpoint/2013/main/command" cId="1866838501" sldId="1230"/>
      <ac:spMk id="6" creationId="{BBB81D99-8727-445E-B1ED-D83EDF6E38C6}"/>
      <ac:txMk cp="13">
        <ac:context len="14" hash="250885964"/>
      </ac:txMk>
    </ac:txMkLst>
    <p188:pos x="1173984" y="990968"/>
    <p188:replyLst>
      <p188:reply id="{8059161C-CA3F-41AA-9D0C-0307B7D2E0E8}" authorId="{6A1FAFBB-072D-BCAD-0890-931518D9501A}" created="2023-07-11T07:03:04.996">
        <p188:txBody>
          <a:bodyPr/>
          <a:lstStyle/>
          <a:p>
            <a:r>
              <a:rPr lang="de-DE"/>
              <a:t>Wer ist dort Ansprechpartner*in?</a:t>
            </a:r>
          </a:p>
        </p188:txBody>
      </p188:reply>
      <p188:reply id="{C6153604-67E7-4E43-93D2-FB5E344311D2}" authorId="{9728A0A8-7277-4200-ECA2-FB6B1EF74CC9}" created="2023-08-16T16:19:26.620">
        <p188:txBody>
          <a:bodyPr/>
          <a:lstStyle/>
          <a:p>
            <a:r>
              <a:rPr lang="de-DE"/>
              <a:t>lena.hennes@wupperinst.org</a:t>
            </a:r>
          </a:p>
        </p188:txBody>
      </p188:reply>
      <p188:reply id="{940E0C91-79AD-4D3F-B801-E69F66D02A6C}" authorId="{6A1FAFBB-072D-BCAD-0890-931518D9501A}" created="2023-08-17T10:35:13.700">
        <p188:txBody>
          <a:bodyPr/>
          <a:lstStyle/>
          <a:p>
            <a:r>
              <a:rPr lang="de-DE"/>
              <a:t>aktualisiert</a:t>
            </a:r>
          </a:p>
        </p188:txBody>
      </p188:reply>
    </p188:replyLst>
    <p188:txBody>
      <a:bodyPr/>
      <a:lstStyle/>
      <a:p>
        <a:r>
          <a:rPr lang="de-DE"/>
          <a:t>Nicht mehr aktuell, neue Zahl beim WI erfragen</a:t>
        </a:r>
      </a:p>
    </p188:txBody>
  </p188:cm>
</p188:cmLst>
</file>

<file path=ppt/comments/modernComment_4CF_4242A4CF.xml><?xml version="1.0" encoding="utf-8"?>
<p188:cmLst xmlns:a="http://schemas.openxmlformats.org/drawingml/2006/main" xmlns:r="http://schemas.openxmlformats.org/officeDocument/2006/relationships" xmlns:p188="http://schemas.microsoft.com/office/powerpoint/2018/8/main">
  <p188:cm id="{890DA8FD-D0A4-CD4B-9B16-70F99EDEF1A2}" authorId="{3A4A877A-7D00-2401-CC39-E3E98725703B}" created="2023-06-27T12:42:38.334">
    <pc:sldMkLst xmlns:pc="http://schemas.microsoft.com/office/powerpoint/2013/main/command">
      <pc:docMk/>
      <pc:sldMk cId="1111663823" sldId="1231"/>
    </pc:sldMkLst>
    <p188:replyLst>
      <p188:reply id="{1937DA41-8172-4220-9ABF-1F0D22680701}" authorId="{9728A0A8-7277-4200-ECA2-FB6B1EF74CC9}" created="2023-08-16T16:20:03.715">
        <p188:txBody>
          <a:bodyPr/>
          <a:lstStyle/>
          <a:p>
            <a:r>
              <a:rPr lang="de-DE"/>
              <a:t>Ja mach ich die Tage</a:t>
            </a:r>
          </a:p>
        </p188:txBody>
      </p188:reply>
      <p188:reply id="{925A199A-9D7A-4FF1-8620-97CEBB7D05D2}" authorId="{9728A0A8-7277-4200-ECA2-FB6B1EF74CC9}" created="2023-08-17T16:49:34.866">
        <p188:txBody>
          <a:bodyPr/>
          <a:lstStyle/>
          <a:p>
            <a:r>
              <a:rPr lang="de-DE"/>
              <a:t>Hatte einen Computerabsturz, mache morgen weiter</a:t>
            </a:r>
          </a:p>
        </p188:txBody>
      </p188:reply>
      <p188:reply id="{D7DF8F94-55E3-4123-9685-90C531905A25}" authorId="{9728A0A8-7277-4200-ECA2-FB6B1EF74CC9}" created="2023-08-18T07:43:17.254">
        <p188:txBody>
          <a:bodyPr/>
          <a:lstStyle/>
          <a:p>
            <a:r>
              <a:rPr lang="de-DE"/>
              <a:t>Monique, wenn hier aus deiner Sicht noch was unklar ist, ergänze ich noch was. Magst du die grafische Gestaltung der Folie selbst übernehmen? Darin bist du besser als ich.</a:t>
            </a:r>
          </a:p>
        </p188:txBody>
      </p188:reply>
      <p188:reply id="{DBDD4E45-CE48-4CD1-B8F3-372F74C2A5D3}" authorId="{6A1FAFBB-072D-BCAD-0890-931518D9501A}" created="2023-08-24T14:49:12.084">
        <p188:txBody>
          <a:bodyPr/>
          <a:lstStyle/>
          <a:p>
            <a:r>
              <a:rPr lang="de-DE"/>
              <a:t>Dankeschön für deine Ergänzung. Die Gestaltung kann ich selbst übernehmen.</a:t>
            </a:r>
          </a:p>
        </p188:txBody>
      </p188:reply>
    </p188:replyLst>
    <p188:txBody>
      <a:bodyPr/>
      <a:lstStyle/>
      <a:p>
        <a:r>
          <a:rPr lang="de-DE"/>
          <a:t>Ergänzung durch Tobias</a:t>
        </a:r>
      </a:p>
    </p188:txBody>
  </p188:cm>
</p188:cmLst>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8E0D86-B1B3-4436-9EC1-7F32548F7DE4}" type="doc">
      <dgm:prSet loTypeId="urn:microsoft.com/office/officeart/2005/8/layout/chevron1" loCatId="process" qsTypeId="urn:microsoft.com/office/officeart/2005/8/quickstyle/simple1" qsCatId="simple" csTypeId="urn:microsoft.com/office/officeart/2005/8/colors/accent4_1" csCatId="accent4" phldr="1"/>
      <dgm:spPr/>
    </dgm:pt>
    <dgm:pt modelId="{E3BA1B8C-5EC6-46BF-800E-44B9D96A88A1}">
      <dgm:prSet phldrT="[Text]"/>
      <dgm:spPr/>
      <dgm:t>
        <a:bodyPr/>
        <a:lstStyle/>
        <a:p>
          <a:r>
            <a:rPr lang="de-DE"/>
            <a:t>Produktion</a:t>
          </a:r>
        </a:p>
      </dgm:t>
    </dgm:pt>
    <dgm:pt modelId="{FB66FE4D-CA44-4F43-8A36-E860F32A2C6F}" type="parTrans" cxnId="{9A0B983B-FA3A-4AD9-9287-198BC573A59E}">
      <dgm:prSet/>
      <dgm:spPr/>
      <dgm:t>
        <a:bodyPr/>
        <a:lstStyle/>
        <a:p>
          <a:endParaRPr lang="de-DE"/>
        </a:p>
      </dgm:t>
    </dgm:pt>
    <dgm:pt modelId="{119AEE42-EDBB-4E2F-BFB0-81B0EB3ADF60}" type="sibTrans" cxnId="{9A0B983B-FA3A-4AD9-9287-198BC573A59E}">
      <dgm:prSet/>
      <dgm:spPr/>
      <dgm:t>
        <a:bodyPr/>
        <a:lstStyle/>
        <a:p>
          <a:endParaRPr lang="de-DE"/>
        </a:p>
      </dgm:t>
    </dgm:pt>
    <dgm:pt modelId="{F849E26C-937A-48CD-B0A9-9374D0581682}">
      <dgm:prSet phldrT="[Text]"/>
      <dgm:spPr/>
      <dgm:t>
        <a:bodyPr/>
        <a:lstStyle/>
        <a:p>
          <a:r>
            <a:rPr lang="de-DE"/>
            <a:t>Verarbeitung</a:t>
          </a:r>
        </a:p>
      </dgm:t>
    </dgm:pt>
    <dgm:pt modelId="{6B70E3DC-0384-4E83-A1DF-CD8672BFE10D}" type="parTrans" cxnId="{5199DA56-9580-416F-BE5D-5FD7995421D9}">
      <dgm:prSet/>
      <dgm:spPr/>
      <dgm:t>
        <a:bodyPr/>
        <a:lstStyle/>
        <a:p>
          <a:endParaRPr lang="de-DE"/>
        </a:p>
      </dgm:t>
    </dgm:pt>
    <dgm:pt modelId="{488E1E12-195C-4637-A7C2-96544B0E3B74}" type="sibTrans" cxnId="{5199DA56-9580-416F-BE5D-5FD7995421D9}">
      <dgm:prSet/>
      <dgm:spPr/>
      <dgm:t>
        <a:bodyPr/>
        <a:lstStyle/>
        <a:p>
          <a:endParaRPr lang="de-DE"/>
        </a:p>
      </dgm:t>
    </dgm:pt>
    <dgm:pt modelId="{B7112D3D-683A-41EE-A885-53C74F183EFD}">
      <dgm:prSet phldrT="[Text]"/>
      <dgm:spPr/>
      <dgm:t>
        <a:bodyPr/>
        <a:lstStyle/>
        <a:p>
          <a:r>
            <a:rPr lang="de-DE"/>
            <a:t>Handel</a:t>
          </a:r>
        </a:p>
      </dgm:t>
    </dgm:pt>
    <dgm:pt modelId="{F2AF1EB6-4D41-45D3-9DC2-A60675C429AD}" type="parTrans" cxnId="{B8467E70-CDA1-47C4-B822-3EE2F631B1A4}">
      <dgm:prSet/>
      <dgm:spPr/>
      <dgm:t>
        <a:bodyPr/>
        <a:lstStyle/>
        <a:p>
          <a:endParaRPr lang="de-DE"/>
        </a:p>
      </dgm:t>
    </dgm:pt>
    <dgm:pt modelId="{0B67470B-3E81-496C-BA31-66C30D0F5556}" type="sibTrans" cxnId="{B8467E70-CDA1-47C4-B822-3EE2F631B1A4}">
      <dgm:prSet/>
      <dgm:spPr/>
      <dgm:t>
        <a:bodyPr/>
        <a:lstStyle/>
        <a:p>
          <a:endParaRPr lang="de-DE"/>
        </a:p>
      </dgm:t>
    </dgm:pt>
    <dgm:pt modelId="{10E2458E-6DD4-4DDD-AAF0-EBA3B19B5F4F}">
      <dgm:prSet phldrT="[Text]"/>
      <dgm:spPr/>
      <dgm:t>
        <a:bodyPr/>
        <a:lstStyle/>
        <a:p>
          <a:r>
            <a:rPr lang="de-DE"/>
            <a:t>Außer-Haus-Verpflegung</a:t>
          </a:r>
        </a:p>
      </dgm:t>
    </dgm:pt>
    <dgm:pt modelId="{CA081795-0651-4C74-9A86-51B6C1D96782}" type="parTrans" cxnId="{32A79938-FABB-4576-A72C-569C955D245F}">
      <dgm:prSet/>
      <dgm:spPr/>
      <dgm:t>
        <a:bodyPr/>
        <a:lstStyle/>
        <a:p>
          <a:endParaRPr lang="de-DE"/>
        </a:p>
      </dgm:t>
    </dgm:pt>
    <dgm:pt modelId="{6045D405-3F77-483A-8D04-68483F00A713}" type="sibTrans" cxnId="{32A79938-FABB-4576-A72C-569C955D245F}">
      <dgm:prSet/>
      <dgm:spPr/>
      <dgm:t>
        <a:bodyPr/>
        <a:lstStyle/>
        <a:p>
          <a:endParaRPr lang="de-DE"/>
        </a:p>
      </dgm:t>
    </dgm:pt>
    <dgm:pt modelId="{5F9F2862-BE08-4333-9225-E4E9FB26E706}" type="pres">
      <dgm:prSet presAssocID="{C18E0D86-B1B3-4436-9EC1-7F32548F7DE4}" presName="Name0" presStyleCnt="0">
        <dgm:presLayoutVars>
          <dgm:dir/>
          <dgm:animLvl val="lvl"/>
          <dgm:resizeHandles val="exact"/>
        </dgm:presLayoutVars>
      </dgm:prSet>
      <dgm:spPr/>
    </dgm:pt>
    <dgm:pt modelId="{A4EC3C81-93D9-4682-9AE8-61A6849CF696}" type="pres">
      <dgm:prSet presAssocID="{E3BA1B8C-5EC6-46BF-800E-44B9D96A88A1}" presName="parTxOnly" presStyleLbl="node1" presStyleIdx="0" presStyleCnt="4">
        <dgm:presLayoutVars>
          <dgm:chMax val="0"/>
          <dgm:chPref val="0"/>
          <dgm:bulletEnabled val="1"/>
        </dgm:presLayoutVars>
      </dgm:prSet>
      <dgm:spPr/>
    </dgm:pt>
    <dgm:pt modelId="{067BAEEA-C948-42E5-938C-A0DED277656F}" type="pres">
      <dgm:prSet presAssocID="{119AEE42-EDBB-4E2F-BFB0-81B0EB3ADF60}" presName="parTxOnlySpace" presStyleCnt="0"/>
      <dgm:spPr/>
    </dgm:pt>
    <dgm:pt modelId="{9969A2FC-E802-47BF-A02A-8BFDC6667E59}" type="pres">
      <dgm:prSet presAssocID="{F849E26C-937A-48CD-B0A9-9374D0581682}" presName="parTxOnly" presStyleLbl="node1" presStyleIdx="1" presStyleCnt="4">
        <dgm:presLayoutVars>
          <dgm:chMax val="0"/>
          <dgm:chPref val="0"/>
          <dgm:bulletEnabled val="1"/>
        </dgm:presLayoutVars>
      </dgm:prSet>
      <dgm:spPr/>
    </dgm:pt>
    <dgm:pt modelId="{27CDEFE6-2BBE-460F-B64B-F2F7D82049AE}" type="pres">
      <dgm:prSet presAssocID="{488E1E12-195C-4637-A7C2-96544B0E3B74}" presName="parTxOnlySpace" presStyleCnt="0"/>
      <dgm:spPr/>
    </dgm:pt>
    <dgm:pt modelId="{00B17ECE-BA47-4C40-BBE9-7102B976C549}" type="pres">
      <dgm:prSet presAssocID="{B7112D3D-683A-41EE-A885-53C74F183EFD}" presName="parTxOnly" presStyleLbl="node1" presStyleIdx="2" presStyleCnt="4">
        <dgm:presLayoutVars>
          <dgm:chMax val="0"/>
          <dgm:chPref val="0"/>
          <dgm:bulletEnabled val="1"/>
        </dgm:presLayoutVars>
      </dgm:prSet>
      <dgm:spPr/>
    </dgm:pt>
    <dgm:pt modelId="{5E8DE5FB-E96F-44BE-B73D-0A6D9C50B0B9}" type="pres">
      <dgm:prSet presAssocID="{0B67470B-3E81-496C-BA31-66C30D0F5556}" presName="parTxOnlySpace" presStyleCnt="0"/>
      <dgm:spPr/>
    </dgm:pt>
    <dgm:pt modelId="{F0B6F05D-24CE-4DAB-B6FA-5EBEFF5932C7}" type="pres">
      <dgm:prSet presAssocID="{10E2458E-6DD4-4DDD-AAF0-EBA3B19B5F4F}" presName="parTxOnly" presStyleLbl="node1" presStyleIdx="3" presStyleCnt="4">
        <dgm:presLayoutVars>
          <dgm:chMax val="0"/>
          <dgm:chPref val="0"/>
          <dgm:bulletEnabled val="1"/>
        </dgm:presLayoutVars>
      </dgm:prSet>
      <dgm:spPr/>
    </dgm:pt>
  </dgm:ptLst>
  <dgm:cxnLst>
    <dgm:cxn modelId="{64B4A60B-4260-4E59-A5C8-6AF75C778D21}" type="presOf" srcId="{B7112D3D-683A-41EE-A885-53C74F183EFD}" destId="{00B17ECE-BA47-4C40-BBE9-7102B976C549}" srcOrd="0" destOrd="0" presId="urn:microsoft.com/office/officeart/2005/8/layout/chevron1"/>
    <dgm:cxn modelId="{32A79938-FABB-4576-A72C-569C955D245F}" srcId="{C18E0D86-B1B3-4436-9EC1-7F32548F7DE4}" destId="{10E2458E-6DD4-4DDD-AAF0-EBA3B19B5F4F}" srcOrd="3" destOrd="0" parTransId="{CA081795-0651-4C74-9A86-51B6C1D96782}" sibTransId="{6045D405-3F77-483A-8D04-68483F00A713}"/>
    <dgm:cxn modelId="{9A0B983B-FA3A-4AD9-9287-198BC573A59E}" srcId="{C18E0D86-B1B3-4436-9EC1-7F32548F7DE4}" destId="{E3BA1B8C-5EC6-46BF-800E-44B9D96A88A1}" srcOrd="0" destOrd="0" parTransId="{FB66FE4D-CA44-4F43-8A36-E860F32A2C6F}" sibTransId="{119AEE42-EDBB-4E2F-BFB0-81B0EB3ADF60}"/>
    <dgm:cxn modelId="{BCD89746-AF8B-487F-AE36-93F9AF8118A6}" type="presOf" srcId="{F849E26C-937A-48CD-B0A9-9374D0581682}" destId="{9969A2FC-E802-47BF-A02A-8BFDC6667E59}" srcOrd="0" destOrd="0" presId="urn:microsoft.com/office/officeart/2005/8/layout/chevron1"/>
    <dgm:cxn modelId="{B8467E70-CDA1-47C4-B822-3EE2F631B1A4}" srcId="{C18E0D86-B1B3-4436-9EC1-7F32548F7DE4}" destId="{B7112D3D-683A-41EE-A885-53C74F183EFD}" srcOrd="2" destOrd="0" parTransId="{F2AF1EB6-4D41-45D3-9DC2-A60675C429AD}" sibTransId="{0B67470B-3E81-496C-BA31-66C30D0F5556}"/>
    <dgm:cxn modelId="{5199DA56-9580-416F-BE5D-5FD7995421D9}" srcId="{C18E0D86-B1B3-4436-9EC1-7F32548F7DE4}" destId="{F849E26C-937A-48CD-B0A9-9374D0581682}" srcOrd="1" destOrd="0" parTransId="{6B70E3DC-0384-4E83-A1DF-CD8672BFE10D}" sibTransId="{488E1E12-195C-4637-A7C2-96544B0E3B74}"/>
    <dgm:cxn modelId="{1531BD98-179A-4435-A05D-092B2AAD3B25}" type="presOf" srcId="{C18E0D86-B1B3-4436-9EC1-7F32548F7DE4}" destId="{5F9F2862-BE08-4333-9225-E4E9FB26E706}" srcOrd="0" destOrd="0" presId="urn:microsoft.com/office/officeart/2005/8/layout/chevron1"/>
    <dgm:cxn modelId="{7D6526F7-6B3C-492D-8664-E357DBF2C68A}" type="presOf" srcId="{E3BA1B8C-5EC6-46BF-800E-44B9D96A88A1}" destId="{A4EC3C81-93D9-4682-9AE8-61A6849CF696}" srcOrd="0" destOrd="0" presId="urn:microsoft.com/office/officeart/2005/8/layout/chevron1"/>
    <dgm:cxn modelId="{0C4EFBFC-D1CD-4148-8BE2-03E2E66B8087}" type="presOf" srcId="{10E2458E-6DD4-4DDD-AAF0-EBA3B19B5F4F}" destId="{F0B6F05D-24CE-4DAB-B6FA-5EBEFF5932C7}" srcOrd="0" destOrd="0" presId="urn:microsoft.com/office/officeart/2005/8/layout/chevron1"/>
    <dgm:cxn modelId="{1976F17D-9A2E-4C38-B4AA-5231C046A4B3}" type="presParOf" srcId="{5F9F2862-BE08-4333-9225-E4E9FB26E706}" destId="{A4EC3C81-93D9-4682-9AE8-61A6849CF696}" srcOrd="0" destOrd="0" presId="urn:microsoft.com/office/officeart/2005/8/layout/chevron1"/>
    <dgm:cxn modelId="{9EBBD6FA-34D9-4BEC-AC3E-B2016F7D692B}" type="presParOf" srcId="{5F9F2862-BE08-4333-9225-E4E9FB26E706}" destId="{067BAEEA-C948-42E5-938C-A0DED277656F}" srcOrd="1" destOrd="0" presId="urn:microsoft.com/office/officeart/2005/8/layout/chevron1"/>
    <dgm:cxn modelId="{2EB653A2-12A1-43FB-BCE0-4C7A74D6F142}" type="presParOf" srcId="{5F9F2862-BE08-4333-9225-E4E9FB26E706}" destId="{9969A2FC-E802-47BF-A02A-8BFDC6667E59}" srcOrd="2" destOrd="0" presId="urn:microsoft.com/office/officeart/2005/8/layout/chevron1"/>
    <dgm:cxn modelId="{01A0EAC9-872C-4D17-BD32-51202D97FB45}" type="presParOf" srcId="{5F9F2862-BE08-4333-9225-E4E9FB26E706}" destId="{27CDEFE6-2BBE-460F-B64B-F2F7D82049AE}" srcOrd="3" destOrd="0" presId="urn:microsoft.com/office/officeart/2005/8/layout/chevron1"/>
    <dgm:cxn modelId="{46EF52FD-5140-41AB-AB3F-86DD35EA434B}" type="presParOf" srcId="{5F9F2862-BE08-4333-9225-E4E9FB26E706}" destId="{00B17ECE-BA47-4C40-BBE9-7102B976C549}" srcOrd="4" destOrd="0" presId="urn:microsoft.com/office/officeart/2005/8/layout/chevron1"/>
    <dgm:cxn modelId="{20CDE48C-821D-4B93-9961-CD1ED2B5012C}" type="presParOf" srcId="{5F9F2862-BE08-4333-9225-E4E9FB26E706}" destId="{5E8DE5FB-E96F-44BE-B73D-0A6D9C50B0B9}" srcOrd="5" destOrd="0" presId="urn:microsoft.com/office/officeart/2005/8/layout/chevron1"/>
    <dgm:cxn modelId="{66D24CD0-1D2B-4748-B2BF-F0B7D7ED1F12}" type="presParOf" srcId="{5F9F2862-BE08-4333-9225-E4E9FB26E706}" destId="{F0B6F05D-24CE-4DAB-B6FA-5EBEFF5932C7}"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A230CF-359D-46D7-BCE5-5C0B76320A68}" type="doc">
      <dgm:prSet loTypeId="urn:microsoft.com/office/officeart/2005/8/layout/hChevron3" loCatId="process" qsTypeId="urn:microsoft.com/office/officeart/2005/8/quickstyle/simple1" qsCatId="simple" csTypeId="urn:microsoft.com/office/officeart/2005/8/colors/accent0_2" csCatId="mainScheme" phldr="1"/>
      <dgm:spPr/>
    </dgm:pt>
    <dgm:pt modelId="{86151341-ACE2-492F-B01E-B6D4C9D66149}">
      <dgm:prSet phldrT="[Text]"/>
      <dgm:spPr>
        <a:ln w="12700">
          <a:solidFill>
            <a:schemeClr val="bg1">
              <a:lumMod val="50000"/>
            </a:schemeClr>
          </a:solidFill>
        </a:ln>
      </dgm:spPr>
      <dgm:t>
        <a:bodyPr/>
        <a:lstStyle/>
        <a:p>
          <a:r>
            <a:rPr lang="de-DE"/>
            <a:t>Speisenplanung</a:t>
          </a:r>
        </a:p>
      </dgm:t>
    </dgm:pt>
    <dgm:pt modelId="{40869955-9DF2-4D87-8A2F-75AEB6E500F2}" type="parTrans" cxnId="{B3C72841-1853-4F71-8361-779E29FBE442}">
      <dgm:prSet/>
      <dgm:spPr/>
      <dgm:t>
        <a:bodyPr/>
        <a:lstStyle/>
        <a:p>
          <a:endParaRPr lang="de-DE"/>
        </a:p>
      </dgm:t>
    </dgm:pt>
    <dgm:pt modelId="{02D9CEEC-C79F-4167-A256-4E81EEDFC1D8}" type="sibTrans" cxnId="{B3C72841-1853-4F71-8361-779E29FBE442}">
      <dgm:prSet/>
      <dgm:spPr/>
      <dgm:t>
        <a:bodyPr/>
        <a:lstStyle/>
        <a:p>
          <a:endParaRPr lang="de-DE"/>
        </a:p>
      </dgm:t>
    </dgm:pt>
    <dgm:pt modelId="{F63710EF-C199-439F-8D09-1AA71C010EAF}">
      <dgm:prSet phldrT="[Text]"/>
      <dgm:spPr>
        <a:ln w="12700">
          <a:solidFill>
            <a:schemeClr val="bg1">
              <a:lumMod val="50000"/>
            </a:schemeClr>
          </a:solidFill>
        </a:ln>
      </dgm:spPr>
      <dgm:t>
        <a:bodyPr/>
        <a:lstStyle/>
        <a:p>
          <a:r>
            <a:rPr lang="de-DE" b="0">
              <a:solidFill>
                <a:schemeClr val="bg1">
                  <a:lumMod val="50000"/>
                </a:schemeClr>
              </a:solidFill>
            </a:rPr>
            <a:t>Bestellung</a:t>
          </a:r>
        </a:p>
      </dgm:t>
    </dgm:pt>
    <dgm:pt modelId="{052C5F09-4F77-40B9-83A2-06434F8B457B}" type="parTrans" cxnId="{9122368D-DB7E-4D7F-A442-BA84C90534A3}">
      <dgm:prSet/>
      <dgm:spPr/>
      <dgm:t>
        <a:bodyPr/>
        <a:lstStyle/>
        <a:p>
          <a:endParaRPr lang="de-DE"/>
        </a:p>
      </dgm:t>
    </dgm:pt>
    <dgm:pt modelId="{255C5F80-5639-47C6-A6C8-4A90784224A2}" type="sibTrans" cxnId="{9122368D-DB7E-4D7F-A442-BA84C90534A3}">
      <dgm:prSet/>
      <dgm:spPr/>
      <dgm:t>
        <a:bodyPr/>
        <a:lstStyle/>
        <a:p>
          <a:endParaRPr lang="de-DE"/>
        </a:p>
      </dgm:t>
    </dgm:pt>
    <dgm:pt modelId="{7B46FDF0-F162-41A9-9FBB-4AE6A9F25994}">
      <dgm:prSet phldrT="[Text]"/>
      <dgm:spPr/>
      <dgm:t>
        <a:bodyPr/>
        <a:lstStyle/>
        <a:p>
          <a:r>
            <a:rPr lang="de-DE"/>
            <a:t>Lagerung</a:t>
          </a:r>
        </a:p>
      </dgm:t>
    </dgm:pt>
    <dgm:pt modelId="{38C292F6-4CCA-44E6-A0F6-AE1585846B59}" type="parTrans" cxnId="{1402C3AD-424E-47FA-8AA7-FC880E458A25}">
      <dgm:prSet/>
      <dgm:spPr/>
      <dgm:t>
        <a:bodyPr/>
        <a:lstStyle/>
        <a:p>
          <a:endParaRPr lang="de-DE"/>
        </a:p>
      </dgm:t>
    </dgm:pt>
    <dgm:pt modelId="{01D0648F-BABA-418A-B0D1-1DF5AC0F9E47}" type="sibTrans" cxnId="{1402C3AD-424E-47FA-8AA7-FC880E458A25}">
      <dgm:prSet/>
      <dgm:spPr/>
      <dgm:t>
        <a:bodyPr/>
        <a:lstStyle/>
        <a:p>
          <a:endParaRPr lang="de-DE"/>
        </a:p>
      </dgm:t>
    </dgm:pt>
    <dgm:pt modelId="{D5C1AB7C-E2A6-4907-A439-B44AA52B9628}">
      <dgm:prSet phldrT="[Text]"/>
      <dgm:spPr/>
      <dgm:t>
        <a:bodyPr/>
        <a:lstStyle/>
        <a:p>
          <a:r>
            <a:rPr lang="de-DE"/>
            <a:t>Produktion</a:t>
          </a:r>
        </a:p>
      </dgm:t>
    </dgm:pt>
    <dgm:pt modelId="{989AF31C-2B6B-46DA-9412-FB492C06BA72}" type="parTrans" cxnId="{D40904F3-6ACE-4622-8702-EDFFC254B7CF}">
      <dgm:prSet/>
      <dgm:spPr/>
      <dgm:t>
        <a:bodyPr/>
        <a:lstStyle/>
        <a:p>
          <a:endParaRPr lang="de-DE"/>
        </a:p>
      </dgm:t>
    </dgm:pt>
    <dgm:pt modelId="{EC50F8B6-0C86-43C1-A6C5-11F2B8D9EA56}" type="sibTrans" cxnId="{D40904F3-6ACE-4622-8702-EDFFC254B7CF}">
      <dgm:prSet/>
      <dgm:spPr/>
      <dgm:t>
        <a:bodyPr/>
        <a:lstStyle/>
        <a:p>
          <a:endParaRPr lang="de-DE"/>
        </a:p>
      </dgm:t>
    </dgm:pt>
    <dgm:pt modelId="{B073A171-61C5-45B2-B73D-8FD5C83B3CA9}">
      <dgm:prSet phldrT="[Text]"/>
      <dgm:spPr/>
      <dgm:t>
        <a:bodyPr/>
        <a:lstStyle/>
        <a:p>
          <a:r>
            <a:rPr lang="de-DE"/>
            <a:t>Speisenrücklauf</a:t>
          </a:r>
        </a:p>
      </dgm:t>
    </dgm:pt>
    <dgm:pt modelId="{5A4E4B6E-9FB9-45A2-BE09-69CE085EF1E6}" type="parTrans" cxnId="{942AAFA6-3A03-402B-836C-67EEB8610EE8}">
      <dgm:prSet/>
      <dgm:spPr/>
      <dgm:t>
        <a:bodyPr/>
        <a:lstStyle/>
        <a:p>
          <a:endParaRPr lang="de-DE"/>
        </a:p>
      </dgm:t>
    </dgm:pt>
    <dgm:pt modelId="{1B31CF1C-2985-410D-BCE3-184F57243F99}" type="sibTrans" cxnId="{942AAFA6-3A03-402B-836C-67EEB8610EE8}">
      <dgm:prSet/>
      <dgm:spPr/>
      <dgm:t>
        <a:bodyPr/>
        <a:lstStyle/>
        <a:p>
          <a:endParaRPr lang="de-DE"/>
        </a:p>
      </dgm:t>
    </dgm:pt>
    <dgm:pt modelId="{B890E085-8016-4A0B-A912-625215C88DDF}">
      <dgm:prSet phldrT="[Text]"/>
      <dgm:spPr/>
      <dgm:t>
        <a:bodyPr/>
        <a:lstStyle/>
        <a:p>
          <a:r>
            <a:rPr lang="de-DE"/>
            <a:t>Entsorgung</a:t>
          </a:r>
        </a:p>
      </dgm:t>
    </dgm:pt>
    <dgm:pt modelId="{BA871DD8-3092-4E1B-8E18-F7FDED537164}" type="parTrans" cxnId="{3E13DD1A-21D2-4EFF-A71B-E213A92545F6}">
      <dgm:prSet/>
      <dgm:spPr/>
      <dgm:t>
        <a:bodyPr/>
        <a:lstStyle/>
        <a:p>
          <a:endParaRPr lang="de-DE"/>
        </a:p>
      </dgm:t>
    </dgm:pt>
    <dgm:pt modelId="{45606ED8-BD89-420B-B69B-C4C4F4270AD6}" type="sibTrans" cxnId="{3E13DD1A-21D2-4EFF-A71B-E213A92545F6}">
      <dgm:prSet/>
      <dgm:spPr/>
      <dgm:t>
        <a:bodyPr/>
        <a:lstStyle/>
        <a:p>
          <a:endParaRPr lang="de-DE"/>
        </a:p>
      </dgm:t>
    </dgm:pt>
    <dgm:pt modelId="{3DAE36F3-0CC3-40D2-B954-6A7214EFBE8B}" type="pres">
      <dgm:prSet presAssocID="{87A230CF-359D-46D7-BCE5-5C0B76320A68}" presName="Name0" presStyleCnt="0">
        <dgm:presLayoutVars>
          <dgm:dir/>
          <dgm:resizeHandles val="exact"/>
        </dgm:presLayoutVars>
      </dgm:prSet>
      <dgm:spPr/>
    </dgm:pt>
    <dgm:pt modelId="{EB188E02-6B27-44A6-892B-CE27145BDCEC}" type="pres">
      <dgm:prSet presAssocID="{86151341-ACE2-492F-B01E-B6D4C9D66149}" presName="parTxOnly" presStyleLbl="node1" presStyleIdx="0" presStyleCnt="6" custLinFactNeighborX="2671">
        <dgm:presLayoutVars>
          <dgm:bulletEnabled val="1"/>
        </dgm:presLayoutVars>
      </dgm:prSet>
      <dgm:spPr/>
    </dgm:pt>
    <dgm:pt modelId="{034806D5-7F28-400F-B059-8EF928EE51D4}" type="pres">
      <dgm:prSet presAssocID="{02D9CEEC-C79F-4167-A256-4E81EEDFC1D8}" presName="parSpace" presStyleCnt="0"/>
      <dgm:spPr/>
    </dgm:pt>
    <dgm:pt modelId="{28C20CA1-3812-486C-B916-C22275DD9F2E}" type="pres">
      <dgm:prSet presAssocID="{F63710EF-C199-439F-8D09-1AA71C010EAF}" presName="parTxOnly" presStyleLbl="node1" presStyleIdx="1" presStyleCnt="6" custLinFactNeighborX="2370">
        <dgm:presLayoutVars>
          <dgm:bulletEnabled val="1"/>
        </dgm:presLayoutVars>
      </dgm:prSet>
      <dgm:spPr/>
    </dgm:pt>
    <dgm:pt modelId="{348928C7-1C2F-4B65-ABB1-571507F6D2CE}" type="pres">
      <dgm:prSet presAssocID="{255C5F80-5639-47C6-A6C8-4A90784224A2}" presName="parSpace" presStyleCnt="0"/>
      <dgm:spPr/>
    </dgm:pt>
    <dgm:pt modelId="{7E2A6D66-F309-40FA-A956-2BF661F86D01}" type="pres">
      <dgm:prSet presAssocID="{7B46FDF0-F162-41A9-9FBB-4AE6A9F25994}" presName="parTxOnly" presStyleLbl="node1" presStyleIdx="2" presStyleCnt="6" custLinFactNeighborX="3306">
        <dgm:presLayoutVars>
          <dgm:bulletEnabled val="1"/>
        </dgm:presLayoutVars>
      </dgm:prSet>
      <dgm:spPr/>
    </dgm:pt>
    <dgm:pt modelId="{A2EF50C7-BC92-4890-A518-4D1B496F2CC4}" type="pres">
      <dgm:prSet presAssocID="{01D0648F-BABA-418A-B0D1-1DF5AC0F9E47}" presName="parSpace" presStyleCnt="0"/>
      <dgm:spPr/>
    </dgm:pt>
    <dgm:pt modelId="{2F5DE41E-0525-4937-91EA-813C00357CFA}" type="pres">
      <dgm:prSet presAssocID="{D5C1AB7C-E2A6-4907-A439-B44AA52B9628}" presName="parTxOnly" presStyleLbl="node1" presStyleIdx="3" presStyleCnt="6">
        <dgm:presLayoutVars>
          <dgm:bulletEnabled val="1"/>
        </dgm:presLayoutVars>
      </dgm:prSet>
      <dgm:spPr/>
    </dgm:pt>
    <dgm:pt modelId="{B765EA64-57CB-4A7D-A143-225C73A22C07}" type="pres">
      <dgm:prSet presAssocID="{EC50F8B6-0C86-43C1-A6C5-11F2B8D9EA56}" presName="parSpace" presStyleCnt="0"/>
      <dgm:spPr/>
    </dgm:pt>
    <dgm:pt modelId="{FCBC3877-C25C-4BC6-B304-C689B66E4AAC}" type="pres">
      <dgm:prSet presAssocID="{B073A171-61C5-45B2-B73D-8FD5C83B3CA9}" presName="parTxOnly" presStyleLbl="node1" presStyleIdx="4" presStyleCnt="6">
        <dgm:presLayoutVars>
          <dgm:bulletEnabled val="1"/>
        </dgm:presLayoutVars>
      </dgm:prSet>
      <dgm:spPr/>
    </dgm:pt>
    <dgm:pt modelId="{1CB43D67-CE91-4B3D-9376-205DF802AB97}" type="pres">
      <dgm:prSet presAssocID="{1B31CF1C-2985-410D-BCE3-184F57243F99}" presName="parSpace" presStyleCnt="0"/>
      <dgm:spPr/>
    </dgm:pt>
    <dgm:pt modelId="{3D3240E7-D0B5-45F8-A0B3-9A2F03BAC159}" type="pres">
      <dgm:prSet presAssocID="{B890E085-8016-4A0B-A912-625215C88DDF}" presName="parTxOnly" presStyleLbl="node1" presStyleIdx="5" presStyleCnt="6">
        <dgm:presLayoutVars>
          <dgm:bulletEnabled val="1"/>
        </dgm:presLayoutVars>
      </dgm:prSet>
      <dgm:spPr/>
    </dgm:pt>
  </dgm:ptLst>
  <dgm:cxnLst>
    <dgm:cxn modelId="{3E13DD1A-21D2-4EFF-A71B-E213A92545F6}" srcId="{87A230CF-359D-46D7-BCE5-5C0B76320A68}" destId="{B890E085-8016-4A0B-A912-625215C88DDF}" srcOrd="5" destOrd="0" parTransId="{BA871DD8-3092-4E1B-8E18-F7FDED537164}" sibTransId="{45606ED8-BD89-420B-B69B-C4C4F4270AD6}"/>
    <dgm:cxn modelId="{B3C72841-1853-4F71-8361-779E29FBE442}" srcId="{87A230CF-359D-46D7-BCE5-5C0B76320A68}" destId="{86151341-ACE2-492F-B01E-B6D4C9D66149}" srcOrd="0" destOrd="0" parTransId="{40869955-9DF2-4D87-8A2F-75AEB6E500F2}" sibTransId="{02D9CEEC-C79F-4167-A256-4E81EEDFC1D8}"/>
    <dgm:cxn modelId="{CEA6BA75-0F2A-4F44-8A07-5A65B165921B}" type="presOf" srcId="{B890E085-8016-4A0B-A912-625215C88DDF}" destId="{3D3240E7-D0B5-45F8-A0B3-9A2F03BAC159}" srcOrd="0" destOrd="0" presId="urn:microsoft.com/office/officeart/2005/8/layout/hChevron3"/>
    <dgm:cxn modelId="{6FF06182-AE46-47A5-B2C0-607193B258E3}" type="presOf" srcId="{F63710EF-C199-439F-8D09-1AA71C010EAF}" destId="{28C20CA1-3812-486C-B916-C22275DD9F2E}" srcOrd="0" destOrd="0" presId="urn:microsoft.com/office/officeart/2005/8/layout/hChevron3"/>
    <dgm:cxn modelId="{9122368D-DB7E-4D7F-A442-BA84C90534A3}" srcId="{87A230CF-359D-46D7-BCE5-5C0B76320A68}" destId="{F63710EF-C199-439F-8D09-1AA71C010EAF}" srcOrd="1" destOrd="0" parTransId="{052C5F09-4F77-40B9-83A2-06434F8B457B}" sibTransId="{255C5F80-5639-47C6-A6C8-4A90784224A2}"/>
    <dgm:cxn modelId="{942AAFA6-3A03-402B-836C-67EEB8610EE8}" srcId="{87A230CF-359D-46D7-BCE5-5C0B76320A68}" destId="{B073A171-61C5-45B2-B73D-8FD5C83B3CA9}" srcOrd="4" destOrd="0" parTransId="{5A4E4B6E-9FB9-45A2-BE09-69CE085EF1E6}" sibTransId="{1B31CF1C-2985-410D-BCE3-184F57243F99}"/>
    <dgm:cxn modelId="{3DA6B2AB-151D-464F-B056-7BF57C4B8A2C}" type="presOf" srcId="{B073A171-61C5-45B2-B73D-8FD5C83B3CA9}" destId="{FCBC3877-C25C-4BC6-B304-C689B66E4AAC}" srcOrd="0" destOrd="0" presId="urn:microsoft.com/office/officeart/2005/8/layout/hChevron3"/>
    <dgm:cxn modelId="{1402C3AD-424E-47FA-8AA7-FC880E458A25}" srcId="{87A230CF-359D-46D7-BCE5-5C0B76320A68}" destId="{7B46FDF0-F162-41A9-9FBB-4AE6A9F25994}" srcOrd="2" destOrd="0" parTransId="{38C292F6-4CCA-44E6-A0F6-AE1585846B59}" sibTransId="{01D0648F-BABA-418A-B0D1-1DF5AC0F9E47}"/>
    <dgm:cxn modelId="{CDBA8CCE-FBF5-41EB-84E1-48712C8781A0}" type="presOf" srcId="{7B46FDF0-F162-41A9-9FBB-4AE6A9F25994}" destId="{7E2A6D66-F309-40FA-A956-2BF661F86D01}" srcOrd="0" destOrd="0" presId="urn:microsoft.com/office/officeart/2005/8/layout/hChevron3"/>
    <dgm:cxn modelId="{2FA6DAD0-C933-436E-B8E1-4353B06B079B}" type="presOf" srcId="{86151341-ACE2-492F-B01E-B6D4C9D66149}" destId="{EB188E02-6B27-44A6-892B-CE27145BDCEC}" srcOrd="0" destOrd="0" presId="urn:microsoft.com/office/officeart/2005/8/layout/hChevron3"/>
    <dgm:cxn modelId="{FFF53DDD-05F7-4530-AFFE-10EB043AF3FE}" type="presOf" srcId="{D5C1AB7C-E2A6-4907-A439-B44AA52B9628}" destId="{2F5DE41E-0525-4937-91EA-813C00357CFA}" srcOrd="0" destOrd="0" presId="urn:microsoft.com/office/officeart/2005/8/layout/hChevron3"/>
    <dgm:cxn modelId="{D40904F3-6ACE-4622-8702-EDFFC254B7CF}" srcId="{87A230CF-359D-46D7-BCE5-5C0B76320A68}" destId="{D5C1AB7C-E2A6-4907-A439-B44AA52B9628}" srcOrd="3" destOrd="0" parTransId="{989AF31C-2B6B-46DA-9412-FB492C06BA72}" sibTransId="{EC50F8B6-0C86-43C1-A6C5-11F2B8D9EA56}"/>
    <dgm:cxn modelId="{E687EBFD-0586-4671-9583-8F047B5C206D}" type="presOf" srcId="{87A230CF-359D-46D7-BCE5-5C0B76320A68}" destId="{3DAE36F3-0CC3-40D2-B954-6A7214EFBE8B}" srcOrd="0" destOrd="0" presId="urn:microsoft.com/office/officeart/2005/8/layout/hChevron3"/>
    <dgm:cxn modelId="{CC964E31-48D4-48C0-9438-34C12803ED95}" type="presParOf" srcId="{3DAE36F3-0CC3-40D2-B954-6A7214EFBE8B}" destId="{EB188E02-6B27-44A6-892B-CE27145BDCEC}" srcOrd="0" destOrd="0" presId="urn:microsoft.com/office/officeart/2005/8/layout/hChevron3"/>
    <dgm:cxn modelId="{247A5BA0-2569-4C4D-855C-51B10E236486}" type="presParOf" srcId="{3DAE36F3-0CC3-40D2-B954-6A7214EFBE8B}" destId="{034806D5-7F28-400F-B059-8EF928EE51D4}" srcOrd="1" destOrd="0" presId="urn:microsoft.com/office/officeart/2005/8/layout/hChevron3"/>
    <dgm:cxn modelId="{7F84F1D3-4085-42DF-B68E-F07DE953485D}" type="presParOf" srcId="{3DAE36F3-0CC3-40D2-B954-6A7214EFBE8B}" destId="{28C20CA1-3812-486C-B916-C22275DD9F2E}" srcOrd="2" destOrd="0" presId="urn:microsoft.com/office/officeart/2005/8/layout/hChevron3"/>
    <dgm:cxn modelId="{19270E85-4DBB-4A80-B3A2-50598F6DACAD}" type="presParOf" srcId="{3DAE36F3-0CC3-40D2-B954-6A7214EFBE8B}" destId="{348928C7-1C2F-4B65-ABB1-571507F6D2CE}" srcOrd="3" destOrd="0" presId="urn:microsoft.com/office/officeart/2005/8/layout/hChevron3"/>
    <dgm:cxn modelId="{7DFACD89-6A81-4D8B-B889-DD136CBD91B0}" type="presParOf" srcId="{3DAE36F3-0CC3-40D2-B954-6A7214EFBE8B}" destId="{7E2A6D66-F309-40FA-A956-2BF661F86D01}" srcOrd="4" destOrd="0" presId="urn:microsoft.com/office/officeart/2005/8/layout/hChevron3"/>
    <dgm:cxn modelId="{7C22C5AB-C866-4AD1-9837-B5EB77FA0DE0}" type="presParOf" srcId="{3DAE36F3-0CC3-40D2-B954-6A7214EFBE8B}" destId="{A2EF50C7-BC92-4890-A518-4D1B496F2CC4}" srcOrd="5" destOrd="0" presId="urn:microsoft.com/office/officeart/2005/8/layout/hChevron3"/>
    <dgm:cxn modelId="{41B1979E-5200-4F72-85A5-78CE47ADC90A}" type="presParOf" srcId="{3DAE36F3-0CC3-40D2-B954-6A7214EFBE8B}" destId="{2F5DE41E-0525-4937-91EA-813C00357CFA}" srcOrd="6" destOrd="0" presId="urn:microsoft.com/office/officeart/2005/8/layout/hChevron3"/>
    <dgm:cxn modelId="{4CCBC4E3-9600-41B5-8D7A-562D7758F67D}" type="presParOf" srcId="{3DAE36F3-0CC3-40D2-B954-6A7214EFBE8B}" destId="{B765EA64-57CB-4A7D-A143-225C73A22C07}" srcOrd="7" destOrd="0" presId="urn:microsoft.com/office/officeart/2005/8/layout/hChevron3"/>
    <dgm:cxn modelId="{CD647ACE-597B-461A-A46B-F569B781610E}" type="presParOf" srcId="{3DAE36F3-0CC3-40D2-B954-6A7214EFBE8B}" destId="{FCBC3877-C25C-4BC6-B304-C689B66E4AAC}" srcOrd="8" destOrd="0" presId="urn:microsoft.com/office/officeart/2005/8/layout/hChevron3"/>
    <dgm:cxn modelId="{ACB71A0D-7CCE-499D-AF48-6C2256A92AF4}" type="presParOf" srcId="{3DAE36F3-0CC3-40D2-B954-6A7214EFBE8B}" destId="{1CB43D67-CE91-4B3D-9376-205DF802AB97}" srcOrd="9" destOrd="0" presId="urn:microsoft.com/office/officeart/2005/8/layout/hChevron3"/>
    <dgm:cxn modelId="{4535E159-9E86-41BE-A76B-A3D77658DF50}" type="presParOf" srcId="{3DAE36F3-0CC3-40D2-B954-6A7214EFBE8B}" destId="{3D3240E7-D0B5-45F8-A0B3-9A2F03BAC159}"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9A2525-031E-44C3-8B1A-AF930F4323E9}" type="doc">
      <dgm:prSet loTypeId="urn:microsoft.com/office/officeart/2005/8/layout/cycle8" loCatId="cycle" qsTypeId="urn:microsoft.com/office/officeart/2005/8/quickstyle/simple1" qsCatId="simple" csTypeId="urn:microsoft.com/office/officeart/2005/8/colors/accent0_1" csCatId="mainScheme" phldr="1"/>
      <dgm:spPr/>
    </dgm:pt>
    <dgm:pt modelId="{D26E9B6A-F59C-4038-B52C-4D7FE134D823}">
      <dgm:prSet phldrT="[Text]"/>
      <dgm:spPr/>
      <dgm:t>
        <a:bodyPr/>
        <a:lstStyle/>
        <a:p>
          <a:r>
            <a:rPr lang="de-DE">
              <a:solidFill>
                <a:schemeClr val="bg1"/>
              </a:solidFill>
            </a:rPr>
            <a:t>Plan</a:t>
          </a:r>
        </a:p>
      </dgm:t>
    </dgm:pt>
    <dgm:pt modelId="{5D7E78D1-D2E3-40EC-BE20-74C92D63ECB8}" type="parTrans" cxnId="{1D49FB27-2332-4BAB-B860-D5ABF85F5142}">
      <dgm:prSet/>
      <dgm:spPr/>
      <dgm:t>
        <a:bodyPr/>
        <a:lstStyle/>
        <a:p>
          <a:endParaRPr lang="de-DE"/>
        </a:p>
      </dgm:t>
    </dgm:pt>
    <dgm:pt modelId="{C2AF9601-1EED-44E7-9745-CC51685EBBE7}" type="sibTrans" cxnId="{1D49FB27-2332-4BAB-B860-D5ABF85F5142}">
      <dgm:prSet/>
      <dgm:spPr/>
      <dgm:t>
        <a:bodyPr/>
        <a:lstStyle/>
        <a:p>
          <a:endParaRPr lang="de-DE"/>
        </a:p>
      </dgm:t>
    </dgm:pt>
    <dgm:pt modelId="{A87E788E-D069-491B-A9C1-D2D5D96B4EF1}">
      <dgm:prSet phldrT="[Text]"/>
      <dgm:spPr/>
      <dgm:t>
        <a:bodyPr/>
        <a:lstStyle/>
        <a:p>
          <a:r>
            <a:rPr lang="de-DE">
              <a:solidFill>
                <a:schemeClr val="bg1"/>
              </a:solidFill>
            </a:rPr>
            <a:t>Do</a:t>
          </a:r>
        </a:p>
      </dgm:t>
    </dgm:pt>
    <dgm:pt modelId="{D5AB65B8-0D7A-4472-B281-2AA4B7AE1C9B}" type="parTrans" cxnId="{E78713DF-D62D-4137-B55D-0B0F71861167}">
      <dgm:prSet/>
      <dgm:spPr/>
      <dgm:t>
        <a:bodyPr/>
        <a:lstStyle/>
        <a:p>
          <a:endParaRPr lang="de-DE"/>
        </a:p>
      </dgm:t>
    </dgm:pt>
    <dgm:pt modelId="{AC79F07B-F998-44C0-B9C1-14513E23320D}" type="sibTrans" cxnId="{E78713DF-D62D-4137-B55D-0B0F71861167}">
      <dgm:prSet/>
      <dgm:spPr/>
      <dgm:t>
        <a:bodyPr/>
        <a:lstStyle/>
        <a:p>
          <a:endParaRPr lang="de-DE"/>
        </a:p>
      </dgm:t>
    </dgm:pt>
    <dgm:pt modelId="{E2C09F47-6012-4373-BCA8-3B063A2E955F}">
      <dgm:prSet phldrT="[Text]"/>
      <dgm:spPr/>
      <dgm:t>
        <a:bodyPr/>
        <a:lstStyle/>
        <a:p>
          <a:r>
            <a:rPr lang="de-DE">
              <a:solidFill>
                <a:schemeClr val="bg1"/>
              </a:solidFill>
            </a:rPr>
            <a:t>Check</a:t>
          </a:r>
        </a:p>
      </dgm:t>
    </dgm:pt>
    <dgm:pt modelId="{2C7D0656-9C9A-4685-8918-A71CEC05AB99}" type="parTrans" cxnId="{4DCDA3EC-FC34-4689-B39D-CCE7DFE013BC}">
      <dgm:prSet/>
      <dgm:spPr/>
      <dgm:t>
        <a:bodyPr/>
        <a:lstStyle/>
        <a:p>
          <a:endParaRPr lang="de-DE"/>
        </a:p>
      </dgm:t>
    </dgm:pt>
    <dgm:pt modelId="{A264DA41-C4FF-47D7-BEFB-F7A5D871D74D}" type="sibTrans" cxnId="{4DCDA3EC-FC34-4689-B39D-CCE7DFE013BC}">
      <dgm:prSet/>
      <dgm:spPr/>
      <dgm:t>
        <a:bodyPr/>
        <a:lstStyle/>
        <a:p>
          <a:endParaRPr lang="de-DE"/>
        </a:p>
      </dgm:t>
    </dgm:pt>
    <dgm:pt modelId="{AADC2AD7-C64D-487F-B90A-8883CA893BED}">
      <dgm:prSet phldrT="[Text]"/>
      <dgm:spPr/>
      <dgm:t>
        <a:bodyPr/>
        <a:lstStyle/>
        <a:p>
          <a:r>
            <a:rPr lang="de-DE">
              <a:solidFill>
                <a:schemeClr val="bg1"/>
              </a:solidFill>
            </a:rPr>
            <a:t>Act</a:t>
          </a:r>
        </a:p>
      </dgm:t>
    </dgm:pt>
    <dgm:pt modelId="{F087DBFF-3D7E-486E-BEB7-C73F4B7BB79D}" type="parTrans" cxnId="{FA7DC614-FBB0-49AE-A701-469F2815A40B}">
      <dgm:prSet/>
      <dgm:spPr/>
      <dgm:t>
        <a:bodyPr/>
        <a:lstStyle/>
        <a:p>
          <a:endParaRPr lang="de-DE"/>
        </a:p>
      </dgm:t>
    </dgm:pt>
    <dgm:pt modelId="{E6D762EF-14C5-4B8D-852D-C0CBF43C1729}" type="sibTrans" cxnId="{FA7DC614-FBB0-49AE-A701-469F2815A40B}">
      <dgm:prSet/>
      <dgm:spPr/>
      <dgm:t>
        <a:bodyPr/>
        <a:lstStyle/>
        <a:p>
          <a:endParaRPr lang="de-DE"/>
        </a:p>
      </dgm:t>
    </dgm:pt>
    <dgm:pt modelId="{41FFE7AE-4101-4624-8882-9EF454900AC8}" type="pres">
      <dgm:prSet presAssocID="{349A2525-031E-44C3-8B1A-AF930F4323E9}" presName="compositeShape" presStyleCnt="0">
        <dgm:presLayoutVars>
          <dgm:chMax val="7"/>
          <dgm:dir/>
          <dgm:resizeHandles val="exact"/>
        </dgm:presLayoutVars>
      </dgm:prSet>
      <dgm:spPr/>
    </dgm:pt>
    <dgm:pt modelId="{F8E0A4DC-A4BF-42FE-96D5-F707FDE2C092}" type="pres">
      <dgm:prSet presAssocID="{349A2525-031E-44C3-8B1A-AF930F4323E9}" presName="wedge1" presStyleLbl="node1" presStyleIdx="0" presStyleCnt="4"/>
      <dgm:spPr/>
    </dgm:pt>
    <dgm:pt modelId="{241BB457-0BAB-435C-8DC3-5291D41C1854}" type="pres">
      <dgm:prSet presAssocID="{349A2525-031E-44C3-8B1A-AF930F4323E9}" presName="dummy1a" presStyleCnt="0"/>
      <dgm:spPr/>
    </dgm:pt>
    <dgm:pt modelId="{6F51AC88-58A9-4B8E-8B9A-E2C9B916691B}" type="pres">
      <dgm:prSet presAssocID="{349A2525-031E-44C3-8B1A-AF930F4323E9}" presName="dummy1b" presStyleCnt="0"/>
      <dgm:spPr/>
    </dgm:pt>
    <dgm:pt modelId="{6F2F2022-FE44-42B3-B0AF-C7BCCA068403}" type="pres">
      <dgm:prSet presAssocID="{349A2525-031E-44C3-8B1A-AF930F4323E9}" presName="wedge1Tx" presStyleLbl="node1" presStyleIdx="0" presStyleCnt="4">
        <dgm:presLayoutVars>
          <dgm:chMax val="0"/>
          <dgm:chPref val="0"/>
          <dgm:bulletEnabled val="1"/>
        </dgm:presLayoutVars>
      </dgm:prSet>
      <dgm:spPr/>
    </dgm:pt>
    <dgm:pt modelId="{23D8B0CE-81BE-4015-AA9B-789148F0D3D8}" type="pres">
      <dgm:prSet presAssocID="{349A2525-031E-44C3-8B1A-AF930F4323E9}" presName="wedge2" presStyleLbl="node1" presStyleIdx="1" presStyleCnt="4"/>
      <dgm:spPr/>
    </dgm:pt>
    <dgm:pt modelId="{31AC2E96-B684-4B2E-BD16-BC0F1DF08A50}" type="pres">
      <dgm:prSet presAssocID="{349A2525-031E-44C3-8B1A-AF930F4323E9}" presName="dummy2a" presStyleCnt="0"/>
      <dgm:spPr/>
    </dgm:pt>
    <dgm:pt modelId="{AAF9F449-3CC2-48DD-B7CE-B21ACA098B59}" type="pres">
      <dgm:prSet presAssocID="{349A2525-031E-44C3-8B1A-AF930F4323E9}" presName="dummy2b" presStyleCnt="0"/>
      <dgm:spPr/>
    </dgm:pt>
    <dgm:pt modelId="{DD5168FA-FB7F-49D1-95C6-869069876FE5}" type="pres">
      <dgm:prSet presAssocID="{349A2525-031E-44C3-8B1A-AF930F4323E9}" presName="wedge2Tx" presStyleLbl="node1" presStyleIdx="1" presStyleCnt="4">
        <dgm:presLayoutVars>
          <dgm:chMax val="0"/>
          <dgm:chPref val="0"/>
          <dgm:bulletEnabled val="1"/>
        </dgm:presLayoutVars>
      </dgm:prSet>
      <dgm:spPr/>
    </dgm:pt>
    <dgm:pt modelId="{E9BFA66A-2711-4FE6-9ED1-9AB417A783E5}" type="pres">
      <dgm:prSet presAssocID="{349A2525-031E-44C3-8B1A-AF930F4323E9}" presName="wedge3" presStyleLbl="node1" presStyleIdx="2" presStyleCnt="4"/>
      <dgm:spPr/>
    </dgm:pt>
    <dgm:pt modelId="{EED2D5EB-E5D4-430A-A51D-4A5C765FC00E}" type="pres">
      <dgm:prSet presAssocID="{349A2525-031E-44C3-8B1A-AF930F4323E9}" presName="dummy3a" presStyleCnt="0"/>
      <dgm:spPr/>
    </dgm:pt>
    <dgm:pt modelId="{BFC04F82-2292-41EA-BAEF-E8283475AA42}" type="pres">
      <dgm:prSet presAssocID="{349A2525-031E-44C3-8B1A-AF930F4323E9}" presName="dummy3b" presStyleCnt="0"/>
      <dgm:spPr/>
    </dgm:pt>
    <dgm:pt modelId="{FB2EBC6A-E113-4D3D-BE19-59D2074E1C36}" type="pres">
      <dgm:prSet presAssocID="{349A2525-031E-44C3-8B1A-AF930F4323E9}" presName="wedge3Tx" presStyleLbl="node1" presStyleIdx="2" presStyleCnt="4">
        <dgm:presLayoutVars>
          <dgm:chMax val="0"/>
          <dgm:chPref val="0"/>
          <dgm:bulletEnabled val="1"/>
        </dgm:presLayoutVars>
      </dgm:prSet>
      <dgm:spPr/>
    </dgm:pt>
    <dgm:pt modelId="{D7102FE9-9429-44DC-A142-DAE130A8BC47}" type="pres">
      <dgm:prSet presAssocID="{349A2525-031E-44C3-8B1A-AF930F4323E9}" presName="wedge4" presStyleLbl="node1" presStyleIdx="3" presStyleCnt="4"/>
      <dgm:spPr/>
    </dgm:pt>
    <dgm:pt modelId="{BB12FB30-C54E-4844-A62A-5F57B52C38F6}" type="pres">
      <dgm:prSet presAssocID="{349A2525-031E-44C3-8B1A-AF930F4323E9}" presName="dummy4a" presStyleCnt="0"/>
      <dgm:spPr/>
    </dgm:pt>
    <dgm:pt modelId="{AE828413-662A-4180-9CD8-6EBA175419B0}" type="pres">
      <dgm:prSet presAssocID="{349A2525-031E-44C3-8B1A-AF930F4323E9}" presName="dummy4b" presStyleCnt="0"/>
      <dgm:spPr/>
    </dgm:pt>
    <dgm:pt modelId="{473D1FE8-9986-463A-A5B2-884C558A495A}" type="pres">
      <dgm:prSet presAssocID="{349A2525-031E-44C3-8B1A-AF930F4323E9}" presName="wedge4Tx" presStyleLbl="node1" presStyleIdx="3" presStyleCnt="4">
        <dgm:presLayoutVars>
          <dgm:chMax val="0"/>
          <dgm:chPref val="0"/>
          <dgm:bulletEnabled val="1"/>
        </dgm:presLayoutVars>
      </dgm:prSet>
      <dgm:spPr/>
    </dgm:pt>
    <dgm:pt modelId="{81CAC1ED-0B6B-49F0-9112-E503075739FE}" type="pres">
      <dgm:prSet presAssocID="{C2AF9601-1EED-44E7-9745-CC51685EBBE7}" presName="arrowWedge1" presStyleLbl="fgSibTrans2D1" presStyleIdx="0" presStyleCnt="4"/>
      <dgm:spPr/>
    </dgm:pt>
    <dgm:pt modelId="{2E3B8B0C-C7F9-4CBA-B00B-D91A21FCD574}" type="pres">
      <dgm:prSet presAssocID="{AC79F07B-F998-44C0-B9C1-14513E23320D}" presName="arrowWedge2" presStyleLbl="fgSibTrans2D1" presStyleIdx="1" presStyleCnt="4"/>
      <dgm:spPr/>
    </dgm:pt>
    <dgm:pt modelId="{B4021AB6-BCF7-4566-B842-C9871486AC0B}" type="pres">
      <dgm:prSet presAssocID="{A264DA41-C4FF-47D7-BEFB-F7A5D871D74D}" presName="arrowWedge3" presStyleLbl="fgSibTrans2D1" presStyleIdx="2" presStyleCnt="4"/>
      <dgm:spPr/>
    </dgm:pt>
    <dgm:pt modelId="{881FA725-C51A-46DB-A161-A388B8C0792A}" type="pres">
      <dgm:prSet presAssocID="{E6D762EF-14C5-4B8D-852D-C0CBF43C1729}" presName="arrowWedge4" presStyleLbl="fgSibTrans2D1" presStyleIdx="3" presStyleCnt="4"/>
      <dgm:spPr/>
    </dgm:pt>
  </dgm:ptLst>
  <dgm:cxnLst>
    <dgm:cxn modelId="{FA7DC614-FBB0-49AE-A701-469F2815A40B}" srcId="{349A2525-031E-44C3-8B1A-AF930F4323E9}" destId="{AADC2AD7-C64D-487F-B90A-8883CA893BED}" srcOrd="3" destOrd="0" parTransId="{F087DBFF-3D7E-486E-BEB7-C73F4B7BB79D}" sibTransId="{E6D762EF-14C5-4B8D-852D-C0CBF43C1729}"/>
    <dgm:cxn modelId="{1D49FB27-2332-4BAB-B860-D5ABF85F5142}" srcId="{349A2525-031E-44C3-8B1A-AF930F4323E9}" destId="{D26E9B6A-F59C-4038-B52C-4D7FE134D823}" srcOrd="0" destOrd="0" parTransId="{5D7E78D1-D2E3-40EC-BE20-74C92D63ECB8}" sibTransId="{C2AF9601-1EED-44E7-9745-CC51685EBBE7}"/>
    <dgm:cxn modelId="{8115892E-8023-4910-AAB4-A5B5B28AD2FF}" type="presOf" srcId="{AADC2AD7-C64D-487F-B90A-8883CA893BED}" destId="{D7102FE9-9429-44DC-A142-DAE130A8BC47}" srcOrd="0" destOrd="0" presId="urn:microsoft.com/office/officeart/2005/8/layout/cycle8"/>
    <dgm:cxn modelId="{5F6EAF5C-7D30-480A-9D3A-85EADD7C979D}" type="presOf" srcId="{D26E9B6A-F59C-4038-B52C-4D7FE134D823}" destId="{F8E0A4DC-A4BF-42FE-96D5-F707FDE2C092}" srcOrd="0" destOrd="0" presId="urn:microsoft.com/office/officeart/2005/8/layout/cycle8"/>
    <dgm:cxn modelId="{CCA01D44-7B11-4988-A732-E406749000C5}" type="presOf" srcId="{A87E788E-D069-491B-A9C1-D2D5D96B4EF1}" destId="{DD5168FA-FB7F-49D1-95C6-869069876FE5}" srcOrd="1" destOrd="0" presId="urn:microsoft.com/office/officeart/2005/8/layout/cycle8"/>
    <dgm:cxn modelId="{C18DED6E-56F5-4832-B020-226EF82B94AA}" type="presOf" srcId="{A87E788E-D069-491B-A9C1-D2D5D96B4EF1}" destId="{23D8B0CE-81BE-4015-AA9B-789148F0D3D8}" srcOrd="0" destOrd="0" presId="urn:microsoft.com/office/officeart/2005/8/layout/cycle8"/>
    <dgm:cxn modelId="{ED3D5252-7430-47ED-A278-0B4C9DC2425B}" type="presOf" srcId="{E2C09F47-6012-4373-BCA8-3B063A2E955F}" destId="{E9BFA66A-2711-4FE6-9ED1-9AB417A783E5}" srcOrd="0" destOrd="0" presId="urn:microsoft.com/office/officeart/2005/8/layout/cycle8"/>
    <dgm:cxn modelId="{F4F643A3-5C75-480A-AC25-FD0592A989F4}" type="presOf" srcId="{D26E9B6A-F59C-4038-B52C-4D7FE134D823}" destId="{6F2F2022-FE44-42B3-B0AF-C7BCCA068403}" srcOrd="1" destOrd="0" presId="urn:microsoft.com/office/officeart/2005/8/layout/cycle8"/>
    <dgm:cxn modelId="{73AA2CB1-25F9-4923-A86F-5F63D8BFC1EC}" type="presOf" srcId="{349A2525-031E-44C3-8B1A-AF930F4323E9}" destId="{41FFE7AE-4101-4624-8882-9EF454900AC8}" srcOrd="0" destOrd="0" presId="urn:microsoft.com/office/officeart/2005/8/layout/cycle8"/>
    <dgm:cxn modelId="{F3C831DE-280A-42F0-A860-583CACA343EE}" type="presOf" srcId="{AADC2AD7-C64D-487F-B90A-8883CA893BED}" destId="{473D1FE8-9986-463A-A5B2-884C558A495A}" srcOrd="1" destOrd="0" presId="urn:microsoft.com/office/officeart/2005/8/layout/cycle8"/>
    <dgm:cxn modelId="{E78713DF-D62D-4137-B55D-0B0F71861167}" srcId="{349A2525-031E-44C3-8B1A-AF930F4323E9}" destId="{A87E788E-D069-491B-A9C1-D2D5D96B4EF1}" srcOrd="1" destOrd="0" parTransId="{D5AB65B8-0D7A-4472-B281-2AA4B7AE1C9B}" sibTransId="{AC79F07B-F998-44C0-B9C1-14513E23320D}"/>
    <dgm:cxn modelId="{4DCDA3EC-FC34-4689-B39D-CCE7DFE013BC}" srcId="{349A2525-031E-44C3-8B1A-AF930F4323E9}" destId="{E2C09F47-6012-4373-BCA8-3B063A2E955F}" srcOrd="2" destOrd="0" parTransId="{2C7D0656-9C9A-4685-8918-A71CEC05AB99}" sibTransId="{A264DA41-C4FF-47D7-BEFB-F7A5D871D74D}"/>
    <dgm:cxn modelId="{9E3052F2-29DC-46AE-B1B3-979B952B6257}" type="presOf" srcId="{E2C09F47-6012-4373-BCA8-3B063A2E955F}" destId="{FB2EBC6A-E113-4D3D-BE19-59D2074E1C36}" srcOrd="1" destOrd="0" presId="urn:microsoft.com/office/officeart/2005/8/layout/cycle8"/>
    <dgm:cxn modelId="{A5CA443C-5F8E-4184-B65E-D8DAE5EA68B8}" type="presParOf" srcId="{41FFE7AE-4101-4624-8882-9EF454900AC8}" destId="{F8E0A4DC-A4BF-42FE-96D5-F707FDE2C092}" srcOrd="0" destOrd="0" presId="urn:microsoft.com/office/officeart/2005/8/layout/cycle8"/>
    <dgm:cxn modelId="{7A527A2A-72A0-4811-BCC2-BFD573ED7DCF}" type="presParOf" srcId="{41FFE7AE-4101-4624-8882-9EF454900AC8}" destId="{241BB457-0BAB-435C-8DC3-5291D41C1854}" srcOrd="1" destOrd="0" presId="urn:microsoft.com/office/officeart/2005/8/layout/cycle8"/>
    <dgm:cxn modelId="{137DA9EF-3B6B-49FC-B099-CF246EC55BEA}" type="presParOf" srcId="{41FFE7AE-4101-4624-8882-9EF454900AC8}" destId="{6F51AC88-58A9-4B8E-8B9A-E2C9B916691B}" srcOrd="2" destOrd="0" presId="urn:microsoft.com/office/officeart/2005/8/layout/cycle8"/>
    <dgm:cxn modelId="{91BFD8AB-8FD1-4B09-A768-AE70BBECFA6E}" type="presParOf" srcId="{41FFE7AE-4101-4624-8882-9EF454900AC8}" destId="{6F2F2022-FE44-42B3-B0AF-C7BCCA068403}" srcOrd="3" destOrd="0" presId="urn:microsoft.com/office/officeart/2005/8/layout/cycle8"/>
    <dgm:cxn modelId="{27EF9EE4-D3B8-498B-838A-4D8E98E21CF5}" type="presParOf" srcId="{41FFE7AE-4101-4624-8882-9EF454900AC8}" destId="{23D8B0CE-81BE-4015-AA9B-789148F0D3D8}" srcOrd="4" destOrd="0" presId="urn:microsoft.com/office/officeart/2005/8/layout/cycle8"/>
    <dgm:cxn modelId="{BDE421D3-C02C-4E22-866C-C2DE360EB585}" type="presParOf" srcId="{41FFE7AE-4101-4624-8882-9EF454900AC8}" destId="{31AC2E96-B684-4B2E-BD16-BC0F1DF08A50}" srcOrd="5" destOrd="0" presId="urn:microsoft.com/office/officeart/2005/8/layout/cycle8"/>
    <dgm:cxn modelId="{20B08CD5-D202-46F8-90B6-131E43006C21}" type="presParOf" srcId="{41FFE7AE-4101-4624-8882-9EF454900AC8}" destId="{AAF9F449-3CC2-48DD-B7CE-B21ACA098B59}" srcOrd="6" destOrd="0" presId="urn:microsoft.com/office/officeart/2005/8/layout/cycle8"/>
    <dgm:cxn modelId="{4D3563B5-F852-4843-8418-5D3F64BF698D}" type="presParOf" srcId="{41FFE7AE-4101-4624-8882-9EF454900AC8}" destId="{DD5168FA-FB7F-49D1-95C6-869069876FE5}" srcOrd="7" destOrd="0" presId="urn:microsoft.com/office/officeart/2005/8/layout/cycle8"/>
    <dgm:cxn modelId="{8CF71694-75EB-4D81-8B3D-0724B1803221}" type="presParOf" srcId="{41FFE7AE-4101-4624-8882-9EF454900AC8}" destId="{E9BFA66A-2711-4FE6-9ED1-9AB417A783E5}" srcOrd="8" destOrd="0" presId="urn:microsoft.com/office/officeart/2005/8/layout/cycle8"/>
    <dgm:cxn modelId="{5E178A1F-8215-4E9A-A3BC-E8D196573E2C}" type="presParOf" srcId="{41FFE7AE-4101-4624-8882-9EF454900AC8}" destId="{EED2D5EB-E5D4-430A-A51D-4A5C765FC00E}" srcOrd="9" destOrd="0" presId="urn:microsoft.com/office/officeart/2005/8/layout/cycle8"/>
    <dgm:cxn modelId="{326363FF-33CC-4B06-9C04-D81DC271C717}" type="presParOf" srcId="{41FFE7AE-4101-4624-8882-9EF454900AC8}" destId="{BFC04F82-2292-41EA-BAEF-E8283475AA42}" srcOrd="10" destOrd="0" presId="urn:microsoft.com/office/officeart/2005/8/layout/cycle8"/>
    <dgm:cxn modelId="{19AE992D-DF70-4C78-A566-7BC9969C3BF1}" type="presParOf" srcId="{41FFE7AE-4101-4624-8882-9EF454900AC8}" destId="{FB2EBC6A-E113-4D3D-BE19-59D2074E1C36}" srcOrd="11" destOrd="0" presId="urn:microsoft.com/office/officeart/2005/8/layout/cycle8"/>
    <dgm:cxn modelId="{94F7C36D-BE6D-4D83-BA79-A77A8A6FEA81}" type="presParOf" srcId="{41FFE7AE-4101-4624-8882-9EF454900AC8}" destId="{D7102FE9-9429-44DC-A142-DAE130A8BC47}" srcOrd="12" destOrd="0" presId="urn:microsoft.com/office/officeart/2005/8/layout/cycle8"/>
    <dgm:cxn modelId="{69B3F3CF-031E-405C-A19D-EB30C4BFA097}" type="presParOf" srcId="{41FFE7AE-4101-4624-8882-9EF454900AC8}" destId="{BB12FB30-C54E-4844-A62A-5F57B52C38F6}" srcOrd="13" destOrd="0" presId="urn:microsoft.com/office/officeart/2005/8/layout/cycle8"/>
    <dgm:cxn modelId="{EDD15CA2-E8AB-42BE-B671-2E0BF00438B0}" type="presParOf" srcId="{41FFE7AE-4101-4624-8882-9EF454900AC8}" destId="{AE828413-662A-4180-9CD8-6EBA175419B0}" srcOrd="14" destOrd="0" presId="urn:microsoft.com/office/officeart/2005/8/layout/cycle8"/>
    <dgm:cxn modelId="{C8CC9362-5416-4B5A-B4CA-45F7FF272B3A}" type="presParOf" srcId="{41FFE7AE-4101-4624-8882-9EF454900AC8}" destId="{473D1FE8-9986-463A-A5B2-884C558A495A}" srcOrd="15" destOrd="0" presId="urn:microsoft.com/office/officeart/2005/8/layout/cycle8"/>
    <dgm:cxn modelId="{C1D924F7-BDCF-44B7-A6E1-E2C2C7A019A1}" type="presParOf" srcId="{41FFE7AE-4101-4624-8882-9EF454900AC8}" destId="{81CAC1ED-0B6B-49F0-9112-E503075739FE}" srcOrd="16" destOrd="0" presId="urn:microsoft.com/office/officeart/2005/8/layout/cycle8"/>
    <dgm:cxn modelId="{0465BDC2-F23F-4616-B1E7-73D8594D0D52}" type="presParOf" srcId="{41FFE7AE-4101-4624-8882-9EF454900AC8}" destId="{2E3B8B0C-C7F9-4CBA-B00B-D91A21FCD574}" srcOrd="17" destOrd="0" presId="urn:microsoft.com/office/officeart/2005/8/layout/cycle8"/>
    <dgm:cxn modelId="{953A3A97-255B-431D-9BF0-64C22259B0B9}" type="presParOf" srcId="{41FFE7AE-4101-4624-8882-9EF454900AC8}" destId="{B4021AB6-BCF7-4566-B842-C9871486AC0B}" srcOrd="18" destOrd="0" presId="urn:microsoft.com/office/officeart/2005/8/layout/cycle8"/>
    <dgm:cxn modelId="{DBE87830-1D2B-4C04-8EB7-358A61F32460}" type="presParOf" srcId="{41FFE7AE-4101-4624-8882-9EF454900AC8}" destId="{881FA725-C51A-46DB-A161-A388B8C0792A}"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29C751-A5DC-4FB8-9B6F-DC105B7E7574}" type="doc">
      <dgm:prSet loTypeId="urn:microsoft.com/office/officeart/2008/layout/AlternatingHexagons" loCatId="list" qsTypeId="urn:microsoft.com/office/officeart/2005/8/quickstyle/simple1" qsCatId="simple" csTypeId="urn:microsoft.com/office/officeart/2005/8/colors/accent4_1" csCatId="accent4" phldr="1"/>
      <dgm:spPr/>
      <dgm:t>
        <a:bodyPr/>
        <a:lstStyle/>
        <a:p>
          <a:endParaRPr lang="de-DE"/>
        </a:p>
      </dgm:t>
    </dgm:pt>
    <dgm:pt modelId="{D1A88ADB-A3E2-46C8-A9CC-1D6954CFC4D8}">
      <dgm:prSet custT="1"/>
      <dgm:spPr/>
      <dgm:t>
        <a:bodyPr/>
        <a:lstStyle/>
        <a:p>
          <a:pPr>
            <a:buFont typeface="Arial" panose="020B0604020202020204" pitchFamily="34" charset="0"/>
            <a:buChar char="•"/>
          </a:pPr>
          <a:r>
            <a:rPr lang="de-DE" sz="1400">
              <a:sym typeface="Wingdings" pitchFamily="2" charset="2"/>
            </a:rPr>
            <a:t>Achtsam essen und genießen</a:t>
          </a:r>
        </a:p>
      </dgm:t>
    </dgm:pt>
    <dgm:pt modelId="{23E9EB6D-717E-49A1-8374-2454DF5592B9}" type="parTrans" cxnId="{5680F890-1CA4-4124-AEDF-E94294595B24}">
      <dgm:prSet/>
      <dgm:spPr/>
      <dgm:t>
        <a:bodyPr/>
        <a:lstStyle/>
        <a:p>
          <a:endParaRPr lang="de-DE"/>
        </a:p>
      </dgm:t>
    </dgm:pt>
    <dgm:pt modelId="{103213F5-BA20-42EC-B697-14AE66110AD2}" type="sibTrans" cxnId="{5680F890-1CA4-4124-AEDF-E94294595B24}">
      <dgm:prSet/>
      <dgm:spPr/>
      <dgm:t>
        <a:bodyPr/>
        <a:lstStyle/>
        <a:p>
          <a:endParaRPr lang="de-DE"/>
        </a:p>
      </dgm:t>
    </dgm:pt>
    <dgm:pt modelId="{61D095D8-F01B-4984-B455-09F2725DEAF5}">
      <dgm:prSet custT="1"/>
      <dgm:spPr/>
      <dgm:t>
        <a:bodyPr/>
        <a:lstStyle/>
        <a:p>
          <a:pPr>
            <a:buFont typeface="Arial" panose="020B0604020202020204" pitchFamily="34" charset="0"/>
            <a:buChar char="•"/>
          </a:pPr>
          <a:r>
            <a:rPr lang="de-DE" sz="1400">
              <a:sym typeface="Wingdings" pitchFamily="2" charset="2"/>
            </a:rPr>
            <a:t>Auf das </a:t>
          </a:r>
          <a:r>
            <a:rPr lang="de-DE" sz="1400">
              <a:latin typeface="Arial"/>
              <a:sym typeface="Wingdings" pitchFamily="2" charset="2"/>
            </a:rPr>
            <a:t>Gewicht</a:t>
          </a:r>
          <a:r>
            <a:rPr lang="de-DE" sz="1400">
              <a:sym typeface="Wingdings" pitchFamily="2" charset="2"/>
            </a:rPr>
            <a:t> achten und in Bewegung bleiben</a:t>
          </a:r>
        </a:p>
      </dgm:t>
    </dgm:pt>
    <dgm:pt modelId="{844F459D-E69A-4F72-AFE5-3F5E2FA2957E}" type="parTrans" cxnId="{61BF7A83-73FA-4FC4-8EC9-25D2EEC124AD}">
      <dgm:prSet/>
      <dgm:spPr/>
      <dgm:t>
        <a:bodyPr/>
        <a:lstStyle/>
        <a:p>
          <a:endParaRPr lang="de-DE"/>
        </a:p>
      </dgm:t>
    </dgm:pt>
    <dgm:pt modelId="{9A7D1F52-612B-4C53-9D7A-295C8402D0FF}" type="sibTrans" cxnId="{61BF7A83-73FA-4FC4-8EC9-25D2EEC124AD}">
      <dgm:prSet/>
      <dgm:spPr/>
      <dgm:t>
        <a:bodyPr/>
        <a:lstStyle/>
        <a:p>
          <a:endParaRPr lang="de-DE"/>
        </a:p>
      </dgm:t>
    </dgm:pt>
    <dgm:pt modelId="{16679E7F-7301-4BF2-91C7-0CFC5C0C36B7}">
      <dgm:prSet phldr="0"/>
      <dgm:spPr/>
      <dgm:t>
        <a:bodyPr/>
        <a:lstStyle/>
        <a:p>
          <a:pPr rtl="0"/>
          <a:endParaRPr lang="de-DE">
            <a:latin typeface="Arial"/>
            <a:sym typeface="Wingdings" pitchFamily="2" charset="2"/>
          </a:endParaRPr>
        </a:p>
      </dgm:t>
    </dgm:pt>
    <dgm:pt modelId="{B895A7C7-1DAB-4B20-9921-4DDC3A17C2ED}" type="parTrans" cxnId="{5B83AD2B-94A3-444D-AC25-08587AEEDB74}">
      <dgm:prSet/>
      <dgm:spPr/>
      <dgm:t>
        <a:bodyPr/>
        <a:lstStyle/>
        <a:p>
          <a:endParaRPr lang="de-DE"/>
        </a:p>
      </dgm:t>
    </dgm:pt>
    <dgm:pt modelId="{7D9E1F52-B8F2-4B41-946E-7FB38DEFBD84}" type="sibTrans" cxnId="{5B83AD2B-94A3-444D-AC25-08587AEEDB74}">
      <dgm:prSet/>
      <dgm:spPr/>
      <dgm:t>
        <a:bodyPr/>
        <a:lstStyle/>
        <a:p>
          <a:endParaRPr lang="de-DE"/>
        </a:p>
      </dgm:t>
    </dgm:pt>
    <dgm:pt modelId="{A12EC880-2CC5-4134-833A-29EAB46FB94C}" type="pres">
      <dgm:prSet presAssocID="{7229C751-A5DC-4FB8-9B6F-DC105B7E7574}" presName="Name0" presStyleCnt="0">
        <dgm:presLayoutVars>
          <dgm:chMax/>
          <dgm:chPref/>
          <dgm:dir/>
          <dgm:animLvl val="lvl"/>
        </dgm:presLayoutVars>
      </dgm:prSet>
      <dgm:spPr/>
    </dgm:pt>
    <dgm:pt modelId="{BD5545BD-6B2A-4766-A038-A62C30EEB05B}" type="pres">
      <dgm:prSet presAssocID="{16679E7F-7301-4BF2-91C7-0CFC5C0C36B7}" presName="composite" presStyleCnt="0"/>
      <dgm:spPr/>
    </dgm:pt>
    <dgm:pt modelId="{3CCCF0AE-92F0-4777-84D0-0D8B70B73B8F}" type="pres">
      <dgm:prSet presAssocID="{16679E7F-7301-4BF2-91C7-0CFC5C0C36B7}" presName="Parent1" presStyleLbl="node1" presStyleIdx="0" presStyleCnt="6">
        <dgm:presLayoutVars>
          <dgm:chMax val="1"/>
          <dgm:chPref val="1"/>
          <dgm:bulletEnabled val="1"/>
        </dgm:presLayoutVars>
      </dgm:prSet>
      <dgm:spPr/>
    </dgm:pt>
    <dgm:pt modelId="{6F672A23-4ADC-45FE-ABFA-FC2A27981AB5}" type="pres">
      <dgm:prSet presAssocID="{16679E7F-7301-4BF2-91C7-0CFC5C0C36B7}" presName="Childtext1" presStyleLbl="revTx" presStyleIdx="0" presStyleCnt="3">
        <dgm:presLayoutVars>
          <dgm:chMax val="0"/>
          <dgm:chPref val="0"/>
          <dgm:bulletEnabled val="1"/>
        </dgm:presLayoutVars>
      </dgm:prSet>
      <dgm:spPr/>
    </dgm:pt>
    <dgm:pt modelId="{06062D78-F04D-43C3-A500-1C23BB7DB4A5}" type="pres">
      <dgm:prSet presAssocID="{16679E7F-7301-4BF2-91C7-0CFC5C0C36B7}" presName="BalanceSpacing" presStyleCnt="0"/>
      <dgm:spPr/>
    </dgm:pt>
    <dgm:pt modelId="{97BB448F-686E-428A-98E9-40DCB01ED867}" type="pres">
      <dgm:prSet presAssocID="{16679E7F-7301-4BF2-91C7-0CFC5C0C36B7}" presName="BalanceSpacing1" presStyleCnt="0"/>
      <dgm:spPr/>
    </dgm:pt>
    <dgm:pt modelId="{D58BB505-0EBB-44C9-8E75-57493DEE61ED}" type="pres">
      <dgm:prSet presAssocID="{7D9E1F52-B8F2-4B41-946E-7FB38DEFBD84}" presName="Accent1Text" presStyleLbl="node1" presStyleIdx="1" presStyleCnt="6"/>
      <dgm:spPr/>
    </dgm:pt>
    <dgm:pt modelId="{20A05829-9390-4787-9C84-4C11AEB3EBD6}" type="pres">
      <dgm:prSet presAssocID="{7D9E1F52-B8F2-4B41-946E-7FB38DEFBD84}" presName="spaceBetweenRectangles" presStyleCnt="0"/>
      <dgm:spPr/>
    </dgm:pt>
    <dgm:pt modelId="{4CBBD3B1-E2A5-4B9A-BEDD-A6BB3D1CAD21}" type="pres">
      <dgm:prSet presAssocID="{D1A88ADB-A3E2-46C8-A9CC-1D6954CFC4D8}" presName="composite" presStyleCnt="0"/>
      <dgm:spPr/>
    </dgm:pt>
    <dgm:pt modelId="{9A30273E-D67E-4DE4-8BE7-95CA7206EE41}" type="pres">
      <dgm:prSet presAssocID="{D1A88ADB-A3E2-46C8-A9CC-1D6954CFC4D8}" presName="Parent1" presStyleLbl="node1" presStyleIdx="2" presStyleCnt="6">
        <dgm:presLayoutVars>
          <dgm:chMax val="1"/>
          <dgm:chPref val="1"/>
          <dgm:bulletEnabled val="1"/>
        </dgm:presLayoutVars>
      </dgm:prSet>
      <dgm:spPr/>
    </dgm:pt>
    <dgm:pt modelId="{756ED7F8-B193-4F26-A7BD-51FD5094DDBD}" type="pres">
      <dgm:prSet presAssocID="{D1A88ADB-A3E2-46C8-A9CC-1D6954CFC4D8}" presName="Childtext1" presStyleLbl="revTx" presStyleIdx="1" presStyleCnt="3">
        <dgm:presLayoutVars>
          <dgm:chMax val="0"/>
          <dgm:chPref val="0"/>
          <dgm:bulletEnabled val="1"/>
        </dgm:presLayoutVars>
      </dgm:prSet>
      <dgm:spPr/>
    </dgm:pt>
    <dgm:pt modelId="{8EFACA8B-123C-4E81-B66A-F3F57117A382}" type="pres">
      <dgm:prSet presAssocID="{D1A88ADB-A3E2-46C8-A9CC-1D6954CFC4D8}" presName="BalanceSpacing" presStyleCnt="0"/>
      <dgm:spPr/>
    </dgm:pt>
    <dgm:pt modelId="{1F9A4F04-10C5-4921-BAC2-46F5A21BDF9D}" type="pres">
      <dgm:prSet presAssocID="{D1A88ADB-A3E2-46C8-A9CC-1D6954CFC4D8}" presName="BalanceSpacing1" presStyleCnt="0"/>
      <dgm:spPr/>
    </dgm:pt>
    <dgm:pt modelId="{C2B04DB0-7A4F-4A31-9BAE-B238CF31EC43}" type="pres">
      <dgm:prSet presAssocID="{103213F5-BA20-42EC-B697-14AE66110AD2}" presName="Accent1Text" presStyleLbl="node1" presStyleIdx="3" presStyleCnt="6"/>
      <dgm:spPr/>
    </dgm:pt>
    <dgm:pt modelId="{8BC04DDB-659D-41BC-B470-DD3A4AFF8CEC}" type="pres">
      <dgm:prSet presAssocID="{103213F5-BA20-42EC-B697-14AE66110AD2}" presName="spaceBetweenRectangles" presStyleCnt="0"/>
      <dgm:spPr/>
    </dgm:pt>
    <dgm:pt modelId="{EB47D9EB-B367-4BFB-9052-E6833C3B86D4}" type="pres">
      <dgm:prSet presAssocID="{61D095D8-F01B-4984-B455-09F2725DEAF5}" presName="composite" presStyleCnt="0"/>
      <dgm:spPr/>
    </dgm:pt>
    <dgm:pt modelId="{895B056E-F1E5-4169-91A8-05CA05867C22}" type="pres">
      <dgm:prSet presAssocID="{61D095D8-F01B-4984-B455-09F2725DEAF5}" presName="Parent1" presStyleLbl="node1" presStyleIdx="4" presStyleCnt="6">
        <dgm:presLayoutVars>
          <dgm:chMax val="1"/>
          <dgm:chPref val="1"/>
          <dgm:bulletEnabled val="1"/>
        </dgm:presLayoutVars>
      </dgm:prSet>
      <dgm:spPr/>
    </dgm:pt>
    <dgm:pt modelId="{E554282B-5F62-46FD-B114-06AFBC3D5EF6}" type="pres">
      <dgm:prSet presAssocID="{61D095D8-F01B-4984-B455-09F2725DEAF5}" presName="Childtext1" presStyleLbl="revTx" presStyleIdx="2" presStyleCnt="3">
        <dgm:presLayoutVars>
          <dgm:chMax val="0"/>
          <dgm:chPref val="0"/>
          <dgm:bulletEnabled val="1"/>
        </dgm:presLayoutVars>
      </dgm:prSet>
      <dgm:spPr/>
    </dgm:pt>
    <dgm:pt modelId="{AC708CBC-A207-4875-B46C-A6F96FECCB40}" type="pres">
      <dgm:prSet presAssocID="{61D095D8-F01B-4984-B455-09F2725DEAF5}" presName="BalanceSpacing" presStyleCnt="0"/>
      <dgm:spPr/>
    </dgm:pt>
    <dgm:pt modelId="{4C2D2531-FCF7-412B-9328-712920E101BB}" type="pres">
      <dgm:prSet presAssocID="{61D095D8-F01B-4984-B455-09F2725DEAF5}" presName="BalanceSpacing1" presStyleCnt="0"/>
      <dgm:spPr/>
    </dgm:pt>
    <dgm:pt modelId="{BB8F482F-0C3A-400C-8AC2-A9762DD2CF06}" type="pres">
      <dgm:prSet presAssocID="{9A7D1F52-612B-4C53-9D7A-295C8402D0FF}" presName="Accent1Text" presStyleLbl="node1" presStyleIdx="5" presStyleCnt="6"/>
      <dgm:spPr/>
    </dgm:pt>
  </dgm:ptLst>
  <dgm:cxnLst>
    <dgm:cxn modelId="{F2A8591E-BB4D-4123-BC99-0BA7DC521CDB}" type="presOf" srcId="{61D095D8-F01B-4984-B455-09F2725DEAF5}" destId="{895B056E-F1E5-4169-91A8-05CA05867C22}" srcOrd="0" destOrd="0" presId="urn:microsoft.com/office/officeart/2008/layout/AlternatingHexagons"/>
    <dgm:cxn modelId="{5B83AD2B-94A3-444D-AC25-08587AEEDB74}" srcId="{7229C751-A5DC-4FB8-9B6F-DC105B7E7574}" destId="{16679E7F-7301-4BF2-91C7-0CFC5C0C36B7}" srcOrd="0" destOrd="0" parTransId="{B895A7C7-1DAB-4B20-9921-4DDC3A17C2ED}" sibTransId="{7D9E1F52-B8F2-4B41-946E-7FB38DEFBD84}"/>
    <dgm:cxn modelId="{11E5E251-AC06-4780-8F3F-96F94AE8521E}" type="presOf" srcId="{7229C751-A5DC-4FB8-9B6F-DC105B7E7574}" destId="{A12EC880-2CC5-4134-833A-29EAB46FB94C}" srcOrd="0" destOrd="0" presId="urn:microsoft.com/office/officeart/2008/layout/AlternatingHexagons"/>
    <dgm:cxn modelId="{61BF7A83-73FA-4FC4-8EC9-25D2EEC124AD}" srcId="{7229C751-A5DC-4FB8-9B6F-DC105B7E7574}" destId="{61D095D8-F01B-4984-B455-09F2725DEAF5}" srcOrd="2" destOrd="0" parTransId="{844F459D-E69A-4F72-AFE5-3F5E2FA2957E}" sibTransId="{9A7D1F52-612B-4C53-9D7A-295C8402D0FF}"/>
    <dgm:cxn modelId="{5D84538F-141C-4DFE-827B-E760BFACECA6}" type="presOf" srcId="{103213F5-BA20-42EC-B697-14AE66110AD2}" destId="{C2B04DB0-7A4F-4A31-9BAE-B238CF31EC43}" srcOrd="0" destOrd="0" presId="urn:microsoft.com/office/officeart/2008/layout/AlternatingHexagons"/>
    <dgm:cxn modelId="{5680F890-1CA4-4124-AEDF-E94294595B24}" srcId="{7229C751-A5DC-4FB8-9B6F-DC105B7E7574}" destId="{D1A88ADB-A3E2-46C8-A9CC-1D6954CFC4D8}" srcOrd="1" destOrd="0" parTransId="{23E9EB6D-717E-49A1-8374-2454DF5592B9}" sibTransId="{103213F5-BA20-42EC-B697-14AE66110AD2}"/>
    <dgm:cxn modelId="{894728AB-960C-4656-90ED-109CC452C970}" type="presOf" srcId="{16679E7F-7301-4BF2-91C7-0CFC5C0C36B7}" destId="{3CCCF0AE-92F0-4777-84D0-0D8B70B73B8F}" srcOrd="0" destOrd="0" presId="urn:microsoft.com/office/officeart/2008/layout/AlternatingHexagons"/>
    <dgm:cxn modelId="{6522ECD2-C687-41B5-BAAD-0E71D06B1C09}" type="presOf" srcId="{9A7D1F52-612B-4C53-9D7A-295C8402D0FF}" destId="{BB8F482F-0C3A-400C-8AC2-A9762DD2CF06}" srcOrd="0" destOrd="0" presId="urn:microsoft.com/office/officeart/2008/layout/AlternatingHexagons"/>
    <dgm:cxn modelId="{7A6F88E6-E1E2-45B8-A427-F8E5D7E5AE0C}" type="presOf" srcId="{D1A88ADB-A3E2-46C8-A9CC-1D6954CFC4D8}" destId="{9A30273E-D67E-4DE4-8BE7-95CA7206EE41}" srcOrd="0" destOrd="0" presId="urn:microsoft.com/office/officeart/2008/layout/AlternatingHexagons"/>
    <dgm:cxn modelId="{AA89DBFA-9ABF-419F-A7A2-E8E2DBD5AAD0}" type="presOf" srcId="{7D9E1F52-B8F2-4B41-946E-7FB38DEFBD84}" destId="{D58BB505-0EBB-44C9-8E75-57493DEE61ED}" srcOrd="0" destOrd="0" presId="urn:microsoft.com/office/officeart/2008/layout/AlternatingHexagons"/>
    <dgm:cxn modelId="{9A3F164F-9AF9-480A-9AE3-814C857A028F}" type="presParOf" srcId="{A12EC880-2CC5-4134-833A-29EAB46FB94C}" destId="{BD5545BD-6B2A-4766-A038-A62C30EEB05B}" srcOrd="0" destOrd="0" presId="urn:microsoft.com/office/officeart/2008/layout/AlternatingHexagons"/>
    <dgm:cxn modelId="{08759AAD-1D5A-4112-BE60-1E75A6F62E6F}" type="presParOf" srcId="{BD5545BD-6B2A-4766-A038-A62C30EEB05B}" destId="{3CCCF0AE-92F0-4777-84D0-0D8B70B73B8F}" srcOrd="0" destOrd="0" presId="urn:microsoft.com/office/officeart/2008/layout/AlternatingHexagons"/>
    <dgm:cxn modelId="{8ACD74FE-49E7-46AA-9662-093CAEFC821F}" type="presParOf" srcId="{BD5545BD-6B2A-4766-A038-A62C30EEB05B}" destId="{6F672A23-4ADC-45FE-ABFA-FC2A27981AB5}" srcOrd="1" destOrd="0" presId="urn:microsoft.com/office/officeart/2008/layout/AlternatingHexagons"/>
    <dgm:cxn modelId="{47779896-16AB-4400-883B-C4F197EA3751}" type="presParOf" srcId="{BD5545BD-6B2A-4766-A038-A62C30EEB05B}" destId="{06062D78-F04D-43C3-A500-1C23BB7DB4A5}" srcOrd="2" destOrd="0" presId="urn:microsoft.com/office/officeart/2008/layout/AlternatingHexagons"/>
    <dgm:cxn modelId="{860CF956-E9C1-40DB-9898-A5F726EEAC36}" type="presParOf" srcId="{BD5545BD-6B2A-4766-A038-A62C30EEB05B}" destId="{97BB448F-686E-428A-98E9-40DCB01ED867}" srcOrd="3" destOrd="0" presId="urn:microsoft.com/office/officeart/2008/layout/AlternatingHexagons"/>
    <dgm:cxn modelId="{3E85D11E-4D2C-4AAA-807F-773AA1CAE436}" type="presParOf" srcId="{BD5545BD-6B2A-4766-A038-A62C30EEB05B}" destId="{D58BB505-0EBB-44C9-8E75-57493DEE61ED}" srcOrd="4" destOrd="0" presId="urn:microsoft.com/office/officeart/2008/layout/AlternatingHexagons"/>
    <dgm:cxn modelId="{18B65B2D-08CD-4F82-B739-CD8CD5C6E124}" type="presParOf" srcId="{A12EC880-2CC5-4134-833A-29EAB46FB94C}" destId="{20A05829-9390-4787-9C84-4C11AEB3EBD6}" srcOrd="1" destOrd="0" presId="urn:microsoft.com/office/officeart/2008/layout/AlternatingHexagons"/>
    <dgm:cxn modelId="{676484F5-0177-4C07-BE79-8AF85D478FB5}" type="presParOf" srcId="{A12EC880-2CC5-4134-833A-29EAB46FB94C}" destId="{4CBBD3B1-E2A5-4B9A-BEDD-A6BB3D1CAD21}" srcOrd="2" destOrd="0" presId="urn:microsoft.com/office/officeart/2008/layout/AlternatingHexagons"/>
    <dgm:cxn modelId="{EF643E45-0E21-4A1C-A67D-473B691FA531}" type="presParOf" srcId="{4CBBD3B1-E2A5-4B9A-BEDD-A6BB3D1CAD21}" destId="{9A30273E-D67E-4DE4-8BE7-95CA7206EE41}" srcOrd="0" destOrd="0" presId="urn:microsoft.com/office/officeart/2008/layout/AlternatingHexagons"/>
    <dgm:cxn modelId="{034C1D97-CBB9-4DA7-AED3-A082F68170B6}" type="presParOf" srcId="{4CBBD3B1-E2A5-4B9A-BEDD-A6BB3D1CAD21}" destId="{756ED7F8-B193-4F26-A7BD-51FD5094DDBD}" srcOrd="1" destOrd="0" presId="urn:microsoft.com/office/officeart/2008/layout/AlternatingHexagons"/>
    <dgm:cxn modelId="{F8A96F5F-C401-4F35-BDD8-DC1AA3852680}" type="presParOf" srcId="{4CBBD3B1-E2A5-4B9A-BEDD-A6BB3D1CAD21}" destId="{8EFACA8B-123C-4E81-B66A-F3F57117A382}" srcOrd="2" destOrd="0" presId="urn:microsoft.com/office/officeart/2008/layout/AlternatingHexagons"/>
    <dgm:cxn modelId="{6466A63B-955E-4926-9A89-9BCCCA0AF387}" type="presParOf" srcId="{4CBBD3B1-E2A5-4B9A-BEDD-A6BB3D1CAD21}" destId="{1F9A4F04-10C5-4921-BAC2-46F5A21BDF9D}" srcOrd="3" destOrd="0" presId="urn:microsoft.com/office/officeart/2008/layout/AlternatingHexagons"/>
    <dgm:cxn modelId="{B4CF16FB-7D11-42E2-9112-D142387D523D}" type="presParOf" srcId="{4CBBD3B1-E2A5-4B9A-BEDD-A6BB3D1CAD21}" destId="{C2B04DB0-7A4F-4A31-9BAE-B238CF31EC43}" srcOrd="4" destOrd="0" presId="urn:microsoft.com/office/officeart/2008/layout/AlternatingHexagons"/>
    <dgm:cxn modelId="{F00E0E34-0174-460B-9ACF-9EE51967ED98}" type="presParOf" srcId="{A12EC880-2CC5-4134-833A-29EAB46FB94C}" destId="{8BC04DDB-659D-41BC-B470-DD3A4AFF8CEC}" srcOrd="3" destOrd="0" presId="urn:microsoft.com/office/officeart/2008/layout/AlternatingHexagons"/>
    <dgm:cxn modelId="{3388B6A0-AD83-4456-8E88-FB7767948599}" type="presParOf" srcId="{A12EC880-2CC5-4134-833A-29EAB46FB94C}" destId="{EB47D9EB-B367-4BFB-9052-E6833C3B86D4}" srcOrd="4" destOrd="0" presId="urn:microsoft.com/office/officeart/2008/layout/AlternatingHexagons"/>
    <dgm:cxn modelId="{52A4760F-8605-461F-9DF5-D0908B5F26D1}" type="presParOf" srcId="{EB47D9EB-B367-4BFB-9052-E6833C3B86D4}" destId="{895B056E-F1E5-4169-91A8-05CA05867C22}" srcOrd="0" destOrd="0" presId="urn:microsoft.com/office/officeart/2008/layout/AlternatingHexagons"/>
    <dgm:cxn modelId="{EB64AF87-BBD3-4E99-A12E-3DC10AE290C2}" type="presParOf" srcId="{EB47D9EB-B367-4BFB-9052-E6833C3B86D4}" destId="{E554282B-5F62-46FD-B114-06AFBC3D5EF6}" srcOrd="1" destOrd="0" presId="urn:microsoft.com/office/officeart/2008/layout/AlternatingHexagons"/>
    <dgm:cxn modelId="{EFA548E9-5F07-488A-83D2-EF4F7690337B}" type="presParOf" srcId="{EB47D9EB-B367-4BFB-9052-E6833C3B86D4}" destId="{AC708CBC-A207-4875-B46C-A6F96FECCB40}" srcOrd="2" destOrd="0" presId="urn:microsoft.com/office/officeart/2008/layout/AlternatingHexagons"/>
    <dgm:cxn modelId="{24F2E11B-A1DE-408D-94B6-C5F8FE52263B}" type="presParOf" srcId="{EB47D9EB-B367-4BFB-9052-E6833C3B86D4}" destId="{4C2D2531-FCF7-412B-9328-712920E101BB}" srcOrd="3" destOrd="0" presId="urn:microsoft.com/office/officeart/2008/layout/AlternatingHexagons"/>
    <dgm:cxn modelId="{2179AFA6-9413-424E-840C-4CE53A8D215F}" type="presParOf" srcId="{EB47D9EB-B367-4BFB-9052-E6833C3B86D4}" destId="{BB8F482F-0C3A-400C-8AC2-A9762DD2CF06}"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29C751-A5DC-4FB8-9B6F-DC105B7E7574}" type="doc">
      <dgm:prSet loTypeId="urn:microsoft.com/office/officeart/2008/layout/AlternatingHexagons" loCatId="list" qsTypeId="urn:microsoft.com/office/officeart/2005/8/quickstyle/simple1" qsCatId="simple" csTypeId="urn:microsoft.com/office/officeart/2005/8/colors/accent4_1" csCatId="accent4" phldr="1"/>
      <dgm:spPr/>
      <dgm:t>
        <a:bodyPr/>
        <a:lstStyle/>
        <a:p>
          <a:endParaRPr lang="de-DE"/>
        </a:p>
      </dgm:t>
    </dgm:pt>
    <dgm:pt modelId="{4AB5FCDE-1106-4EA2-8E51-781EAD138B3C}">
      <dgm:prSet phldrT="[Text]" custT="1"/>
      <dgm:spPr/>
      <dgm:t>
        <a:bodyPr/>
        <a:lstStyle/>
        <a:p>
          <a:pPr>
            <a:buFont typeface="Arial" panose="020B0604020202020204" pitchFamily="34" charset="0"/>
            <a:buChar char="•"/>
          </a:pPr>
          <a:r>
            <a:rPr lang="de-DE" sz="1200" b="0">
              <a:sym typeface="Wingdings" pitchFamily="2" charset="2"/>
            </a:rPr>
            <a:t>bei deren Erzeugung keine Menschen ausgebeutet werden.</a:t>
          </a:r>
          <a:endParaRPr lang="de-DE" sz="1200"/>
        </a:p>
      </dgm:t>
    </dgm:pt>
    <dgm:pt modelId="{0BD9E4A2-6115-4711-84C6-0A44C0DCF02E}" type="parTrans" cxnId="{5E1A603F-2750-4435-BB90-748E172315C7}">
      <dgm:prSet/>
      <dgm:spPr/>
      <dgm:t>
        <a:bodyPr/>
        <a:lstStyle/>
        <a:p>
          <a:endParaRPr lang="de-DE" sz="3600"/>
        </a:p>
      </dgm:t>
    </dgm:pt>
    <dgm:pt modelId="{B29F0300-1225-4591-B96B-1E27CA44EFBF}" type="sibTrans" cxnId="{5E1A603F-2750-4435-BB90-748E172315C7}">
      <dgm:prSet custT="1"/>
      <dgm:spPr/>
      <dgm:t>
        <a:bodyPr/>
        <a:lstStyle/>
        <a:p>
          <a:endParaRPr lang="de-DE" sz="6000"/>
        </a:p>
      </dgm:t>
    </dgm:pt>
    <dgm:pt modelId="{0E124F38-1F66-458D-B1C3-A8C30776AB17}">
      <dgm:prSet custT="1"/>
      <dgm:spPr/>
      <dgm:t>
        <a:bodyPr/>
        <a:lstStyle/>
        <a:p>
          <a:pPr>
            <a:buFont typeface="Arial" panose="020B0604020202020204" pitchFamily="34" charset="0"/>
            <a:buChar char="•"/>
          </a:pPr>
          <a:r>
            <a:rPr lang="de-DE" sz="1200" b="0">
              <a:sym typeface="Wingdings" pitchFamily="2" charset="2"/>
            </a:rPr>
            <a:t>bei deren Erzeugung der Tierschutz gewahrt wird.</a:t>
          </a:r>
        </a:p>
      </dgm:t>
    </dgm:pt>
    <dgm:pt modelId="{BE3BCDE3-1574-4435-8244-43C5F450373D}" type="parTrans" cxnId="{DC6CD111-F036-403F-AF2B-5A185D460F68}">
      <dgm:prSet/>
      <dgm:spPr/>
      <dgm:t>
        <a:bodyPr/>
        <a:lstStyle/>
        <a:p>
          <a:endParaRPr lang="de-DE"/>
        </a:p>
      </dgm:t>
    </dgm:pt>
    <dgm:pt modelId="{7AB0D182-365C-4811-98B7-B23AA23172C9}" type="sibTrans" cxnId="{DC6CD111-F036-403F-AF2B-5A185D460F68}">
      <dgm:prSet/>
      <dgm:spPr/>
      <dgm:t>
        <a:bodyPr/>
        <a:lstStyle/>
        <a:p>
          <a:endParaRPr lang="de-DE"/>
        </a:p>
      </dgm:t>
    </dgm:pt>
    <dgm:pt modelId="{B0E22975-6BCE-4CDA-80B4-D868AEB9EB16}">
      <dgm:prSet custT="1"/>
      <dgm:spPr/>
      <dgm:t>
        <a:bodyPr/>
        <a:lstStyle/>
        <a:p>
          <a:pPr>
            <a:buFont typeface="Arial" panose="020B0604020202020204" pitchFamily="34" charset="0"/>
            <a:buChar char="•"/>
          </a:pPr>
          <a:r>
            <a:rPr lang="de-DE" sz="1200" b="0">
              <a:sym typeface="Wingdings" pitchFamily="2" charset="2"/>
            </a:rPr>
            <a:t>die von möglichst vielen Menschen bezahlt und verzehrt werden können.</a:t>
          </a:r>
        </a:p>
      </dgm:t>
    </dgm:pt>
    <dgm:pt modelId="{66785EA1-9981-4CBD-A8F4-D712CF2EF92C}" type="parTrans" cxnId="{26681C4E-4AE8-4D29-9D56-41900CE4E1FA}">
      <dgm:prSet/>
      <dgm:spPr/>
      <dgm:t>
        <a:bodyPr/>
        <a:lstStyle/>
        <a:p>
          <a:endParaRPr lang="de-DE"/>
        </a:p>
      </dgm:t>
    </dgm:pt>
    <dgm:pt modelId="{16877C99-E1D1-4456-87A3-781040D95606}" type="sibTrans" cxnId="{26681C4E-4AE8-4D29-9D56-41900CE4E1FA}">
      <dgm:prSet/>
      <dgm:spPr/>
      <dgm:t>
        <a:bodyPr/>
        <a:lstStyle/>
        <a:p>
          <a:endParaRPr lang="de-DE"/>
        </a:p>
      </dgm:t>
    </dgm:pt>
    <dgm:pt modelId="{A12EC880-2CC5-4134-833A-29EAB46FB94C}" type="pres">
      <dgm:prSet presAssocID="{7229C751-A5DC-4FB8-9B6F-DC105B7E7574}" presName="Name0" presStyleCnt="0">
        <dgm:presLayoutVars>
          <dgm:chMax/>
          <dgm:chPref/>
          <dgm:dir/>
          <dgm:animLvl val="lvl"/>
        </dgm:presLayoutVars>
      </dgm:prSet>
      <dgm:spPr/>
    </dgm:pt>
    <dgm:pt modelId="{94C36F83-3931-47C6-9297-60141BCC648B}" type="pres">
      <dgm:prSet presAssocID="{4AB5FCDE-1106-4EA2-8E51-781EAD138B3C}" presName="composite" presStyleCnt="0"/>
      <dgm:spPr/>
    </dgm:pt>
    <dgm:pt modelId="{2BAACA69-2461-4AF3-B81B-2AA6B6B36CDF}" type="pres">
      <dgm:prSet presAssocID="{4AB5FCDE-1106-4EA2-8E51-781EAD138B3C}" presName="Parent1" presStyleLbl="node1" presStyleIdx="0" presStyleCnt="6">
        <dgm:presLayoutVars>
          <dgm:chMax val="1"/>
          <dgm:chPref val="1"/>
          <dgm:bulletEnabled val="1"/>
        </dgm:presLayoutVars>
      </dgm:prSet>
      <dgm:spPr/>
    </dgm:pt>
    <dgm:pt modelId="{35E5F116-7C91-4D32-8B79-93B039736A86}" type="pres">
      <dgm:prSet presAssocID="{4AB5FCDE-1106-4EA2-8E51-781EAD138B3C}" presName="Childtext1" presStyleLbl="revTx" presStyleIdx="0" presStyleCnt="3">
        <dgm:presLayoutVars>
          <dgm:chMax val="0"/>
          <dgm:chPref val="0"/>
          <dgm:bulletEnabled val="1"/>
        </dgm:presLayoutVars>
      </dgm:prSet>
      <dgm:spPr/>
    </dgm:pt>
    <dgm:pt modelId="{BB988193-FB2A-46CF-8213-4F30D9984CEB}" type="pres">
      <dgm:prSet presAssocID="{4AB5FCDE-1106-4EA2-8E51-781EAD138B3C}" presName="BalanceSpacing" presStyleCnt="0"/>
      <dgm:spPr/>
    </dgm:pt>
    <dgm:pt modelId="{8A57E6EE-386C-498D-ABA7-6AC5B52FD643}" type="pres">
      <dgm:prSet presAssocID="{4AB5FCDE-1106-4EA2-8E51-781EAD138B3C}" presName="BalanceSpacing1" presStyleCnt="0"/>
      <dgm:spPr/>
    </dgm:pt>
    <dgm:pt modelId="{8B3ADBB5-A912-48B3-B0E1-B51FA55B17B8}" type="pres">
      <dgm:prSet presAssocID="{B29F0300-1225-4591-B96B-1E27CA44EFBF}" presName="Accent1Text" presStyleLbl="node1" presStyleIdx="1" presStyleCnt="6"/>
      <dgm:spPr/>
    </dgm:pt>
    <dgm:pt modelId="{817B75E2-4F99-4930-BF56-41F6FF4588EF}" type="pres">
      <dgm:prSet presAssocID="{B29F0300-1225-4591-B96B-1E27CA44EFBF}" presName="spaceBetweenRectangles" presStyleCnt="0"/>
      <dgm:spPr/>
    </dgm:pt>
    <dgm:pt modelId="{9A1F4691-CCF6-4724-94E8-07BEEAEF48C2}" type="pres">
      <dgm:prSet presAssocID="{0E124F38-1F66-458D-B1C3-A8C30776AB17}" presName="composite" presStyleCnt="0"/>
      <dgm:spPr/>
    </dgm:pt>
    <dgm:pt modelId="{923C1390-09D8-47B8-A886-408F34D890F4}" type="pres">
      <dgm:prSet presAssocID="{0E124F38-1F66-458D-B1C3-A8C30776AB17}" presName="Parent1" presStyleLbl="node1" presStyleIdx="2" presStyleCnt="6">
        <dgm:presLayoutVars>
          <dgm:chMax val="1"/>
          <dgm:chPref val="1"/>
          <dgm:bulletEnabled val="1"/>
        </dgm:presLayoutVars>
      </dgm:prSet>
      <dgm:spPr/>
    </dgm:pt>
    <dgm:pt modelId="{C2DC73F7-F6D2-4BEB-A03D-E1DF829F061C}" type="pres">
      <dgm:prSet presAssocID="{0E124F38-1F66-458D-B1C3-A8C30776AB17}" presName="Childtext1" presStyleLbl="revTx" presStyleIdx="1" presStyleCnt="3">
        <dgm:presLayoutVars>
          <dgm:chMax val="0"/>
          <dgm:chPref val="0"/>
          <dgm:bulletEnabled val="1"/>
        </dgm:presLayoutVars>
      </dgm:prSet>
      <dgm:spPr/>
    </dgm:pt>
    <dgm:pt modelId="{C2C58CDA-23BA-44F4-8DA3-CCE8A65466FB}" type="pres">
      <dgm:prSet presAssocID="{0E124F38-1F66-458D-B1C3-A8C30776AB17}" presName="BalanceSpacing" presStyleCnt="0"/>
      <dgm:spPr/>
    </dgm:pt>
    <dgm:pt modelId="{B86B6DA9-AFEE-4FCC-83C6-BD09BA223C9B}" type="pres">
      <dgm:prSet presAssocID="{0E124F38-1F66-458D-B1C3-A8C30776AB17}" presName="BalanceSpacing1" presStyleCnt="0"/>
      <dgm:spPr/>
    </dgm:pt>
    <dgm:pt modelId="{CF9A3A8A-CC6E-46CF-BEA8-40F6C6E5C1AB}" type="pres">
      <dgm:prSet presAssocID="{7AB0D182-365C-4811-98B7-B23AA23172C9}" presName="Accent1Text" presStyleLbl="node1" presStyleIdx="3" presStyleCnt="6"/>
      <dgm:spPr/>
    </dgm:pt>
    <dgm:pt modelId="{0288FC0A-B15B-44C3-A6DB-F3BEF3E3651B}" type="pres">
      <dgm:prSet presAssocID="{7AB0D182-365C-4811-98B7-B23AA23172C9}" presName="spaceBetweenRectangles" presStyleCnt="0"/>
      <dgm:spPr/>
    </dgm:pt>
    <dgm:pt modelId="{073DFCC6-F4DC-4300-8762-674D00FD44BD}" type="pres">
      <dgm:prSet presAssocID="{B0E22975-6BCE-4CDA-80B4-D868AEB9EB16}" presName="composite" presStyleCnt="0"/>
      <dgm:spPr/>
    </dgm:pt>
    <dgm:pt modelId="{BCC9B90D-44F8-442B-99AC-F866BD0884B4}" type="pres">
      <dgm:prSet presAssocID="{B0E22975-6BCE-4CDA-80B4-D868AEB9EB16}" presName="Parent1" presStyleLbl="node1" presStyleIdx="4" presStyleCnt="6">
        <dgm:presLayoutVars>
          <dgm:chMax val="1"/>
          <dgm:chPref val="1"/>
          <dgm:bulletEnabled val="1"/>
        </dgm:presLayoutVars>
      </dgm:prSet>
      <dgm:spPr/>
    </dgm:pt>
    <dgm:pt modelId="{FFB84AFD-9203-46E4-AD38-3AB0EA85EE81}" type="pres">
      <dgm:prSet presAssocID="{B0E22975-6BCE-4CDA-80B4-D868AEB9EB16}" presName="Childtext1" presStyleLbl="revTx" presStyleIdx="2" presStyleCnt="3">
        <dgm:presLayoutVars>
          <dgm:chMax val="0"/>
          <dgm:chPref val="0"/>
          <dgm:bulletEnabled val="1"/>
        </dgm:presLayoutVars>
      </dgm:prSet>
      <dgm:spPr/>
    </dgm:pt>
    <dgm:pt modelId="{9BFAEE73-8F75-4F5B-B22F-3F8096692ECC}" type="pres">
      <dgm:prSet presAssocID="{B0E22975-6BCE-4CDA-80B4-D868AEB9EB16}" presName="BalanceSpacing" presStyleCnt="0"/>
      <dgm:spPr/>
    </dgm:pt>
    <dgm:pt modelId="{D6F4811D-FD83-4D41-A500-9F30DAB3E033}" type="pres">
      <dgm:prSet presAssocID="{B0E22975-6BCE-4CDA-80B4-D868AEB9EB16}" presName="BalanceSpacing1" presStyleCnt="0"/>
      <dgm:spPr/>
    </dgm:pt>
    <dgm:pt modelId="{B1D75B90-4D77-422E-809D-094762C28D15}" type="pres">
      <dgm:prSet presAssocID="{16877C99-E1D1-4456-87A3-781040D95606}" presName="Accent1Text" presStyleLbl="node1" presStyleIdx="5" presStyleCnt="6"/>
      <dgm:spPr/>
    </dgm:pt>
  </dgm:ptLst>
  <dgm:cxnLst>
    <dgm:cxn modelId="{DC6CD111-F036-403F-AF2B-5A185D460F68}" srcId="{7229C751-A5DC-4FB8-9B6F-DC105B7E7574}" destId="{0E124F38-1F66-458D-B1C3-A8C30776AB17}" srcOrd="1" destOrd="0" parTransId="{BE3BCDE3-1574-4435-8244-43C5F450373D}" sibTransId="{7AB0D182-365C-4811-98B7-B23AA23172C9}"/>
    <dgm:cxn modelId="{5E1A603F-2750-4435-BB90-748E172315C7}" srcId="{7229C751-A5DC-4FB8-9B6F-DC105B7E7574}" destId="{4AB5FCDE-1106-4EA2-8E51-781EAD138B3C}" srcOrd="0" destOrd="0" parTransId="{0BD9E4A2-6115-4711-84C6-0A44C0DCF02E}" sibTransId="{B29F0300-1225-4591-B96B-1E27CA44EFBF}"/>
    <dgm:cxn modelId="{26681C4E-4AE8-4D29-9D56-41900CE4E1FA}" srcId="{7229C751-A5DC-4FB8-9B6F-DC105B7E7574}" destId="{B0E22975-6BCE-4CDA-80B4-D868AEB9EB16}" srcOrd="2" destOrd="0" parTransId="{66785EA1-9981-4CBD-A8F4-D712CF2EF92C}" sibTransId="{16877C99-E1D1-4456-87A3-781040D95606}"/>
    <dgm:cxn modelId="{54C3D16F-FDCC-4CAA-B26D-4B9484E56EA8}" type="presOf" srcId="{B29F0300-1225-4591-B96B-1E27CA44EFBF}" destId="{8B3ADBB5-A912-48B3-B0E1-B51FA55B17B8}" srcOrd="0" destOrd="0" presId="urn:microsoft.com/office/officeart/2008/layout/AlternatingHexagons"/>
    <dgm:cxn modelId="{409D8C71-66CB-4C29-89B6-5880B8738439}" type="presOf" srcId="{0E124F38-1F66-458D-B1C3-A8C30776AB17}" destId="{923C1390-09D8-47B8-A886-408F34D890F4}" srcOrd="0" destOrd="0" presId="urn:microsoft.com/office/officeart/2008/layout/AlternatingHexagons"/>
    <dgm:cxn modelId="{11E5E251-AC06-4780-8F3F-96F94AE8521E}" type="presOf" srcId="{7229C751-A5DC-4FB8-9B6F-DC105B7E7574}" destId="{A12EC880-2CC5-4134-833A-29EAB46FB94C}" srcOrd="0" destOrd="0" presId="urn:microsoft.com/office/officeart/2008/layout/AlternatingHexagons"/>
    <dgm:cxn modelId="{0A522773-03E8-485A-8DDA-78367AB8ACE1}" type="presOf" srcId="{B0E22975-6BCE-4CDA-80B4-D868AEB9EB16}" destId="{BCC9B90D-44F8-442B-99AC-F866BD0884B4}" srcOrd="0" destOrd="0" presId="urn:microsoft.com/office/officeart/2008/layout/AlternatingHexagons"/>
    <dgm:cxn modelId="{451CEFAF-5326-4EEF-AD45-8D2FCFACF552}" type="presOf" srcId="{7AB0D182-365C-4811-98B7-B23AA23172C9}" destId="{CF9A3A8A-CC6E-46CF-BEA8-40F6C6E5C1AB}" srcOrd="0" destOrd="0" presId="urn:microsoft.com/office/officeart/2008/layout/AlternatingHexagons"/>
    <dgm:cxn modelId="{FC7957C6-460B-4D90-B592-64DA0CF0CC73}" type="presOf" srcId="{16877C99-E1D1-4456-87A3-781040D95606}" destId="{B1D75B90-4D77-422E-809D-094762C28D15}" srcOrd="0" destOrd="0" presId="urn:microsoft.com/office/officeart/2008/layout/AlternatingHexagons"/>
    <dgm:cxn modelId="{BA60DBC7-8047-47C2-AB3A-534461A54B79}" type="presOf" srcId="{4AB5FCDE-1106-4EA2-8E51-781EAD138B3C}" destId="{2BAACA69-2461-4AF3-B81B-2AA6B6B36CDF}" srcOrd="0" destOrd="0" presId="urn:microsoft.com/office/officeart/2008/layout/AlternatingHexagons"/>
    <dgm:cxn modelId="{AEA9BF95-B91E-4E71-B1D6-85452DB2205D}" type="presParOf" srcId="{A12EC880-2CC5-4134-833A-29EAB46FB94C}" destId="{94C36F83-3931-47C6-9297-60141BCC648B}" srcOrd="0" destOrd="0" presId="urn:microsoft.com/office/officeart/2008/layout/AlternatingHexagons"/>
    <dgm:cxn modelId="{69E757E0-9CC7-4C7B-B1A8-1EE584B9CD2F}" type="presParOf" srcId="{94C36F83-3931-47C6-9297-60141BCC648B}" destId="{2BAACA69-2461-4AF3-B81B-2AA6B6B36CDF}" srcOrd="0" destOrd="0" presId="urn:microsoft.com/office/officeart/2008/layout/AlternatingHexagons"/>
    <dgm:cxn modelId="{DD308A73-3BA8-4A37-AB63-357A08FAFB4D}" type="presParOf" srcId="{94C36F83-3931-47C6-9297-60141BCC648B}" destId="{35E5F116-7C91-4D32-8B79-93B039736A86}" srcOrd="1" destOrd="0" presId="urn:microsoft.com/office/officeart/2008/layout/AlternatingHexagons"/>
    <dgm:cxn modelId="{20972C38-EB8D-4103-ABAA-15915343CC54}" type="presParOf" srcId="{94C36F83-3931-47C6-9297-60141BCC648B}" destId="{BB988193-FB2A-46CF-8213-4F30D9984CEB}" srcOrd="2" destOrd="0" presId="urn:microsoft.com/office/officeart/2008/layout/AlternatingHexagons"/>
    <dgm:cxn modelId="{C6377922-CE48-4784-9E91-1E704FDCB7D6}" type="presParOf" srcId="{94C36F83-3931-47C6-9297-60141BCC648B}" destId="{8A57E6EE-386C-498D-ABA7-6AC5B52FD643}" srcOrd="3" destOrd="0" presId="urn:microsoft.com/office/officeart/2008/layout/AlternatingHexagons"/>
    <dgm:cxn modelId="{673BAA05-F6C2-48EB-88C7-3E3F606D3961}" type="presParOf" srcId="{94C36F83-3931-47C6-9297-60141BCC648B}" destId="{8B3ADBB5-A912-48B3-B0E1-B51FA55B17B8}" srcOrd="4" destOrd="0" presId="urn:microsoft.com/office/officeart/2008/layout/AlternatingHexagons"/>
    <dgm:cxn modelId="{F9DAE4ED-F23C-4FC9-A81A-5DD570A2CDB4}" type="presParOf" srcId="{A12EC880-2CC5-4134-833A-29EAB46FB94C}" destId="{817B75E2-4F99-4930-BF56-41F6FF4588EF}" srcOrd="1" destOrd="0" presId="urn:microsoft.com/office/officeart/2008/layout/AlternatingHexagons"/>
    <dgm:cxn modelId="{DEAE7976-98C6-4F40-8091-18482C5CBAB9}" type="presParOf" srcId="{A12EC880-2CC5-4134-833A-29EAB46FB94C}" destId="{9A1F4691-CCF6-4724-94E8-07BEEAEF48C2}" srcOrd="2" destOrd="0" presId="urn:microsoft.com/office/officeart/2008/layout/AlternatingHexagons"/>
    <dgm:cxn modelId="{D82A09FA-1FE6-4203-A5C1-12063AF92234}" type="presParOf" srcId="{9A1F4691-CCF6-4724-94E8-07BEEAEF48C2}" destId="{923C1390-09D8-47B8-A886-408F34D890F4}" srcOrd="0" destOrd="0" presId="urn:microsoft.com/office/officeart/2008/layout/AlternatingHexagons"/>
    <dgm:cxn modelId="{3D86A34B-45E4-4C1E-8752-877E6442DB82}" type="presParOf" srcId="{9A1F4691-CCF6-4724-94E8-07BEEAEF48C2}" destId="{C2DC73F7-F6D2-4BEB-A03D-E1DF829F061C}" srcOrd="1" destOrd="0" presId="urn:microsoft.com/office/officeart/2008/layout/AlternatingHexagons"/>
    <dgm:cxn modelId="{73970E40-C88D-420B-A141-759A6CBD9E4D}" type="presParOf" srcId="{9A1F4691-CCF6-4724-94E8-07BEEAEF48C2}" destId="{C2C58CDA-23BA-44F4-8DA3-CCE8A65466FB}" srcOrd="2" destOrd="0" presId="urn:microsoft.com/office/officeart/2008/layout/AlternatingHexagons"/>
    <dgm:cxn modelId="{54AC5621-B4B7-4BD3-A8EE-89463ACF0F46}" type="presParOf" srcId="{9A1F4691-CCF6-4724-94E8-07BEEAEF48C2}" destId="{B86B6DA9-AFEE-4FCC-83C6-BD09BA223C9B}" srcOrd="3" destOrd="0" presId="urn:microsoft.com/office/officeart/2008/layout/AlternatingHexagons"/>
    <dgm:cxn modelId="{21CE3301-7137-463A-8A62-E063745D3918}" type="presParOf" srcId="{9A1F4691-CCF6-4724-94E8-07BEEAEF48C2}" destId="{CF9A3A8A-CC6E-46CF-BEA8-40F6C6E5C1AB}" srcOrd="4" destOrd="0" presId="urn:microsoft.com/office/officeart/2008/layout/AlternatingHexagons"/>
    <dgm:cxn modelId="{BF54762F-7DD9-4F80-8099-0596F9BCD806}" type="presParOf" srcId="{A12EC880-2CC5-4134-833A-29EAB46FB94C}" destId="{0288FC0A-B15B-44C3-A6DB-F3BEF3E3651B}" srcOrd="3" destOrd="0" presId="urn:microsoft.com/office/officeart/2008/layout/AlternatingHexagons"/>
    <dgm:cxn modelId="{15284AF1-D17B-46A1-A6B6-421F09DB83F1}" type="presParOf" srcId="{A12EC880-2CC5-4134-833A-29EAB46FB94C}" destId="{073DFCC6-F4DC-4300-8762-674D00FD44BD}" srcOrd="4" destOrd="0" presId="urn:microsoft.com/office/officeart/2008/layout/AlternatingHexagons"/>
    <dgm:cxn modelId="{D34A4412-40D4-426D-A6B2-F98CD753A0AE}" type="presParOf" srcId="{073DFCC6-F4DC-4300-8762-674D00FD44BD}" destId="{BCC9B90D-44F8-442B-99AC-F866BD0884B4}" srcOrd="0" destOrd="0" presId="urn:microsoft.com/office/officeart/2008/layout/AlternatingHexagons"/>
    <dgm:cxn modelId="{CCB5C7F8-ED22-4A86-B1C4-36E23D70B86E}" type="presParOf" srcId="{073DFCC6-F4DC-4300-8762-674D00FD44BD}" destId="{FFB84AFD-9203-46E4-AD38-3AB0EA85EE81}" srcOrd="1" destOrd="0" presId="urn:microsoft.com/office/officeart/2008/layout/AlternatingHexagons"/>
    <dgm:cxn modelId="{E2E0659F-632D-4129-95C0-9D7FC4E0343C}" type="presParOf" srcId="{073DFCC6-F4DC-4300-8762-674D00FD44BD}" destId="{9BFAEE73-8F75-4F5B-B22F-3F8096692ECC}" srcOrd="2" destOrd="0" presId="urn:microsoft.com/office/officeart/2008/layout/AlternatingHexagons"/>
    <dgm:cxn modelId="{7CFD14BE-0405-4275-B340-B85B0CAD6BE0}" type="presParOf" srcId="{073DFCC6-F4DC-4300-8762-674D00FD44BD}" destId="{D6F4811D-FD83-4D41-A500-9F30DAB3E033}" srcOrd="3" destOrd="0" presId="urn:microsoft.com/office/officeart/2008/layout/AlternatingHexagons"/>
    <dgm:cxn modelId="{E0355A9C-485F-49AB-9177-C57F2A0BA32D}" type="presParOf" srcId="{073DFCC6-F4DC-4300-8762-674D00FD44BD}" destId="{B1D75B90-4D77-422E-809D-094762C28D1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29C751-A5DC-4FB8-9B6F-DC105B7E7574}" type="doc">
      <dgm:prSet loTypeId="urn:microsoft.com/office/officeart/2008/layout/AlternatingHexagons" loCatId="list" qsTypeId="urn:microsoft.com/office/officeart/2005/8/quickstyle/simple1" qsCatId="simple" csTypeId="urn:microsoft.com/office/officeart/2005/8/colors/accent4_1" csCatId="accent4" phldr="1"/>
      <dgm:spPr/>
      <dgm:t>
        <a:bodyPr/>
        <a:lstStyle/>
        <a:p>
          <a:endParaRPr lang="de-DE"/>
        </a:p>
      </dgm:t>
    </dgm:pt>
    <dgm:pt modelId="{4AB5FCDE-1106-4EA2-8E51-781EAD138B3C}">
      <dgm:prSet phldrT="[Text]" custT="1"/>
      <dgm:spPr/>
      <dgm:t>
        <a:bodyPr/>
        <a:lstStyle/>
        <a:p>
          <a:pPr>
            <a:buFont typeface="Arial" panose="020B0604020202020204" pitchFamily="34" charset="0"/>
            <a:buChar char="•"/>
          </a:pPr>
          <a:r>
            <a:rPr lang="de-DE" sz="1400">
              <a:sym typeface="Wingdings" pitchFamily="2" charset="2"/>
            </a:rPr>
            <a:t>Schutz des Klimas</a:t>
          </a:r>
          <a:endParaRPr lang="de-DE" sz="1400"/>
        </a:p>
      </dgm:t>
    </dgm:pt>
    <dgm:pt modelId="{0BD9E4A2-6115-4711-84C6-0A44C0DCF02E}" type="parTrans" cxnId="{5E1A603F-2750-4435-BB90-748E172315C7}">
      <dgm:prSet/>
      <dgm:spPr/>
      <dgm:t>
        <a:bodyPr/>
        <a:lstStyle/>
        <a:p>
          <a:endParaRPr lang="de-DE" sz="3600"/>
        </a:p>
      </dgm:t>
    </dgm:pt>
    <dgm:pt modelId="{B29F0300-1225-4591-B96B-1E27CA44EFBF}" type="sibTrans" cxnId="{5E1A603F-2750-4435-BB90-748E172315C7}">
      <dgm:prSet custT="1"/>
      <dgm:spPr/>
      <dgm:t>
        <a:bodyPr/>
        <a:lstStyle/>
        <a:p>
          <a:endParaRPr lang="de-DE" sz="6000"/>
        </a:p>
      </dgm:t>
    </dgm:pt>
    <dgm:pt modelId="{194D572B-7C4A-45DF-A4E8-D2E32FA8CBF8}">
      <dgm:prSet custT="1"/>
      <dgm:spPr/>
      <dgm:t>
        <a:bodyPr/>
        <a:lstStyle/>
        <a:p>
          <a:pPr>
            <a:buFont typeface="Arial" panose="020B0604020202020204" pitchFamily="34" charset="0"/>
            <a:buChar char="•"/>
          </a:pPr>
          <a:r>
            <a:rPr lang="de-DE" sz="1400">
              <a:sym typeface="Wingdings" pitchFamily="2" charset="2"/>
            </a:rPr>
            <a:t>Erhalt der Biodiversität</a:t>
          </a:r>
        </a:p>
      </dgm:t>
    </dgm:pt>
    <dgm:pt modelId="{59B37B51-781E-4E8E-A9EC-26BDE8ABE6FC}" type="parTrans" cxnId="{B787BB7D-9E87-4ADC-9C54-200EEEDFD97C}">
      <dgm:prSet/>
      <dgm:spPr/>
      <dgm:t>
        <a:bodyPr/>
        <a:lstStyle/>
        <a:p>
          <a:endParaRPr lang="de-DE"/>
        </a:p>
      </dgm:t>
    </dgm:pt>
    <dgm:pt modelId="{DA2D94FC-23E2-4B35-B06E-23A77B0C7473}" type="sibTrans" cxnId="{B787BB7D-9E87-4ADC-9C54-200EEEDFD97C}">
      <dgm:prSet/>
      <dgm:spPr/>
      <dgm:t>
        <a:bodyPr/>
        <a:lstStyle/>
        <a:p>
          <a:endParaRPr lang="de-DE"/>
        </a:p>
      </dgm:t>
    </dgm:pt>
    <dgm:pt modelId="{A78EA4B6-EEC1-4996-B677-BC6BC374CB71}">
      <dgm:prSet phldrT="[Text]" custT="1"/>
      <dgm:spPr/>
      <dgm:t>
        <a:bodyPr/>
        <a:lstStyle/>
        <a:p>
          <a:pPr>
            <a:buFont typeface="Arial" panose="020B0604020202020204" pitchFamily="34" charset="0"/>
            <a:buChar char="•"/>
          </a:pPr>
          <a:r>
            <a:rPr lang="de-DE" sz="1400">
              <a:sym typeface="Wingdings" pitchFamily="2" charset="2"/>
            </a:rPr>
            <a:t>Bewahrung der natürlichen Ressourcen</a:t>
          </a:r>
          <a:endParaRPr lang="de-DE" sz="1400"/>
        </a:p>
      </dgm:t>
    </dgm:pt>
    <dgm:pt modelId="{67B73416-B6F2-4D00-BD70-6EE5293FC048}" type="parTrans" cxnId="{FF49FF3C-5188-46B4-9C7A-B1F1B00F5CC1}">
      <dgm:prSet/>
      <dgm:spPr/>
      <dgm:t>
        <a:bodyPr/>
        <a:lstStyle/>
        <a:p>
          <a:endParaRPr lang="de-DE"/>
        </a:p>
      </dgm:t>
    </dgm:pt>
    <dgm:pt modelId="{BBE1E677-44A0-4105-8125-9B49BEDF7502}" type="sibTrans" cxnId="{FF49FF3C-5188-46B4-9C7A-B1F1B00F5CC1}">
      <dgm:prSet/>
      <dgm:spPr/>
      <dgm:t>
        <a:bodyPr/>
        <a:lstStyle/>
        <a:p>
          <a:endParaRPr lang="de-DE"/>
        </a:p>
      </dgm:t>
    </dgm:pt>
    <dgm:pt modelId="{A12EC880-2CC5-4134-833A-29EAB46FB94C}" type="pres">
      <dgm:prSet presAssocID="{7229C751-A5DC-4FB8-9B6F-DC105B7E7574}" presName="Name0" presStyleCnt="0">
        <dgm:presLayoutVars>
          <dgm:chMax/>
          <dgm:chPref/>
          <dgm:dir/>
          <dgm:animLvl val="lvl"/>
        </dgm:presLayoutVars>
      </dgm:prSet>
      <dgm:spPr/>
    </dgm:pt>
    <dgm:pt modelId="{94C36F83-3931-47C6-9297-60141BCC648B}" type="pres">
      <dgm:prSet presAssocID="{4AB5FCDE-1106-4EA2-8E51-781EAD138B3C}" presName="composite" presStyleCnt="0"/>
      <dgm:spPr/>
    </dgm:pt>
    <dgm:pt modelId="{2BAACA69-2461-4AF3-B81B-2AA6B6B36CDF}" type="pres">
      <dgm:prSet presAssocID="{4AB5FCDE-1106-4EA2-8E51-781EAD138B3C}" presName="Parent1" presStyleLbl="node1" presStyleIdx="0" presStyleCnt="6">
        <dgm:presLayoutVars>
          <dgm:chMax val="1"/>
          <dgm:chPref val="1"/>
          <dgm:bulletEnabled val="1"/>
        </dgm:presLayoutVars>
      </dgm:prSet>
      <dgm:spPr/>
    </dgm:pt>
    <dgm:pt modelId="{35E5F116-7C91-4D32-8B79-93B039736A86}" type="pres">
      <dgm:prSet presAssocID="{4AB5FCDE-1106-4EA2-8E51-781EAD138B3C}" presName="Childtext1" presStyleLbl="revTx" presStyleIdx="0" presStyleCnt="3">
        <dgm:presLayoutVars>
          <dgm:chMax val="0"/>
          <dgm:chPref val="0"/>
          <dgm:bulletEnabled val="1"/>
        </dgm:presLayoutVars>
      </dgm:prSet>
      <dgm:spPr/>
    </dgm:pt>
    <dgm:pt modelId="{BB988193-FB2A-46CF-8213-4F30D9984CEB}" type="pres">
      <dgm:prSet presAssocID="{4AB5FCDE-1106-4EA2-8E51-781EAD138B3C}" presName="BalanceSpacing" presStyleCnt="0"/>
      <dgm:spPr/>
    </dgm:pt>
    <dgm:pt modelId="{8A57E6EE-386C-498D-ABA7-6AC5B52FD643}" type="pres">
      <dgm:prSet presAssocID="{4AB5FCDE-1106-4EA2-8E51-781EAD138B3C}" presName="BalanceSpacing1" presStyleCnt="0"/>
      <dgm:spPr/>
    </dgm:pt>
    <dgm:pt modelId="{8B3ADBB5-A912-48B3-B0E1-B51FA55B17B8}" type="pres">
      <dgm:prSet presAssocID="{B29F0300-1225-4591-B96B-1E27CA44EFBF}" presName="Accent1Text" presStyleLbl="node1" presStyleIdx="1" presStyleCnt="6"/>
      <dgm:spPr/>
    </dgm:pt>
    <dgm:pt modelId="{817B75E2-4F99-4930-BF56-41F6FF4588EF}" type="pres">
      <dgm:prSet presAssocID="{B29F0300-1225-4591-B96B-1E27CA44EFBF}" presName="spaceBetweenRectangles" presStyleCnt="0"/>
      <dgm:spPr/>
    </dgm:pt>
    <dgm:pt modelId="{1C5889D8-B28D-45F8-9B1E-CB147FEE4384}" type="pres">
      <dgm:prSet presAssocID="{A78EA4B6-EEC1-4996-B677-BC6BC374CB71}" presName="composite" presStyleCnt="0"/>
      <dgm:spPr/>
    </dgm:pt>
    <dgm:pt modelId="{6978BE4D-38BE-41EF-9693-6372CC4B18F7}" type="pres">
      <dgm:prSet presAssocID="{A78EA4B6-EEC1-4996-B677-BC6BC374CB71}" presName="Parent1" presStyleLbl="node1" presStyleIdx="2" presStyleCnt="6">
        <dgm:presLayoutVars>
          <dgm:chMax val="1"/>
          <dgm:chPref val="1"/>
          <dgm:bulletEnabled val="1"/>
        </dgm:presLayoutVars>
      </dgm:prSet>
      <dgm:spPr/>
    </dgm:pt>
    <dgm:pt modelId="{7B74E149-FF36-48AA-B46F-3F3F125C154B}" type="pres">
      <dgm:prSet presAssocID="{A78EA4B6-EEC1-4996-B677-BC6BC374CB71}" presName="Childtext1" presStyleLbl="revTx" presStyleIdx="1" presStyleCnt="3">
        <dgm:presLayoutVars>
          <dgm:chMax val="0"/>
          <dgm:chPref val="0"/>
          <dgm:bulletEnabled val="1"/>
        </dgm:presLayoutVars>
      </dgm:prSet>
      <dgm:spPr/>
    </dgm:pt>
    <dgm:pt modelId="{3AF1675D-AED8-49CD-BBD6-25B049DDB4B5}" type="pres">
      <dgm:prSet presAssocID="{A78EA4B6-EEC1-4996-B677-BC6BC374CB71}" presName="BalanceSpacing" presStyleCnt="0"/>
      <dgm:spPr/>
    </dgm:pt>
    <dgm:pt modelId="{0DC9BF71-7BC3-4BEF-A3D9-5288D6094D8D}" type="pres">
      <dgm:prSet presAssocID="{A78EA4B6-EEC1-4996-B677-BC6BC374CB71}" presName="BalanceSpacing1" presStyleCnt="0"/>
      <dgm:spPr/>
    </dgm:pt>
    <dgm:pt modelId="{191D3AE4-AFF6-4345-8316-A06E6F822F22}" type="pres">
      <dgm:prSet presAssocID="{BBE1E677-44A0-4105-8125-9B49BEDF7502}" presName="Accent1Text" presStyleLbl="node1" presStyleIdx="3" presStyleCnt="6"/>
      <dgm:spPr/>
    </dgm:pt>
    <dgm:pt modelId="{1827865C-9B9D-4633-BB4A-4068F77BBD7B}" type="pres">
      <dgm:prSet presAssocID="{BBE1E677-44A0-4105-8125-9B49BEDF7502}" presName="spaceBetweenRectangles" presStyleCnt="0"/>
      <dgm:spPr/>
    </dgm:pt>
    <dgm:pt modelId="{8202FDF3-9943-414B-B16A-9C100AB9550C}" type="pres">
      <dgm:prSet presAssocID="{194D572B-7C4A-45DF-A4E8-D2E32FA8CBF8}" presName="composite" presStyleCnt="0"/>
      <dgm:spPr/>
    </dgm:pt>
    <dgm:pt modelId="{57D56B56-E111-4905-A9C5-0A46551E05EB}" type="pres">
      <dgm:prSet presAssocID="{194D572B-7C4A-45DF-A4E8-D2E32FA8CBF8}" presName="Parent1" presStyleLbl="node1" presStyleIdx="4" presStyleCnt="6">
        <dgm:presLayoutVars>
          <dgm:chMax val="1"/>
          <dgm:chPref val="1"/>
          <dgm:bulletEnabled val="1"/>
        </dgm:presLayoutVars>
      </dgm:prSet>
      <dgm:spPr/>
    </dgm:pt>
    <dgm:pt modelId="{FEDDDF06-888C-4627-9C05-71A8FEA1F30E}" type="pres">
      <dgm:prSet presAssocID="{194D572B-7C4A-45DF-A4E8-D2E32FA8CBF8}" presName="Childtext1" presStyleLbl="revTx" presStyleIdx="2" presStyleCnt="3">
        <dgm:presLayoutVars>
          <dgm:chMax val="0"/>
          <dgm:chPref val="0"/>
          <dgm:bulletEnabled val="1"/>
        </dgm:presLayoutVars>
      </dgm:prSet>
      <dgm:spPr/>
    </dgm:pt>
    <dgm:pt modelId="{22C6C2C1-0BF3-437E-8041-D88DE47FA9EE}" type="pres">
      <dgm:prSet presAssocID="{194D572B-7C4A-45DF-A4E8-D2E32FA8CBF8}" presName="BalanceSpacing" presStyleCnt="0"/>
      <dgm:spPr/>
    </dgm:pt>
    <dgm:pt modelId="{4E5BD206-8EF2-41E1-9BB5-DAB0C7E008E8}" type="pres">
      <dgm:prSet presAssocID="{194D572B-7C4A-45DF-A4E8-D2E32FA8CBF8}" presName="BalanceSpacing1" presStyleCnt="0"/>
      <dgm:spPr/>
    </dgm:pt>
    <dgm:pt modelId="{7F9A3234-DE65-4715-9C67-95E79959B5C2}" type="pres">
      <dgm:prSet presAssocID="{DA2D94FC-23E2-4B35-B06E-23A77B0C7473}" presName="Accent1Text" presStyleLbl="node1" presStyleIdx="5" presStyleCnt="6"/>
      <dgm:spPr/>
    </dgm:pt>
  </dgm:ptLst>
  <dgm:cxnLst>
    <dgm:cxn modelId="{81AC7F06-BA41-4E16-9EFB-306B91389002}" type="presOf" srcId="{DA2D94FC-23E2-4B35-B06E-23A77B0C7473}" destId="{7F9A3234-DE65-4715-9C67-95E79959B5C2}" srcOrd="0" destOrd="0" presId="urn:microsoft.com/office/officeart/2008/layout/AlternatingHexagons"/>
    <dgm:cxn modelId="{8AF25B1A-837C-4679-BD64-76C34444A6B3}" type="presOf" srcId="{194D572B-7C4A-45DF-A4E8-D2E32FA8CBF8}" destId="{57D56B56-E111-4905-A9C5-0A46551E05EB}" srcOrd="0" destOrd="0" presId="urn:microsoft.com/office/officeart/2008/layout/AlternatingHexagons"/>
    <dgm:cxn modelId="{FF49FF3C-5188-46B4-9C7A-B1F1B00F5CC1}" srcId="{7229C751-A5DC-4FB8-9B6F-DC105B7E7574}" destId="{A78EA4B6-EEC1-4996-B677-BC6BC374CB71}" srcOrd="1" destOrd="0" parTransId="{67B73416-B6F2-4D00-BD70-6EE5293FC048}" sibTransId="{BBE1E677-44A0-4105-8125-9B49BEDF7502}"/>
    <dgm:cxn modelId="{5E1A603F-2750-4435-BB90-748E172315C7}" srcId="{7229C751-A5DC-4FB8-9B6F-DC105B7E7574}" destId="{4AB5FCDE-1106-4EA2-8E51-781EAD138B3C}" srcOrd="0" destOrd="0" parTransId="{0BD9E4A2-6115-4711-84C6-0A44C0DCF02E}" sibTransId="{B29F0300-1225-4591-B96B-1E27CA44EFBF}"/>
    <dgm:cxn modelId="{54C3D16F-FDCC-4CAA-B26D-4B9484E56EA8}" type="presOf" srcId="{B29F0300-1225-4591-B96B-1E27CA44EFBF}" destId="{8B3ADBB5-A912-48B3-B0E1-B51FA55B17B8}" srcOrd="0" destOrd="0" presId="urn:microsoft.com/office/officeart/2008/layout/AlternatingHexagons"/>
    <dgm:cxn modelId="{11E5E251-AC06-4780-8F3F-96F94AE8521E}" type="presOf" srcId="{7229C751-A5DC-4FB8-9B6F-DC105B7E7574}" destId="{A12EC880-2CC5-4134-833A-29EAB46FB94C}" srcOrd="0" destOrd="0" presId="urn:microsoft.com/office/officeart/2008/layout/AlternatingHexagons"/>
    <dgm:cxn modelId="{B787BB7D-9E87-4ADC-9C54-200EEEDFD97C}" srcId="{7229C751-A5DC-4FB8-9B6F-DC105B7E7574}" destId="{194D572B-7C4A-45DF-A4E8-D2E32FA8CBF8}" srcOrd="2" destOrd="0" parTransId="{59B37B51-781E-4E8E-A9EC-26BDE8ABE6FC}" sibTransId="{DA2D94FC-23E2-4B35-B06E-23A77B0C7473}"/>
    <dgm:cxn modelId="{8E6DF595-8910-430E-A00B-F30B20BAD419}" type="presOf" srcId="{BBE1E677-44A0-4105-8125-9B49BEDF7502}" destId="{191D3AE4-AFF6-4345-8316-A06E6F822F22}" srcOrd="0" destOrd="0" presId="urn:microsoft.com/office/officeart/2008/layout/AlternatingHexagons"/>
    <dgm:cxn modelId="{E6BA71B6-25EF-4C28-A998-E7396EAA6FEB}" type="presOf" srcId="{A78EA4B6-EEC1-4996-B677-BC6BC374CB71}" destId="{6978BE4D-38BE-41EF-9693-6372CC4B18F7}" srcOrd="0" destOrd="0" presId="urn:microsoft.com/office/officeart/2008/layout/AlternatingHexagons"/>
    <dgm:cxn modelId="{BA60DBC7-8047-47C2-AB3A-534461A54B79}" type="presOf" srcId="{4AB5FCDE-1106-4EA2-8E51-781EAD138B3C}" destId="{2BAACA69-2461-4AF3-B81B-2AA6B6B36CDF}" srcOrd="0" destOrd="0" presId="urn:microsoft.com/office/officeart/2008/layout/AlternatingHexagons"/>
    <dgm:cxn modelId="{AEA9BF95-B91E-4E71-B1D6-85452DB2205D}" type="presParOf" srcId="{A12EC880-2CC5-4134-833A-29EAB46FB94C}" destId="{94C36F83-3931-47C6-9297-60141BCC648B}" srcOrd="0" destOrd="0" presId="urn:microsoft.com/office/officeart/2008/layout/AlternatingHexagons"/>
    <dgm:cxn modelId="{69E757E0-9CC7-4C7B-B1A8-1EE584B9CD2F}" type="presParOf" srcId="{94C36F83-3931-47C6-9297-60141BCC648B}" destId="{2BAACA69-2461-4AF3-B81B-2AA6B6B36CDF}" srcOrd="0" destOrd="0" presId="urn:microsoft.com/office/officeart/2008/layout/AlternatingHexagons"/>
    <dgm:cxn modelId="{DD308A73-3BA8-4A37-AB63-357A08FAFB4D}" type="presParOf" srcId="{94C36F83-3931-47C6-9297-60141BCC648B}" destId="{35E5F116-7C91-4D32-8B79-93B039736A86}" srcOrd="1" destOrd="0" presId="urn:microsoft.com/office/officeart/2008/layout/AlternatingHexagons"/>
    <dgm:cxn modelId="{20972C38-EB8D-4103-ABAA-15915343CC54}" type="presParOf" srcId="{94C36F83-3931-47C6-9297-60141BCC648B}" destId="{BB988193-FB2A-46CF-8213-4F30D9984CEB}" srcOrd="2" destOrd="0" presId="urn:microsoft.com/office/officeart/2008/layout/AlternatingHexagons"/>
    <dgm:cxn modelId="{C6377922-CE48-4784-9E91-1E704FDCB7D6}" type="presParOf" srcId="{94C36F83-3931-47C6-9297-60141BCC648B}" destId="{8A57E6EE-386C-498D-ABA7-6AC5B52FD643}" srcOrd="3" destOrd="0" presId="urn:microsoft.com/office/officeart/2008/layout/AlternatingHexagons"/>
    <dgm:cxn modelId="{673BAA05-F6C2-48EB-88C7-3E3F606D3961}" type="presParOf" srcId="{94C36F83-3931-47C6-9297-60141BCC648B}" destId="{8B3ADBB5-A912-48B3-B0E1-B51FA55B17B8}" srcOrd="4" destOrd="0" presId="urn:microsoft.com/office/officeart/2008/layout/AlternatingHexagons"/>
    <dgm:cxn modelId="{F9DAE4ED-F23C-4FC9-A81A-5DD570A2CDB4}" type="presParOf" srcId="{A12EC880-2CC5-4134-833A-29EAB46FB94C}" destId="{817B75E2-4F99-4930-BF56-41F6FF4588EF}" srcOrd="1" destOrd="0" presId="urn:microsoft.com/office/officeart/2008/layout/AlternatingHexagons"/>
    <dgm:cxn modelId="{5BC9AC70-9851-4190-BBD3-C269ED609B3F}" type="presParOf" srcId="{A12EC880-2CC5-4134-833A-29EAB46FB94C}" destId="{1C5889D8-B28D-45F8-9B1E-CB147FEE4384}" srcOrd="2" destOrd="0" presId="urn:microsoft.com/office/officeart/2008/layout/AlternatingHexagons"/>
    <dgm:cxn modelId="{4AD9F1B4-CA54-4279-A724-71E69780CA11}" type="presParOf" srcId="{1C5889D8-B28D-45F8-9B1E-CB147FEE4384}" destId="{6978BE4D-38BE-41EF-9693-6372CC4B18F7}" srcOrd="0" destOrd="0" presId="urn:microsoft.com/office/officeart/2008/layout/AlternatingHexagons"/>
    <dgm:cxn modelId="{E109DCEC-932F-4D4F-9932-FFEF43814E50}" type="presParOf" srcId="{1C5889D8-B28D-45F8-9B1E-CB147FEE4384}" destId="{7B74E149-FF36-48AA-B46F-3F3F125C154B}" srcOrd="1" destOrd="0" presId="urn:microsoft.com/office/officeart/2008/layout/AlternatingHexagons"/>
    <dgm:cxn modelId="{25796C3F-F077-475F-AAEB-DAC7BCAD127D}" type="presParOf" srcId="{1C5889D8-B28D-45F8-9B1E-CB147FEE4384}" destId="{3AF1675D-AED8-49CD-BBD6-25B049DDB4B5}" srcOrd="2" destOrd="0" presId="urn:microsoft.com/office/officeart/2008/layout/AlternatingHexagons"/>
    <dgm:cxn modelId="{1F59889C-57F4-4EEA-B188-14DBA5201AEB}" type="presParOf" srcId="{1C5889D8-B28D-45F8-9B1E-CB147FEE4384}" destId="{0DC9BF71-7BC3-4BEF-A3D9-5288D6094D8D}" srcOrd="3" destOrd="0" presId="urn:microsoft.com/office/officeart/2008/layout/AlternatingHexagons"/>
    <dgm:cxn modelId="{821B0E41-55C1-4FB9-A579-91930196BFD0}" type="presParOf" srcId="{1C5889D8-B28D-45F8-9B1E-CB147FEE4384}" destId="{191D3AE4-AFF6-4345-8316-A06E6F822F22}" srcOrd="4" destOrd="0" presId="urn:microsoft.com/office/officeart/2008/layout/AlternatingHexagons"/>
    <dgm:cxn modelId="{192548D5-33AF-4D0B-8D84-C1BBB54F421D}" type="presParOf" srcId="{A12EC880-2CC5-4134-833A-29EAB46FB94C}" destId="{1827865C-9B9D-4633-BB4A-4068F77BBD7B}" srcOrd="3" destOrd="0" presId="urn:microsoft.com/office/officeart/2008/layout/AlternatingHexagons"/>
    <dgm:cxn modelId="{9EC081C9-884B-4977-A70B-286A9B5E2943}" type="presParOf" srcId="{A12EC880-2CC5-4134-833A-29EAB46FB94C}" destId="{8202FDF3-9943-414B-B16A-9C100AB9550C}" srcOrd="4" destOrd="0" presId="urn:microsoft.com/office/officeart/2008/layout/AlternatingHexagons"/>
    <dgm:cxn modelId="{062EB682-FEEB-4402-8581-54F4A992BE40}" type="presParOf" srcId="{8202FDF3-9943-414B-B16A-9C100AB9550C}" destId="{57D56B56-E111-4905-A9C5-0A46551E05EB}" srcOrd="0" destOrd="0" presId="urn:microsoft.com/office/officeart/2008/layout/AlternatingHexagons"/>
    <dgm:cxn modelId="{37341197-7F08-49F4-BAD7-29C9FEE2FC9F}" type="presParOf" srcId="{8202FDF3-9943-414B-B16A-9C100AB9550C}" destId="{FEDDDF06-888C-4627-9C05-71A8FEA1F30E}" srcOrd="1" destOrd="0" presId="urn:microsoft.com/office/officeart/2008/layout/AlternatingHexagons"/>
    <dgm:cxn modelId="{4E7FACB1-5864-4A44-99B0-776F5D056249}" type="presParOf" srcId="{8202FDF3-9943-414B-B16A-9C100AB9550C}" destId="{22C6C2C1-0BF3-437E-8041-D88DE47FA9EE}" srcOrd="2" destOrd="0" presId="urn:microsoft.com/office/officeart/2008/layout/AlternatingHexagons"/>
    <dgm:cxn modelId="{B2C41603-9615-464B-911A-1F35712607B0}" type="presParOf" srcId="{8202FDF3-9943-414B-B16A-9C100AB9550C}" destId="{4E5BD206-8EF2-41E1-9BB5-DAB0C7E008E8}" srcOrd="3" destOrd="0" presId="urn:microsoft.com/office/officeart/2008/layout/AlternatingHexagons"/>
    <dgm:cxn modelId="{77211B0A-73C3-4D12-BC3B-787A02F6A302}" type="presParOf" srcId="{8202FDF3-9943-414B-B16A-9C100AB9550C}" destId="{7F9A3234-DE65-4715-9C67-95E79959B5C2}"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C3C81-93D9-4682-9AE8-61A6849CF696}">
      <dsp:nvSpPr>
        <dsp:cNvPr id="0" name=""/>
        <dsp:cNvSpPr/>
      </dsp:nvSpPr>
      <dsp:spPr>
        <a:xfrm>
          <a:off x="4987"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Produktion</a:t>
          </a:r>
        </a:p>
      </dsp:txBody>
      <dsp:txXfrm>
        <a:off x="585641" y="1638920"/>
        <a:ext cx="1741964" cy="1161308"/>
      </dsp:txXfrm>
    </dsp:sp>
    <dsp:sp modelId="{9969A2FC-E802-47BF-A02A-8BFDC6667E59}">
      <dsp:nvSpPr>
        <dsp:cNvPr id="0" name=""/>
        <dsp:cNvSpPr/>
      </dsp:nvSpPr>
      <dsp:spPr>
        <a:xfrm>
          <a:off x="2617932"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Verarbeitung</a:t>
          </a:r>
        </a:p>
      </dsp:txBody>
      <dsp:txXfrm>
        <a:off x="3198586" y="1638920"/>
        <a:ext cx="1741964" cy="1161308"/>
      </dsp:txXfrm>
    </dsp:sp>
    <dsp:sp modelId="{00B17ECE-BA47-4C40-BBE9-7102B976C549}">
      <dsp:nvSpPr>
        <dsp:cNvPr id="0" name=""/>
        <dsp:cNvSpPr/>
      </dsp:nvSpPr>
      <dsp:spPr>
        <a:xfrm>
          <a:off x="5230877"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Handel</a:t>
          </a:r>
        </a:p>
      </dsp:txBody>
      <dsp:txXfrm>
        <a:off x="5811531" y="1638920"/>
        <a:ext cx="1741964" cy="1161308"/>
      </dsp:txXfrm>
    </dsp:sp>
    <dsp:sp modelId="{F0B6F05D-24CE-4DAB-B6FA-5EBEFF5932C7}">
      <dsp:nvSpPr>
        <dsp:cNvPr id="0" name=""/>
        <dsp:cNvSpPr/>
      </dsp:nvSpPr>
      <dsp:spPr>
        <a:xfrm>
          <a:off x="7843823"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Außer-Haus-Verpflegung</a:t>
          </a:r>
        </a:p>
      </dsp:txBody>
      <dsp:txXfrm>
        <a:off x="8424477" y="1638920"/>
        <a:ext cx="1741964" cy="1161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88E02-6B27-44A6-892B-CE27145BDCEC}">
      <dsp:nvSpPr>
        <dsp:cNvPr id="0" name=""/>
        <dsp:cNvSpPr/>
      </dsp:nvSpPr>
      <dsp:spPr>
        <a:xfrm>
          <a:off x="11149" y="2529006"/>
          <a:ext cx="1873110" cy="749244"/>
        </a:xfrm>
        <a:prstGeom prst="homePlate">
          <a:avLst/>
        </a:prstGeom>
        <a:solidFill>
          <a:schemeClr val="lt1">
            <a:hueOff val="0"/>
            <a:satOff val="0"/>
            <a:lumOff val="0"/>
            <a:alphaOff val="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Speisenplanung</a:t>
          </a:r>
        </a:p>
      </dsp:txBody>
      <dsp:txXfrm>
        <a:off x="11149" y="2529006"/>
        <a:ext cx="1685799" cy="749244"/>
      </dsp:txXfrm>
    </dsp:sp>
    <dsp:sp modelId="{28C20CA1-3812-486C-B916-C22275DD9F2E}">
      <dsp:nvSpPr>
        <dsp:cNvPr id="0" name=""/>
        <dsp:cNvSpPr/>
      </dsp:nvSpPr>
      <dsp:spPr>
        <a:xfrm>
          <a:off x="1508510" y="2529006"/>
          <a:ext cx="1873110" cy="749244"/>
        </a:xfrm>
        <a:prstGeom prst="chevron">
          <a:avLst/>
        </a:prstGeom>
        <a:solidFill>
          <a:schemeClr val="lt1">
            <a:hueOff val="0"/>
            <a:satOff val="0"/>
            <a:lumOff val="0"/>
            <a:alphaOff val="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b="0" kern="1200">
              <a:solidFill>
                <a:schemeClr val="bg1">
                  <a:lumMod val="50000"/>
                </a:schemeClr>
              </a:solidFill>
            </a:rPr>
            <a:t>Bestellung</a:t>
          </a:r>
        </a:p>
      </dsp:txBody>
      <dsp:txXfrm>
        <a:off x="1883132" y="2529006"/>
        <a:ext cx="1123866" cy="749244"/>
      </dsp:txXfrm>
    </dsp:sp>
    <dsp:sp modelId="{7E2A6D66-F309-40FA-A956-2BF661F86D01}">
      <dsp:nvSpPr>
        <dsp:cNvPr id="0" name=""/>
        <dsp:cNvSpPr/>
      </dsp:nvSpPr>
      <dsp:spPr>
        <a:xfrm>
          <a:off x="3010504"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Lagerung</a:t>
          </a:r>
        </a:p>
      </dsp:txBody>
      <dsp:txXfrm>
        <a:off x="3385126" y="2529006"/>
        <a:ext cx="1123866" cy="749244"/>
      </dsp:txXfrm>
    </dsp:sp>
    <dsp:sp modelId="{2F5DE41E-0525-4937-91EA-813C00357CFA}">
      <dsp:nvSpPr>
        <dsp:cNvPr id="0" name=""/>
        <dsp:cNvSpPr/>
      </dsp:nvSpPr>
      <dsp:spPr>
        <a:xfrm>
          <a:off x="4496607"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Produktion</a:t>
          </a:r>
        </a:p>
      </dsp:txBody>
      <dsp:txXfrm>
        <a:off x="4871229" y="2529006"/>
        <a:ext cx="1123866" cy="749244"/>
      </dsp:txXfrm>
    </dsp:sp>
    <dsp:sp modelId="{FCBC3877-C25C-4BC6-B304-C689B66E4AAC}">
      <dsp:nvSpPr>
        <dsp:cNvPr id="0" name=""/>
        <dsp:cNvSpPr/>
      </dsp:nvSpPr>
      <dsp:spPr>
        <a:xfrm>
          <a:off x="5995096"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Speisenrücklauf</a:t>
          </a:r>
        </a:p>
      </dsp:txBody>
      <dsp:txXfrm>
        <a:off x="6369718" y="2529006"/>
        <a:ext cx="1123866" cy="749244"/>
      </dsp:txXfrm>
    </dsp:sp>
    <dsp:sp modelId="{3D3240E7-D0B5-45F8-A0B3-9A2F03BAC159}">
      <dsp:nvSpPr>
        <dsp:cNvPr id="0" name=""/>
        <dsp:cNvSpPr/>
      </dsp:nvSpPr>
      <dsp:spPr>
        <a:xfrm>
          <a:off x="7493584"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Entsorgung</a:t>
          </a:r>
        </a:p>
      </dsp:txBody>
      <dsp:txXfrm>
        <a:off x="7868206" y="2529006"/>
        <a:ext cx="1123866" cy="7492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0A4DC-A4BF-42FE-96D5-F707FDE2C092}">
      <dsp:nvSpPr>
        <dsp:cNvPr id="0" name=""/>
        <dsp:cNvSpPr/>
      </dsp:nvSpPr>
      <dsp:spPr>
        <a:xfrm>
          <a:off x="1362219" y="282779"/>
          <a:ext cx="3833906" cy="3833906"/>
        </a:xfrm>
        <a:prstGeom prst="pie">
          <a:avLst>
            <a:gd name="adj1" fmla="val 162000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Plan</a:t>
          </a:r>
        </a:p>
      </dsp:txBody>
      <dsp:txXfrm>
        <a:off x="3397384" y="1077401"/>
        <a:ext cx="1414893" cy="1049760"/>
      </dsp:txXfrm>
    </dsp:sp>
    <dsp:sp modelId="{23D8B0CE-81BE-4015-AA9B-789148F0D3D8}">
      <dsp:nvSpPr>
        <dsp:cNvPr id="0" name=""/>
        <dsp:cNvSpPr/>
      </dsp:nvSpPr>
      <dsp:spPr>
        <a:xfrm>
          <a:off x="1362219" y="411488"/>
          <a:ext cx="3833906" cy="3833906"/>
        </a:xfrm>
        <a:prstGeom prst="pie">
          <a:avLst>
            <a:gd name="adj1" fmla="val 0"/>
            <a:gd name="adj2" fmla="val 54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Do</a:t>
          </a:r>
        </a:p>
      </dsp:txBody>
      <dsp:txXfrm>
        <a:off x="3397384" y="2401012"/>
        <a:ext cx="1414893" cy="1049760"/>
      </dsp:txXfrm>
    </dsp:sp>
    <dsp:sp modelId="{E9BFA66A-2711-4FE6-9ED1-9AB417A783E5}">
      <dsp:nvSpPr>
        <dsp:cNvPr id="0" name=""/>
        <dsp:cNvSpPr/>
      </dsp:nvSpPr>
      <dsp:spPr>
        <a:xfrm>
          <a:off x="1233510" y="411488"/>
          <a:ext cx="3833906" cy="3833906"/>
        </a:xfrm>
        <a:prstGeom prst="pie">
          <a:avLst>
            <a:gd name="adj1" fmla="val 5400000"/>
            <a:gd name="adj2" fmla="val 108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Check</a:t>
          </a:r>
        </a:p>
      </dsp:txBody>
      <dsp:txXfrm>
        <a:off x="1617357" y="2401012"/>
        <a:ext cx="1414893" cy="1049760"/>
      </dsp:txXfrm>
    </dsp:sp>
    <dsp:sp modelId="{D7102FE9-9429-44DC-A142-DAE130A8BC47}">
      <dsp:nvSpPr>
        <dsp:cNvPr id="0" name=""/>
        <dsp:cNvSpPr/>
      </dsp:nvSpPr>
      <dsp:spPr>
        <a:xfrm>
          <a:off x="1233510" y="282779"/>
          <a:ext cx="3833906" cy="3833906"/>
        </a:xfrm>
        <a:prstGeom prst="pie">
          <a:avLst>
            <a:gd name="adj1" fmla="val 10800000"/>
            <a:gd name="adj2" fmla="val 162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Act</a:t>
          </a:r>
        </a:p>
      </dsp:txBody>
      <dsp:txXfrm>
        <a:off x="1617357" y="1077401"/>
        <a:ext cx="1414893" cy="1049760"/>
      </dsp:txXfrm>
    </dsp:sp>
    <dsp:sp modelId="{81CAC1ED-0B6B-49F0-9112-E503075739FE}">
      <dsp:nvSpPr>
        <dsp:cNvPr id="0" name=""/>
        <dsp:cNvSpPr/>
      </dsp:nvSpPr>
      <dsp:spPr>
        <a:xfrm>
          <a:off x="1124882" y="45442"/>
          <a:ext cx="4308580" cy="4308580"/>
        </a:xfrm>
        <a:prstGeom prst="circularArrow">
          <a:avLst>
            <a:gd name="adj1" fmla="val 5085"/>
            <a:gd name="adj2" fmla="val 327528"/>
            <a:gd name="adj3" fmla="val 21272472"/>
            <a:gd name="adj4" fmla="val 162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3B8B0C-C7F9-4CBA-B00B-D91A21FCD574}">
      <dsp:nvSpPr>
        <dsp:cNvPr id="0" name=""/>
        <dsp:cNvSpPr/>
      </dsp:nvSpPr>
      <dsp:spPr>
        <a:xfrm>
          <a:off x="1124882" y="174151"/>
          <a:ext cx="4308580" cy="4308580"/>
        </a:xfrm>
        <a:prstGeom prst="circularArrow">
          <a:avLst>
            <a:gd name="adj1" fmla="val 5085"/>
            <a:gd name="adj2" fmla="val 327528"/>
            <a:gd name="adj3" fmla="val 5072472"/>
            <a:gd name="adj4" fmla="val 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021AB6-BCF7-4566-B842-C9871486AC0B}">
      <dsp:nvSpPr>
        <dsp:cNvPr id="0" name=""/>
        <dsp:cNvSpPr/>
      </dsp:nvSpPr>
      <dsp:spPr>
        <a:xfrm>
          <a:off x="996173" y="174151"/>
          <a:ext cx="4308580" cy="4308580"/>
        </a:xfrm>
        <a:prstGeom prst="circularArrow">
          <a:avLst>
            <a:gd name="adj1" fmla="val 5085"/>
            <a:gd name="adj2" fmla="val 327528"/>
            <a:gd name="adj3" fmla="val 10472472"/>
            <a:gd name="adj4" fmla="val 54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1FA725-C51A-46DB-A161-A388B8C0792A}">
      <dsp:nvSpPr>
        <dsp:cNvPr id="0" name=""/>
        <dsp:cNvSpPr/>
      </dsp:nvSpPr>
      <dsp:spPr>
        <a:xfrm>
          <a:off x="996173" y="45442"/>
          <a:ext cx="4308580" cy="4308580"/>
        </a:xfrm>
        <a:prstGeom prst="circularArrow">
          <a:avLst>
            <a:gd name="adj1" fmla="val 5085"/>
            <a:gd name="adj2" fmla="val 327528"/>
            <a:gd name="adj3" fmla="val 15872472"/>
            <a:gd name="adj4" fmla="val 108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CF0AE-92F0-4777-84D0-0D8B70B73B8F}">
      <dsp:nvSpPr>
        <dsp:cNvPr id="0" name=""/>
        <dsp:cNvSpPr/>
      </dsp:nvSpPr>
      <dsp:spPr>
        <a:xfrm rot="5400000">
          <a:off x="4210208" y="113246"/>
          <a:ext cx="1707678" cy="148568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rtl="0">
            <a:lnSpc>
              <a:spcPct val="90000"/>
            </a:lnSpc>
            <a:spcBef>
              <a:spcPct val="0"/>
            </a:spcBef>
            <a:spcAft>
              <a:spcPct val="35000"/>
            </a:spcAft>
            <a:buNone/>
          </a:pPr>
          <a:endParaRPr lang="de-DE" sz="5600" kern="1200">
            <a:latin typeface="Arial"/>
            <a:sym typeface="Wingdings" pitchFamily="2" charset="2"/>
          </a:endParaRPr>
        </a:p>
      </dsp:txBody>
      <dsp:txXfrm rot="-5400000">
        <a:off x="4552725" y="268360"/>
        <a:ext cx="1022644" cy="1175452"/>
      </dsp:txXfrm>
    </dsp:sp>
    <dsp:sp modelId="{6F672A23-4ADC-45FE-ABFA-FC2A27981AB5}">
      <dsp:nvSpPr>
        <dsp:cNvPr id="0" name=""/>
        <dsp:cNvSpPr/>
      </dsp:nvSpPr>
      <dsp:spPr>
        <a:xfrm>
          <a:off x="5851970" y="343782"/>
          <a:ext cx="1905769" cy="1024607"/>
        </a:xfrm>
        <a:prstGeom prst="rect">
          <a:avLst/>
        </a:prstGeom>
        <a:noFill/>
        <a:ln>
          <a:noFill/>
        </a:ln>
        <a:effectLst/>
      </dsp:spPr>
      <dsp:style>
        <a:lnRef idx="0">
          <a:scrgbClr r="0" g="0" b="0"/>
        </a:lnRef>
        <a:fillRef idx="0">
          <a:scrgbClr r="0" g="0" b="0"/>
        </a:fillRef>
        <a:effectRef idx="0">
          <a:scrgbClr r="0" g="0" b="0"/>
        </a:effectRef>
        <a:fontRef idx="minor"/>
      </dsp:style>
    </dsp:sp>
    <dsp:sp modelId="{D58BB505-0EBB-44C9-8E75-57493DEE61ED}">
      <dsp:nvSpPr>
        <dsp:cNvPr id="0" name=""/>
        <dsp:cNvSpPr/>
      </dsp:nvSpPr>
      <dsp:spPr>
        <a:xfrm rot="5400000">
          <a:off x="2605673" y="113246"/>
          <a:ext cx="1707678" cy="148568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2948190" y="268360"/>
        <a:ext cx="1022644" cy="1175452"/>
      </dsp:txXfrm>
    </dsp:sp>
    <dsp:sp modelId="{9A30273E-D67E-4DE4-8BE7-95CA7206EE41}">
      <dsp:nvSpPr>
        <dsp:cNvPr id="0" name=""/>
        <dsp:cNvSpPr/>
      </dsp:nvSpPr>
      <dsp:spPr>
        <a:xfrm rot="5400000">
          <a:off x="3404867" y="1562723"/>
          <a:ext cx="1707678" cy="148568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de-DE" sz="1400" kern="1200">
              <a:sym typeface="Wingdings" pitchFamily="2" charset="2"/>
            </a:rPr>
            <a:t>Achtsam essen und genießen</a:t>
          </a:r>
        </a:p>
      </dsp:txBody>
      <dsp:txXfrm rot="-5400000">
        <a:off x="3747384" y="1717837"/>
        <a:ext cx="1022644" cy="1175452"/>
      </dsp:txXfrm>
    </dsp:sp>
    <dsp:sp modelId="{756ED7F8-B193-4F26-A7BD-51FD5094DDBD}">
      <dsp:nvSpPr>
        <dsp:cNvPr id="0" name=""/>
        <dsp:cNvSpPr/>
      </dsp:nvSpPr>
      <dsp:spPr>
        <a:xfrm>
          <a:off x="1610096" y="1793260"/>
          <a:ext cx="1844292" cy="1024607"/>
        </a:xfrm>
        <a:prstGeom prst="rect">
          <a:avLst/>
        </a:prstGeom>
        <a:noFill/>
        <a:ln>
          <a:noFill/>
        </a:ln>
        <a:effectLst/>
      </dsp:spPr>
      <dsp:style>
        <a:lnRef idx="0">
          <a:scrgbClr r="0" g="0" b="0"/>
        </a:lnRef>
        <a:fillRef idx="0">
          <a:scrgbClr r="0" g="0" b="0"/>
        </a:fillRef>
        <a:effectRef idx="0">
          <a:scrgbClr r="0" g="0" b="0"/>
        </a:effectRef>
        <a:fontRef idx="minor"/>
      </dsp:style>
    </dsp:sp>
    <dsp:sp modelId="{C2B04DB0-7A4F-4A31-9BAE-B238CF31EC43}">
      <dsp:nvSpPr>
        <dsp:cNvPr id="0" name=""/>
        <dsp:cNvSpPr/>
      </dsp:nvSpPr>
      <dsp:spPr>
        <a:xfrm rot="5400000">
          <a:off x="5009402" y="1562723"/>
          <a:ext cx="1707678" cy="148568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5351919" y="1717837"/>
        <a:ext cx="1022644" cy="1175452"/>
      </dsp:txXfrm>
    </dsp:sp>
    <dsp:sp modelId="{895B056E-F1E5-4169-91A8-05CA05867C22}">
      <dsp:nvSpPr>
        <dsp:cNvPr id="0" name=""/>
        <dsp:cNvSpPr/>
      </dsp:nvSpPr>
      <dsp:spPr>
        <a:xfrm rot="5400000">
          <a:off x="4210208" y="3012201"/>
          <a:ext cx="1707678" cy="148568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de-DE" sz="1400" kern="1200">
              <a:sym typeface="Wingdings" pitchFamily="2" charset="2"/>
            </a:rPr>
            <a:t>Auf das </a:t>
          </a:r>
          <a:r>
            <a:rPr lang="de-DE" sz="1400" kern="1200">
              <a:latin typeface="Arial"/>
              <a:sym typeface="Wingdings" pitchFamily="2" charset="2"/>
            </a:rPr>
            <a:t>Gewicht</a:t>
          </a:r>
          <a:r>
            <a:rPr lang="de-DE" sz="1400" kern="1200">
              <a:sym typeface="Wingdings" pitchFamily="2" charset="2"/>
            </a:rPr>
            <a:t> achten und in Bewegung bleiben</a:t>
          </a:r>
        </a:p>
      </dsp:txBody>
      <dsp:txXfrm rot="-5400000">
        <a:off x="4552725" y="3167315"/>
        <a:ext cx="1022644" cy="1175452"/>
      </dsp:txXfrm>
    </dsp:sp>
    <dsp:sp modelId="{E554282B-5F62-46FD-B114-06AFBC3D5EF6}">
      <dsp:nvSpPr>
        <dsp:cNvPr id="0" name=""/>
        <dsp:cNvSpPr/>
      </dsp:nvSpPr>
      <dsp:spPr>
        <a:xfrm>
          <a:off x="5851970" y="3242738"/>
          <a:ext cx="1905769" cy="1024607"/>
        </a:xfrm>
        <a:prstGeom prst="rect">
          <a:avLst/>
        </a:prstGeom>
        <a:noFill/>
        <a:ln>
          <a:noFill/>
        </a:ln>
        <a:effectLst/>
      </dsp:spPr>
      <dsp:style>
        <a:lnRef idx="0">
          <a:scrgbClr r="0" g="0" b="0"/>
        </a:lnRef>
        <a:fillRef idx="0">
          <a:scrgbClr r="0" g="0" b="0"/>
        </a:fillRef>
        <a:effectRef idx="0">
          <a:scrgbClr r="0" g="0" b="0"/>
        </a:effectRef>
        <a:fontRef idx="minor"/>
      </dsp:style>
    </dsp:sp>
    <dsp:sp modelId="{BB8F482F-0C3A-400C-8AC2-A9762DD2CF06}">
      <dsp:nvSpPr>
        <dsp:cNvPr id="0" name=""/>
        <dsp:cNvSpPr/>
      </dsp:nvSpPr>
      <dsp:spPr>
        <a:xfrm rot="5400000">
          <a:off x="2605673" y="3012201"/>
          <a:ext cx="1707678" cy="148568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2948190" y="3167315"/>
        <a:ext cx="1022644" cy="1175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ACA69-2461-4AF3-B81B-2AA6B6B36CDF}">
      <dsp:nvSpPr>
        <dsp:cNvPr id="0" name=""/>
        <dsp:cNvSpPr/>
      </dsp:nvSpPr>
      <dsp:spPr>
        <a:xfrm rot="5400000">
          <a:off x="4208798" y="111669"/>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de-DE" sz="1200" b="0" kern="1200">
              <a:sym typeface="Wingdings" pitchFamily="2" charset="2"/>
            </a:rPr>
            <a:t>bei deren Erzeugung keine Menschen ausgebeutet werden.</a:t>
          </a:r>
          <a:endParaRPr lang="de-DE" sz="1200" kern="1200"/>
        </a:p>
      </dsp:txBody>
      <dsp:txXfrm rot="-5400000">
        <a:off x="4552335" y="267245"/>
        <a:ext cx="1025686" cy="1178950"/>
      </dsp:txXfrm>
    </dsp:sp>
    <dsp:sp modelId="{35E5F116-7C91-4D32-8B79-93B039736A86}">
      <dsp:nvSpPr>
        <dsp:cNvPr id="0" name=""/>
        <dsp:cNvSpPr/>
      </dsp:nvSpPr>
      <dsp:spPr>
        <a:xfrm>
          <a:off x="5855447" y="342892"/>
          <a:ext cx="1911441" cy="1027656"/>
        </a:xfrm>
        <a:prstGeom prst="rect">
          <a:avLst/>
        </a:prstGeom>
        <a:noFill/>
        <a:ln>
          <a:noFill/>
        </a:ln>
        <a:effectLst/>
      </dsp:spPr>
      <dsp:style>
        <a:lnRef idx="0">
          <a:scrgbClr r="0" g="0" b="0"/>
        </a:lnRef>
        <a:fillRef idx="0">
          <a:scrgbClr r="0" g="0" b="0"/>
        </a:fillRef>
        <a:effectRef idx="0">
          <a:scrgbClr r="0" g="0" b="0"/>
        </a:effectRef>
        <a:fontRef idx="minor"/>
      </dsp:style>
    </dsp:sp>
    <dsp:sp modelId="{8B3ADBB5-A912-48B3-B0E1-B51FA55B17B8}">
      <dsp:nvSpPr>
        <dsp:cNvPr id="0" name=""/>
        <dsp:cNvSpPr/>
      </dsp:nvSpPr>
      <dsp:spPr>
        <a:xfrm rot="5400000">
          <a:off x="2599488" y="111669"/>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0">
            <a:lnSpc>
              <a:spcPct val="90000"/>
            </a:lnSpc>
            <a:spcBef>
              <a:spcPct val="0"/>
            </a:spcBef>
            <a:spcAft>
              <a:spcPct val="35000"/>
            </a:spcAft>
            <a:buNone/>
          </a:pPr>
          <a:endParaRPr lang="de-DE" sz="6000" kern="1200"/>
        </a:p>
      </dsp:txBody>
      <dsp:txXfrm rot="-5400000">
        <a:off x="2943025" y="267245"/>
        <a:ext cx="1025686" cy="1178950"/>
      </dsp:txXfrm>
    </dsp:sp>
    <dsp:sp modelId="{923C1390-09D8-47B8-A886-408F34D890F4}">
      <dsp:nvSpPr>
        <dsp:cNvPr id="0" name=""/>
        <dsp:cNvSpPr/>
      </dsp:nvSpPr>
      <dsp:spPr>
        <a:xfrm rot="5400000">
          <a:off x="3401060" y="1565460"/>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de-DE" sz="1200" b="0" kern="1200">
              <a:sym typeface="Wingdings" pitchFamily="2" charset="2"/>
            </a:rPr>
            <a:t>bei deren Erzeugung der Tierschutz gewahrt wird.</a:t>
          </a:r>
        </a:p>
      </dsp:txBody>
      <dsp:txXfrm rot="-5400000">
        <a:off x="3744597" y="1721036"/>
        <a:ext cx="1025686" cy="1178950"/>
      </dsp:txXfrm>
    </dsp:sp>
    <dsp:sp modelId="{C2DC73F7-F6D2-4BEB-A03D-E1DF829F061C}">
      <dsp:nvSpPr>
        <dsp:cNvPr id="0" name=""/>
        <dsp:cNvSpPr/>
      </dsp:nvSpPr>
      <dsp:spPr>
        <a:xfrm>
          <a:off x="1600948" y="1796683"/>
          <a:ext cx="1849781" cy="1027656"/>
        </a:xfrm>
        <a:prstGeom prst="rect">
          <a:avLst/>
        </a:prstGeom>
        <a:noFill/>
        <a:ln>
          <a:noFill/>
        </a:ln>
        <a:effectLst/>
      </dsp:spPr>
      <dsp:style>
        <a:lnRef idx="0">
          <a:scrgbClr r="0" g="0" b="0"/>
        </a:lnRef>
        <a:fillRef idx="0">
          <a:scrgbClr r="0" g="0" b="0"/>
        </a:fillRef>
        <a:effectRef idx="0">
          <a:scrgbClr r="0" g="0" b="0"/>
        </a:effectRef>
        <a:fontRef idx="minor"/>
      </dsp:style>
    </dsp:sp>
    <dsp:sp modelId="{CF9A3A8A-CC6E-46CF-BEA8-40F6C6E5C1AB}">
      <dsp:nvSpPr>
        <dsp:cNvPr id="0" name=""/>
        <dsp:cNvSpPr/>
      </dsp:nvSpPr>
      <dsp:spPr>
        <a:xfrm rot="5400000">
          <a:off x="5010370" y="1565460"/>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5353907" y="1721036"/>
        <a:ext cx="1025686" cy="1178950"/>
      </dsp:txXfrm>
    </dsp:sp>
    <dsp:sp modelId="{BCC9B90D-44F8-442B-99AC-F866BD0884B4}">
      <dsp:nvSpPr>
        <dsp:cNvPr id="0" name=""/>
        <dsp:cNvSpPr/>
      </dsp:nvSpPr>
      <dsp:spPr>
        <a:xfrm rot="5400000">
          <a:off x="4208798" y="3019252"/>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de-DE" sz="1200" b="0" kern="1200">
              <a:sym typeface="Wingdings" pitchFamily="2" charset="2"/>
            </a:rPr>
            <a:t>die von möglichst vielen Menschen bezahlt und verzehrt werden können.</a:t>
          </a:r>
        </a:p>
      </dsp:txBody>
      <dsp:txXfrm rot="-5400000">
        <a:off x="4552335" y="3174828"/>
        <a:ext cx="1025686" cy="1178950"/>
      </dsp:txXfrm>
    </dsp:sp>
    <dsp:sp modelId="{FFB84AFD-9203-46E4-AD38-3AB0EA85EE81}">
      <dsp:nvSpPr>
        <dsp:cNvPr id="0" name=""/>
        <dsp:cNvSpPr/>
      </dsp:nvSpPr>
      <dsp:spPr>
        <a:xfrm>
          <a:off x="5855447" y="3250475"/>
          <a:ext cx="1911441" cy="1027656"/>
        </a:xfrm>
        <a:prstGeom prst="rect">
          <a:avLst/>
        </a:prstGeom>
        <a:noFill/>
        <a:ln>
          <a:noFill/>
        </a:ln>
        <a:effectLst/>
      </dsp:spPr>
      <dsp:style>
        <a:lnRef idx="0">
          <a:scrgbClr r="0" g="0" b="0"/>
        </a:lnRef>
        <a:fillRef idx="0">
          <a:scrgbClr r="0" g="0" b="0"/>
        </a:fillRef>
        <a:effectRef idx="0">
          <a:scrgbClr r="0" g="0" b="0"/>
        </a:effectRef>
        <a:fontRef idx="minor"/>
      </dsp:style>
    </dsp:sp>
    <dsp:sp modelId="{B1D75B90-4D77-422E-809D-094762C28D15}">
      <dsp:nvSpPr>
        <dsp:cNvPr id="0" name=""/>
        <dsp:cNvSpPr/>
      </dsp:nvSpPr>
      <dsp:spPr>
        <a:xfrm rot="5400000">
          <a:off x="2599488" y="3019252"/>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2943025" y="3174828"/>
        <a:ext cx="1025686" cy="1178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ACA69-2461-4AF3-B81B-2AA6B6B36CDF}">
      <dsp:nvSpPr>
        <dsp:cNvPr id="0" name=""/>
        <dsp:cNvSpPr/>
      </dsp:nvSpPr>
      <dsp:spPr>
        <a:xfrm rot="5400000">
          <a:off x="4208798" y="111669"/>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de-DE" sz="1400" kern="1200">
              <a:sym typeface="Wingdings" pitchFamily="2" charset="2"/>
            </a:rPr>
            <a:t>Schutz des Klimas</a:t>
          </a:r>
          <a:endParaRPr lang="de-DE" sz="1400" kern="1200"/>
        </a:p>
      </dsp:txBody>
      <dsp:txXfrm rot="-5400000">
        <a:off x="4552335" y="267245"/>
        <a:ext cx="1025686" cy="1178950"/>
      </dsp:txXfrm>
    </dsp:sp>
    <dsp:sp modelId="{35E5F116-7C91-4D32-8B79-93B039736A86}">
      <dsp:nvSpPr>
        <dsp:cNvPr id="0" name=""/>
        <dsp:cNvSpPr/>
      </dsp:nvSpPr>
      <dsp:spPr>
        <a:xfrm>
          <a:off x="5855447" y="342892"/>
          <a:ext cx="1911441" cy="1027656"/>
        </a:xfrm>
        <a:prstGeom prst="rect">
          <a:avLst/>
        </a:prstGeom>
        <a:noFill/>
        <a:ln>
          <a:noFill/>
        </a:ln>
        <a:effectLst/>
      </dsp:spPr>
      <dsp:style>
        <a:lnRef idx="0">
          <a:scrgbClr r="0" g="0" b="0"/>
        </a:lnRef>
        <a:fillRef idx="0">
          <a:scrgbClr r="0" g="0" b="0"/>
        </a:fillRef>
        <a:effectRef idx="0">
          <a:scrgbClr r="0" g="0" b="0"/>
        </a:effectRef>
        <a:fontRef idx="minor"/>
      </dsp:style>
    </dsp:sp>
    <dsp:sp modelId="{8B3ADBB5-A912-48B3-B0E1-B51FA55B17B8}">
      <dsp:nvSpPr>
        <dsp:cNvPr id="0" name=""/>
        <dsp:cNvSpPr/>
      </dsp:nvSpPr>
      <dsp:spPr>
        <a:xfrm rot="5400000">
          <a:off x="2599488" y="111669"/>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0">
            <a:lnSpc>
              <a:spcPct val="90000"/>
            </a:lnSpc>
            <a:spcBef>
              <a:spcPct val="0"/>
            </a:spcBef>
            <a:spcAft>
              <a:spcPct val="35000"/>
            </a:spcAft>
            <a:buNone/>
          </a:pPr>
          <a:endParaRPr lang="de-DE" sz="6000" kern="1200"/>
        </a:p>
      </dsp:txBody>
      <dsp:txXfrm rot="-5400000">
        <a:off x="2943025" y="267245"/>
        <a:ext cx="1025686" cy="1178950"/>
      </dsp:txXfrm>
    </dsp:sp>
    <dsp:sp modelId="{6978BE4D-38BE-41EF-9693-6372CC4B18F7}">
      <dsp:nvSpPr>
        <dsp:cNvPr id="0" name=""/>
        <dsp:cNvSpPr/>
      </dsp:nvSpPr>
      <dsp:spPr>
        <a:xfrm rot="5400000">
          <a:off x="3401060" y="1565460"/>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de-DE" sz="1400" kern="1200">
              <a:sym typeface="Wingdings" pitchFamily="2" charset="2"/>
            </a:rPr>
            <a:t>Bewahrung der natürlichen Ressourcen</a:t>
          </a:r>
          <a:endParaRPr lang="de-DE" sz="1400" kern="1200"/>
        </a:p>
      </dsp:txBody>
      <dsp:txXfrm rot="-5400000">
        <a:off x="3744597" y="1721036"/>
        <a:ext cx="1025686" cy="1178950"/>
      </dsp:txXfrm>
    </dsp:sp>
    <dsp:sp modelId="{7B74E149-FF36-48AA-B46F-3F3F125C154B}">
      <dsp:nvSpPr>
        <dsp:cNvPr id="0" name=""/>
        <dsp:cNvSpPr/>
      </dsp:nvSpPr>
      <dsp:spPr>
        <a:xfrm>
          <a:off x="1600948" y="1796683"/>
          <a:ext cx="1849781" cy="1027656"/>
        </a:xfrm>
        <a:prstGeom prst="rect">
          <a:avLst/>
        </a:prstGeom>
        <a:noFill/>
        <a:ln>
          <a:noFill/>
        </a:ln>
        <a:effectLst/>
      </dsp:spPr>
      <dsp:style>
        <a:lnRef idx="0">
          <a:scrgbClr r="0" g="0" b="0"/>
        </a:lnRef>
        <a:fillRef idx="0">
          <a:scrgbClr r="0" g="0" b="0"/>
        </a:fillRef>
        <a:effectRef idx="0">
          <a:scrgbClr r="0" g="0" b="0"/>
        </a:effectRef>
        <a:fontRef idx="minor"/>
      </dsp:style>
    </dsp:sp>
    <dsp:sp modelId="{191D3AE4-AFF6-4345-8316-A06E6F822F22}">
      <dsp:nvSpPr>
        <dsp:cNvPr id="0" name=""/>
        <dsp:cNvSpPr/>
      </dsp:nvSpPr>
      <dsp:spPr>
        <a:xfrm rot="5400000">
          <a:off x="5010370" y="1565460"/>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5353907" y="1721036"/>
        <a:ext cx="1025686" cy="1178950"/>
      </dsp:txXfrm>
    </dsp:sp>
    <dsp:sp modelId="{57D56B56-E111-4905-A9C5-0A46551E05EB}">
      <dsp:nvSpPr>
        <dsp:cNvPr id="0" name=""/>
        <dsp:cNvSpPr/>
      </dsp:nvSpPr>
      <dsp:spPr>
        <a:xfrm rot="5400000">
          <a:off x="4208798" y="3019252"/>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de-DE" sz="1400" kern="1200">
              <a:sym typeface="Wingdings" pitchFamily="2" charset="2"/>
            </a:rPr>
            <a:t>Erhalt der Biodiversität</a:t>
          </a:r>
        </a:p>
      </dsp:txBody>
      <dsp:txXfrm rot="-5400000">
        <a:off x="4552335" y="3174828"/>
        <a:ext cx="1025686" cy="1178950"/>
      </dsp:txXfrm>
    </dsp:sp>
    <dsp:sp modelId="{FEDDDF06-888C-4627-9C05-71A8FEA1F30E}">
      <dsp:nvSpPr>
        <dsp:cNvPr id="0" name=""/>
        <dsp:cNvSpPr/>
      </dsp:nvSpPr>
      <dsp:spPr>
        <a:xfrm>
          <a:off x="5855447" y="3250475"/>
          <a:ext cx="1911441" cy="1027656"/>
        </a:xfrm>
        <a:prstGeom prst="rect">
          <a:avLst/>
        </a:prstGeom>
        <a:noFill/>
        <a:ln>
          <a:noFill/>
        </a:ln>
        <a:effectLst/>
      </dsp:spPr>
      <dsp:style>
        <a:lnRef idx="0">
          <a:scrgbClr r="0" g="0" b="0"/>
        </a:lnRef>
        <a:fillRef idx="0">
          <a:scrgbClr r="0" g="0" b="0"/>
        </a:fillRef>
        <a:effectRef idx="0">
          <a:scrgbClr r="0" g="0" b="0"/>
        </a:effectRef>
        <a:fontRef idx="minor"/>
      </dsp:style>
    </dsp:sp>
    <dsp:sp modelId="{7F9A3234-DE65-4715-9C67-95E79959B5C2}">
      <dsp:nvSpPr>
        <dsp:cNvPr id="0" name=""/>
        <dsp:cNvSpPr/>
      </dsp:nvSpPr>
      <dsp:spPr>
        <a:xfrm rot="5400000">
          <a:off x="2599488" y="3019252"/>
          <a:ext cx="1712760" cy="1490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2943025" y="3174828"/>
        <a:ext cx="1025686" cy="11789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2F535-BE75-F349-BA70-93505BD57153}" type="datetimeFigureOut">
              <a:rPr lang="de-DE" smtClean="0"/>
              <a:t>13.09.2024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BED8C-25A0-454E-9F9C-04F65E5AD4F7}" type="slidenum">
              <a:rPr lang="de-DE" smtClean="0"/>
              <a:t>‹Nr.›</a:t>
            </a:fld>
            <a:endParaRPr lang="de-DE"/>
          </a:p>
        </p:txBody>
      </p:sp>
    </p:spTree>
    <p:extLst>
      <p:ext uri="{BB962C8B-B14F-4D97-AF65-F5344CB8AC3E}">
        <p14:creationId xmlns:p14="http://schemas.microsoft.com/office/powerpoint/2010/main" val="107285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K27rqVSGJRY"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bite-projekt.com/biodiversitaet/"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a:t>
            </a:fld>
            <a:endParaRPr lang="de-DE"/>
          </a:p>
        </p:txBody>
      </p:sp>
    </p:spTree>
    <p:extLst>
      <p:ext uri="{BB962C8B-B14F-4D97-AF65-F5344CB8AC3E}">
        <p14:creationId xmlns:p14="http://schemas.microsoft.com/office/powerpoint/2010/main" val="199197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16</a:t>
            </a:fld>
            <a:endParaRPr lang="de-DE"/>
          </a:p>
        </p:txBody>
      </p:sp>
    </p:spTree>
    <p:extLst>
      <p:ext uri="{BB962C8B-B14F-4D97-AF65-F5344CB8AC3E}">
        <p14:creationId xmlns:p14="http://schemas.microsoft.com/office/powerpoint/2010/main" val="2971461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 Einordnen, was wichtig/ relevant ist und was nicht; In eine systematische und dauerhafte Planung und Umsetzung einsteigen </a:t>
            </a:r>
          </a:p>
          <a:p>
            <a:r>
              <a:rPr lang="de-DE" dirty="0"/>
              <a:t>D: Mitarbeiter*innen einbinden; Nachhaltigkeitsthemen im Alltagshandeln der Organisation verankern</a:t>
            </a:r>
          </a:p>
          <a:p>
            <a:r>
              <a:rPr lang="de-DE" dirty="0"/>
              <a:t>C: Daten erfassen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 </a:t>
            </a:r>
            <a:r>
              <a:rPr lang="de-DE" sz="1200" dirty="0"/>
              <a:t>Einen kontinuierlichen Verbesserungsprozess in Gang setzen</a:t>
            </a:r>
            <a:endParaRPr lang="de-DE" dirty="0"/>
          </a:p>
          <a:p>
            <a:pPr marL="0" indent="0">
              <a:lnSpc>
                <a:spcPct val="110000"/>
              </a:lnSpc>
              <a:buFont typeface="Arial" panose="020B0604020202020204" pitchFamily="34" charset="0"/>
              <a:buNone/>
              <a:defRPr/>
            </a:pPr>
            <a:r>
              <a:rPr lang="de-DE" dirty="0"/>
              <a:t>Mitte: </a:t>
            </a:r>
            <a:r>
              <a:rPr lang="de-DE" sz="1200" dirty="0">
                <a:solidFill>
                  <a:schemeClr val="tx1"/>
                </a:solidFill>
              </a:rPr>
              <a:t>Verstehen worum es beim Thema Nachhaltigkeit geht; </a:t>
            </a:r>
            <a:r>
              <a:rPr lang="de-DE" sz="1200" dirty="0"/>
              <a:t>Die Interessen der Anspruchs-gruppen verstehen; </a:t>
            </a:r>
            <a:r>
              <a:rPr lang="de-DE" sz="1200" dirty="0">
                <a:solidFill>
                  <a:schemeClr val="tx1"/>
                </a:solidFill>
              </a:rPr>
              <a:t>Eine Haltung zum Thema entwickeln</a:t>
            </a:r>
            <a:endParaRPr lang="de-DE" dirty="0"/>
          </a:p>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17</a:t>
            </a:fld>
            <a:endParaRPr lang="de-DE"/>
          </a:p>
        </p:txBody>
      </p:sp>
    </p:spTree>
    <p:extLst>
      <p:ext uri="{BB962C8B-B14F-4D97-AF65-F5344CB8AC3E}">
        <p14:creationId xmlns:p14="http://schemas.microsoft.com/office/powerpoint/2010/main" val="3449837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19</a:t>
            </a:fld>
            <a:endParaRPr lang="de-DE"/>
          </a:p>
        </p:txBody>
      </p:sp>
    </p:spTree>
    <p:extLst>
      <p:ext uri="{BB962C8B-B14F-4D97-AF65-F5344CB8AC3E}">
        <p14:creationId xmlns:p14="http://schemas.microsoft.com/office/powerpoint/2010/main" val="4017747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20</a:t>
            </a:fld>
            <a:endParaRPr lang="de-DE"/>
          </a:p>
        </p:txBody>
      </p:sp>
    </p:spTree>
    <p:extLst>
      <p:ext uri="{BB962C8B-B14F-4D97-AF65-F5344CB8AC3E}">
        <p14:creationId xmlns:p14="http://schemas.microsoft.com/office/powerpoint/2010/main" val="1407185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i="0" dirty="0">
              <a:ea typeface="Calibri"/>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22</a:t>
            </a:fld>
            <a:endParaRPr lang="de-DE"/>
          </a:p>
        </p:txBody>
      </p:sp>
    </p:spTree>
    <p:extLst>
      <p:ext uri="{BB962C8B-B14F-4D97-AF65-F5344CB8AC3E}">
        <p14:creationId xmlns:p14="http://schemas.microsoft.com/office/powerpoint/2010/main" val="3497277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23</a:t>
            </a:fld>
            <a:endParaRPr lang="de-DE"/>
          </a:p>
        </p:txBody>
      </p:sp>
    </p:spTree>
    <p:extLst>
      <p:ext uri="{BB962C8B-B14F-4D97-AF65-F5344CB8AC3E}">
        <p14:creationId xmlns:p14="http://schemas.microsoft.com/office/powerpoint/2010/main" val="3937085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24</a:t>
            </a:fld>
            <a:endParaRPr lang="de-DE"/>
          </a:p>
        </p:txBody>
      </p:sp>
    </p:spTree>
    <p:extLst>
      <p:ext uri="{BB962C8B-B14F-4D97-AF65-F5344CB8AC3E}">
        <p14:creationId xmlns:p14="http://schemas.microsoft.com/office/powerpoint/2010/main" val="324032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26</a:t>
            </a:fld>
            <a:endParaRPr lang="de-DE"/>
          </a:p>
        </p:txBody>
      </p:sp>
    </p:spTree>
    <p:extLst>
      <p:ext uri="{BB962C8B-B14F-4D97-AF65-F5344CB8AC3E}">
        <p14:creationId xmlns:p14="http://schemas.microsoft.com/office/powerpoint/2010/main" val="3821017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27</a:t>
            </a:fld>
            <a:endParaRPr lang="de-DE"/>
          </a:p>
        </p:txBody>
      </p:sp>
    </p:spTree>
    <p:extLst>
      <p:ext uri="{BB962C8B-B14F-4D97-AF65-F5344CB8AC3E}">
        <p14:creationId xmlns:p14="http://schemas.microsoft.com/office/powerpoint/2010/main" val="909176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28</a:t>
            </a:fld>
            <a:endParaRPr lang="de-DE"/>
          </a:p>
        </p:txBody>
      </p:sp>
    </p:spTree>
    <p:extLst>
      <p:ext uri="{BB962C8B-B14F-4D97-AF65-F5344CB8AC3E}">
        <p14:creationId xmlns:p14="http://schemas.microsoft.com/office/powerpoint/2010/main" val="146513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a:t>
            </a:fld>
            <a:endParaRPr lang="de-DE"/>
          </a:p>
        </p:txBody>
      </p:sp>
    </p:spTree>
    <p:extLst>
      <p:ext uri="{BB962C8B-B14F-4D97-AF65-F5344CB8AC3E}">
        <p14:creationId xmlns:p14="http://schemas.microsoft.com/office/powerpoint/2010/main" val="1236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25000"/>
              </a:lnSpc>
              <a:spcBef>
                <a:spcPts val="1950"/>
              </a:spcBef>
              <a:buFont typeface="Arial" panose="020B0604020202020204" pitchFamily="34" charset="0"/>
              <a:buNone/>
            </a:pPr>
            <a:r>
              <a:rPr lang="de-DE" dirty="0"/>
              <a:t>Wie zuvor mit den Teilnehmenden herausgearbeitet, sollten verschiedene Dimensionen bei der Betrachtung von Rezepturen mit Hinblick auf Nachhaltigkeit berücksichtigt werden. </a:t>
            </a:r>
          </a:p>
          <a:p>
            <a:pPr marL="0" indent="0">
              <a:lnSpc>
                <a:spcPct val="125000"/>
              </a:lnSpc>
              <a:spcBef>
                <a:spcPts val="1950"/>
              </a:spcBef>
              <a:buFont typeface="Arial" panose="020B0604020202020204" pitchFamily="34" charset="0"/>
              <a:buNone/>
            </a:pPr>
            <a:r>
              <a:rPr lang="de-DE" dirty="0"/>
              <a:t>Dies geschieht im Folgenden in Bezug auf die Dimensionen Gesundheit, Soziales und Umwelt.</a:t>
            </a:r>
          </a:p>
          <a:p>
            <a:pPr marL="0" indent="0">
              <a:lnSpc>
                <a:spcPct val="125000"/>
              </a:lnSpc>
              <a:spcBef>
                <a:spcPts val="1950"/>
              </a:spcBef>
              <a:buFont typeface="Arial" panose="020B0604020202020204" pitchFamily="34" charset="0"/>
              <a:buNone/>
            </a:pPr>
            <a:endParaRPr lang="de-DE" dirty="0"/>
          </a:p>
          <a:p>
            <a:pPr marL="0" indent="0">
              <a:lnSpc>
                <a:spcPct val="125000"/>
              </a:lnSpc>
              <a:spcBef>
                <a:spcPts val="1950"/>
              </a:spcBef>
              <a:buFont typeface="Arial" panose="020B0604020202020204" pitchFamily="34" charset="0"/>
              <a:buNone/>
            </a:pPr>
            <a:r>
              <a:rPr lang="de-DE" dirty="0"/>
              <a:t>Nähere Infos zu Gesundheit finden Sie unter folgenden Links:</a:t>
            </a:r>
          </a:p>
          <a:p>
            <a:pPr marL="171450" indent="-171450">
              <a:lnSpc>
                <a:spcPct val="125000"/>
              </a:lnSpc>
              <a:spcBef>
                <a:spcPts val="1950"/>
              </a:spcBef>
              <a:buFontTx/>
              <a:buChar char="-"/>
            </a:pPr>
            <a:r>
              <a:rPr lang="de-DE" dirty="0"/>
              <a:t>https://www.dge.de/gesunde-ernaehrung/gut-essen-und-trinken/dge-empfehlungen/#c6782 </a:t>
            </a:r>
          </a:p>
          <a:p>
            <a:pPr marL="171450" indent="-171450">
              <a:lnSpc>
                <a:spcPct val="125000"/>
              </a:lnSpc>
              <a:spcBef>
                <a:spcPts val="1950"/>
              </a:spcBef>
              <a:buFontTx/>
              <a:buChar char="-"/>
            </a:pPr>
            <a:r>
              <a:rPr lang="de-DE" dirty="0"/>
              <a:t>https://eatforum.org/content/uploads/2019/01/EAT-Lancet_Commission_Summary_Report.pdf – ab S. 9</a:t>
            </a:r>
          </a:p>
          <a:p>
            <a:pPr marL="171450" indent="-171450">
              <a:lnSpc>
                <a:spcPct val="125000"/>
              </a:lnSpc>
              <a:spcBef>
                <a:spcPts val="1950"/>
              </a:spcBef>
              <a:buFontTx/>
              <a:buChar cha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29</a:t>
            </a:fld>
            <a:endParaRPr lang="de-DE"/>
          </a:p>
        </p:txBody>
      </p:sp>
    </p:spTree>
    <p:extLst>
      <p:ext uri="{BB962C8B-B14F-4D97-AF65-F5344CB8AC3E}">
        <p14:creationId xmlns:p14="http://schemas.microsoft.com/office/powerpoint/2010/main" val="30186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sz="1200" b="0" i="0" kern="1200" dirty="0">
                <a:solidFill>
                  <a:schemeClr val="tx1"/>
                </a:solidFill>
                <a:effectLst/>
                <a:latin typeface="+mn-lt"/>
                <a:ea typeface="+mn-ea"/>
                <a:cs typeface="+mn-cs"/>
              </a:rPr>
              <a:t>Der DGE-Ernährungskreis darf nur im Kontext der Ernährungsinformation verwendet werden – nicht als Logo. Für die Abdruckgenehmigung des DGE-Ernährungskreises gibt es ein standardisiertes Verfahren. Die Lizenzbedingungen und das Kontaktformular finden sich auf der Internetseite: https://www.dge.de/gesunde-ernaehrung/gut-essen-und-trinken/dge-ernaehrungskreis/abdruckgenehmigung/</a:t>
            </a:r>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30</a:t>
            </a:fld>
            <a:endParaRPr lang="de-DE" altLang="de-DE"/>
          </a:p>
        </p:txBody>
      </p:sp>
    </p:spTree>
    <p:extLst>
      <p:ext uri="{BB962C8B-B14F-4D97-AF65-F5344CB8AC3E}">
        <p14:creationId xmlns:p14="http://schemas.microsoft.com/office/powerpoint/2010/main" val="2691091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33</a:t>
            </a:fld>
            <a:endParaRPr lang="de-DE" altLang="de-DE"/>
          </a:p>
        </p:txBody>
      </p:sp>
    </p:spTree>
    <p:extLst>
      <p:ext uri="{BB962C8B-B14F-4D97-AF65-F5344CB8AC3E}">
        <p14:creationId xmlns:p14="http://schemas.microsoft.com/office/powerpoint/2010/main" val="3273252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kern="1200" dirty="0">
                <a:solidFill>
                  <a:schemeClr val="tx1"/>
                </a:solidFill>
                <a:effectLst/>
                <a:latin typeface="+mn-lt"/>
                <a:ea typeface="+mn-ea"/>
                <a:cs typeface="+mn-cs"/>
              </a:rPr>
              <a:t>0 - Grundstufe - unverarbeitete Lebensmittel</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Auszuführende Arbeitsschritte: waschen, putzen, entbeinen, entgräten usw.</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Beispiele: ungewaschenes, ungeputztes Gemüse und Obst, Tierhälften</a:t>
            </a:r>
            <a:br>
              <a:rPr lang="de-DE" dirty="0"/>
            </a:br>
            <a:endParaRPr lang="de-DE" dirty="0"/>
          </a:p>
          <a:p>
            <a:pPr marL="0" indent="0">
              <a:buFont typeface="Arial" panose="020B0604020202020204" pitchFamily="34" charset="0"/>
              <a:buNone/>
            </a:pPr>
            <a:r>
              <a:rPr lang="de-DE" sz="1200" b="1" kern="1200" dirty="0">
                <a:solidFill>
                  <a:schemeClr val="tx1"/>
                </a:solidFill>
                <a:effectLst/>
                <a:latin typeface="+mn-lt"/>
                <a:ea typeface="+mn-ea"/>
                <a:cs typeface="+mn-cs"/>
              </a:rPr>
              <a:t>Teilfertig</a:t>
            </a:r>
            <a:r>
              <a:rPr lang="de-DE" sz="1200" kern="1200" dirty="0">
                <a:solidFill>
                  <a:schemeClr val="tx1"/>
                </a:solidFill>
                <a:effectLst/>
                <a:latin typeface="+mn-lt"/>
                <a:ea typeface="+mn-ea"/>
                <a:cs typeface="+mn-cs"/>
              </a:rPr>
              <a:t> </a:t>
            </a:r>
            <a:br>
              <a:rPr lang="de-DE" dirty="0"/>
            </a:br>
            <a:r>
              <a:rPr lang="de-DE" dirty="0"/>
              <a:t>1</a:t>
            </a:r>
            <a:r>
              <a:rPr lang="de-DE" sz="1200" kern="1200" dirty="0">
                <a:solidFill>
                  <a:schemeClr val="tx1"/>
                </a:solidFill>
                <a:effectLst/>
                <a:latin typeface="+mn-lt"/>
                <a:ea typeface="+mn-ea"/>
                <a:cs typeface="+mn-cs"/>
              </a:rPr>
              <a:t> - küchenfertig - Lebensmittel, die noch weiter vorbereitet werden müssen</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Auszuführende Arbeitsschritte: zerkleinern, portionieren, panieren</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Beispiele: geputztes Gemüse, entbeintes, zerlegtes Fleisch</a:t>
            </a:r>
            <a:br>
              <a:rPr lang="de-DE" dirty="0"/>
            </a:br>
            <a:endParaRPr lang="de-DE" dirty="0"/>
          </a:p>
          <a:p>
            <a:pPr marL="0" indent="0">
              <a:buFont typeface="Arial" panose="020B0604020202020204" pitchFamily="34" charset="0"/>
              <a:buNone/>
            </a:pPr>
            <a:r>
              <a:rPr lang="de-DE" sz="1200" kern="1200" dirty="0">
                <a:solidFill>
                  <a:schemeClr val="tx1"/>
                </a:solidFill>
                <a:effectLst/>
                <a:latin typeface="+mn-lt"/>
                <a:ea typeface="+mn-ea"/>
                <a:cs typeface="+mn-cs"/>
              </a:rPr>
              <a:t>2 - garfertig - Lebensmittel, die nur noch gegart werden müssen</a:t>
            </a:r>
            <a:endParaRPr lang="de-DE" dirty="0"/>
          </a:p>
          <a:p>
            <a:pPr marL="171450" indent="-171450">
              <a:buFont typeface="Arial" panose="020B0604020202020204" pitchFamily="34" charset="0"/>
              <a:buChar char="•"/>
            </a:pPr>
            <a:r>
              <a:rPr lang="de-DE" sz="1200" kern="1200" dirty="0">
                <a:solidFill>
                  <a:schemeClr val="tx1"/>
                </a:solidFill>
                <a:effectLst/>
                <a:latin typeface="+mn-lt"/>
                <a:ea typeface="+mn-ea"/>
                <a:cs typeface="+mn-cs"/>
              </a:rPr>
              <a:t>Auszuführende Arbeitsschritte: verschiedene Garmethoden wie kochen, braten, dünsten</a:t>
            </a:r>
            <a:endParaRPr lang="de-DE" dirty="0"/>
          </a:p>
          <a:p>
            <a:pPr marL="171450" indent="-171450">
              <a:buFont typeface="Arial" panose="020B0604020202020204" pitchFamily="34" charset="0"/>
              <a:buChar char="•"/>
            </a:pPr>
            <a:r>
              <a:rPr lang="de-DE" sz="1200" kern="1200" dirty="0">
                <a:solidFill>
                  <a:schemeClr val="tx1"/>
                </a:solidFill>
                <a:effectLst/>
                <a:latin typeface="+mn-lt"/>
                <a:ea typeface="+mn-ea"/>
                <a:cs typeface="+mn-cs"/>
              </a:rPr>
              <a:t>Beispiele: TK-Gemüse, Fleisch-/Fischfilet, (evtl. schon paniert/gewürzt), Teigwaren</a:t>
            </a:r>
            <a:br>
              <a:rPr lang="de-DE" dirty="0"/>
            </a:br>
            <a:endParaRPr lang="de-DE" dirty="0"/>
          </a:p>
          <a:p>
            <a:pPr marL="0" indent="0">
              <a:buFont typeface="Arial" panose="020B0604020202020204" pitchFamily="34" charset="0"/>
              <a:buNone/>
            </a:pPr>
            <a:r>
              <a:rPr lang="de-DE" sz="1200" kern="1200" dirty="0">
                <a:solidFill>
                  <a:schemeClr val="tx1"/>
                </a:solidFill>
                <a:effectLst/>
                <a:latin typeface="+mn-lt"/>
                <a:ea typeface="+mn-ea"/>
                <a:cs typeface="+mn-cs"/>
              </a:rPr>
              <a:t>3 - </a:t>
            </a:r>
            <a:r>
              <a:rPr lang="de-DE" sz="1200" kern="1200" dirty="0" err="1">
                <a:solidFill>
                  <a:schemeClr val="tx1"/>
                </a:solidFill>
                <a:effectLst/>
                <a:latin typeface="+mn-lt"/>
                <a:ea typeface="+mn-ea"/>
                <a:cs typeface="+mn-cs"/>
              </a:rPr>
              <a:t>aufbereitfertig</a:t>
            </a:r>
            <a:r>
              <a:rPr lang="de-DE" sz="1200" kern="1200" dirty="0">
                <a:solidFill>
                  <a:schemeClr val="tx1"/>
                </a:solidFill>
                <a:effectLst/>
                <a:latin typeface="+mn-lt"/>
                <a:ea typeface="+mn-ea"/>
                <a:cs typeface="+mn-cs"/>
              </a:rPr>
              <a:t> - Lebensmittel, die durch Mischen, Zugabe weiterer Komponenten </a:t>
            </a:r>
            <a:r>
              <a:rPr lang="de-DE" sz="1200" kern="1200" dirty="0" err="1">
                <a:solidFill>
                  <a:schemeClr val="tx1"/>
                </a:solidFill>
                <a:effectLst/>
                <a:latin typeface="+mn-lt"/>
                <a:ea typeface="+mn-ea"/>
                <a:cs typeface="+mn-cs"/>
              </a:rPr>
              <a:t>verzehrsfertig</a:t>
            </a:r>
            <a:r>
              <a:rPr lang="de-DE" sz="1200" kern="1200" dirty="0">
                <a:solidFill>
                  <a:schemeClr val="tx1"/>
                </a:solidFill>
                <a:effectLst/>
                <a:latin typeface="+mn-lt"/>
                <a:ea typeface="+mn-ea"/>
                <a:cs typeface="+mn-cs"/>
              </a:rPr>
              <a:t> werden</a:t>
            </a:r>
            <a:endParaRPr lang="de-DE" dirty="0"/>
          </a:p>
          <a:p>
            <a:pPr marL="171450" indent="-171450">
              <a:buFont typeface="Arial" panose="020B0604020202020204" pitchFamily="34" charset="0"/>
              <a:buChar char="•"/>
            </a:pPr>
            <a:r>
              <a:rPr lang="de-DE" sz="1200" kern="1200" dirty="0">
                <a:solidFill>
                  <a:schemeClr val="tx1"/>
                </a:solidFill>
                <a:effectLst/>
                <a:latin typeface="+mn-lt"/>
                <a:ea typeface="+mn-ea"/>
                <a:cs typeface="+mn-cs"/>
              </a:rPr>
              <a:t>Auszuführende Arbeitsschritte: in Flüssigkeit anrühren, (nach-)würzen</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Beispiele: Kartoffelpüree-, Saucenpulver </a:t>
            </a:r>
            <a:br>
              <a:rPr lang="de-DE" dirty="0"/>
            </a:br>
            <a:endParaRPr lang="de-DE" dirty="0"/>
          </a:p>
          <a:p>
            <a:pPr marL="0" indent="0">
              <a:buFont typeface="Arial" panose="020B0604020202020204" pitchFamily="34" charset="0"/>
              <a:buNone/>
            </a:pPr>
            <a:r>
              <a:rPr lang="de-DE" sz="1200" b="1" kern="1200" dirty="0" err="1">
                <a:solidFill>
                  <a:schemeClr val="tx1"/>
                </a:solidFill>
                <a:effectLst/>
                <a:latin typeface="+mn-lt"/>
                <a:ea typeface="+mn-ea"/>
                <a:cs typeface="+mn-cs"/>
              </a:rPr>
              <a:t>verzehrsfertig</a:t>
            </a:r>
            <a:br>
              <a:rPr lang="de-DE" dirty="0"/>
            </a:br>
            <a:r>
              <a:rPr lang="de-DE" sz="1200" kern="1200" dirty="0">
                <a:solidFill>
                  <a:schemeClr val="tx1"/>
                </a:solidFill>
                <a:effectLst/>
                <a:latin typeface="+mn-lt"/>
                <a:ea typeface="+mn-ea"/>
                <a:cs typeface="+mn-cs"/>
              </a:rPr>
              <a:t>4 - regenerierfertig - Lebensmittel, die nur noch gewärmt werden müssen</a:t>
            </a:r>
            <a:endParaRPr lang="de-DE" dirty="0"/>
          </a:p>
          <a:p>
            <a:pPr marL="171450" indent="-171450">
              <a:buFont typeface="Arial" panose="020B0604020202020204" pitchFamily="34" charset="0"/>
              <a:buChar char="•"/>
            </a:pPr>
            <a:r>
              <a:rPr lang="de-DE" sz="1200" kern="1200" dirty="0">
                <a:solidFill>
                  <a:schemeClr val="tx1"/>
                </a:solidFill>
                <a:effectLst/>
                <a:latin typeface="+mn-lt"/>
                <a:ea typeface="+mn-ea"/>
                <a:cs typeface="+mn-cs"/>
              </a:rPr>
              <a:t>Auszuführende Arbeitsschritte: aufwärmen </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Beispiele: Fertiggerichte bzw. -</a:t>
            </a:r>
            <a:r>
              <a:rPr lang="de-DE" sz="1200" kern="1200" dirty="0" err="1">
                <a:solidFill>
                  <a:schemeClr val="tx1"/>
                </a:solidFill>
                <a:effectLst/>
                <a:latin typeface="+mn-lt"/>
                <a:ea typeface="+mn-ea"/>
                <a:cs typeface="+mn-cs"/>
              </a:rPr>
              <a:t>menükomponenten</a:t>
            </a:r>
            <a:br>
              <a:rPr lang="de-DE" dirty="0"/>
            </a:br>
            <a:endParaRPr lang="de-DE" dirty="0"/>
          </a:p>
          <a:p>
            <a:pPr marL="0" indent="0">
              <a:buFont typeface="Arial" panose="020B0604020202020204" pitchFamily="34" charset="0"/>
              <a:buNone/>
            </a:pPr>
            <a:r>
              <a:rPr lang="de-DE" sz="1200" kern="1200" dirty="0">
                <a:solidFill>
                  <a:schemeClr val="tx1"/>
                </a:solidFill>
                <a:effectLst/>
                <a:latin typeface="+mn-lt"/>
                <a:ea typeface="+mn-ea"/>
                <a:cs typeface="+mn-cs"/>
              </a:rPr>
              <a:t>5 - verzehr-/servierfertig - Lebensmittel, die sofort verzehrt werden können</a:t>
            </a:r>
            <a:endParaRPr lang="de-DE" dirty="0"/>
          </a:p>
          <a:p>
            <a:pPr marL="171450" indent="-171450">
              <a:buFont typeface="Arial" panose="020B0604020202020204" pitchFamily="34" charset="0"/>
              <a:buChar char="•"/>
            </a:pPr>
            <a:r>
              <a:rPr lang="de-DE" sz="1200" kern="1200" dirty="0">
                <a:solidFill>
                  <a:schemeClr val="tx1"/>
                </a:solidFill>
                <a:effectLst/>
                <a:latin typeface="+mn-lt"/>
                <a:ea typeface="+mn-ea"/>
                <a:cs typeface="+mn-cs"/>
              </a:rPr>
              <a:t>Auszuführende Arbeitsschritte: keine nötig </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Beispiele: fertige Salate, Saucen, Obstkompotte</a:t>
            </a: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34</a:t>
            </a:fld>
            <a:endParaRPr lang="de-DE"/>
          </a:p>
        </p:txBody>
      </p:sp>
    </p:spTree>
    <p:extLst>
      <p:ext uri="{BB962C8B-B14F-4D97-AF65-F5344CB8AC3E}">
        <p14:creationId xmlns:p14="http://schemas.microsoft.com/office/powerpoint/2010/main" val="4289578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35</a:t>
            </a:fld>
            <a:endParaRPr lang="de-DE"/>
          </a:p>
        </p:txBody>
      </p:sp>
    </p:spTree>
    <p:extLst>
      <p:ext uri="{BB962C8B-B14F-4D97-AF65-F5344CB8AC3E}">
        <p14:creationId xmlns:p14="http://schemas.microsoft.com/office/powerpoint/2010/main" val="2291159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36</a:t>
            </a:fld>
            <a:endParaRPr lang="de-DE"/>
          </a:p>
        </p:txBody>
      </p:sp>
    </p:spTree>
    <p:extLst>
      <p:ext uri="{BB962C8B-B14F-4D97-AF65-F5344CB8AC3E}">
        <p14:creationId xmlns:p14="http://schemas.microsoft.com/office/powerpoint/2010/main" val="666070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37</a:t>
            </a:fld>
            <a:endParaRPr lang="de-DE"/>
          </a:p>
        </p:txBody>
      </p:sp>
    </p:spTree>
    <p:extLst>
      <p:ext uri="{BB962C8B-B14F-4D97-AF65-F5344CB8AC3E}">
        <p14:creationId xmlns:p14="http://schemas.microsoft.com/office/powerpoint/2010/main" val="2108942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38</a:t>
            </a:fld>
            <a:endParaRPr lang="de-DE"/>
          </a:p>
        </p:txBody>
      </p:sp>
    </p:spTree>
    <p:extLst>
      <p:ext uri="{BB962C8B-B14F-4D97-AF65-F5344CB8AC3E}">
        <p14:creationId xmlns:p14="http://schemas.microsoft.com/office/powerpoint/2010/main" val="1162072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39</a:t>
            </a:fld>
            <a:endParaRPr lang="de-DE"/>
          </a:p>
        </p:txBody>
      </p:sp>
    </p:spTree>
    <p:extLst>
      <p:ext uri="{BB962C8B-B14F-4D97-AF65-F5344CB8AC3E}">
        <p14:creationId xmlns:p14="http://schemas.microsoft.com/office/powerpoint/2010/main" val="2501088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40</a:t>
            </a:fld>
            <a:endParaRPr lang="de-DE"/>
          </a:p>
        </p:txBody>
      </p:sp>
    </p:spTree>
    <p:extLst>
      <p:ext uri="{BB962C8B-B14F-4D97-AF65-F5344CB8AC3E}">
        <p14:creationId xmlns:p14="http://schemas.microsoft.com/office/powerpoint/2010/main" val="2779172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a:t>
            </a:fld>
            <a:endParaRPr lang="de-DE"/>
          </a:p>
        </p:txBody>
      </p:sp>
    </p:spTree>
    <p:extLst>
      <p:ext uri="{BB962C8B-B14F-4D97-AF65-F5344CB8AC3E}">
        <p14:creationId xmlns:p14="http://schemas.microsoft.com/office/powerpoint/2010/main" val="316288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41</a:t>
            </a:fld>
            <a:endParaRPr lang="de-DE"/>
          </a:p>
        </p:txBody>
      </p:sp>
    </p:spTree>
    <p:extLst>
      <p:ext uri="{BB962C8B-B14F-4D97-AF65-F5344CB8AC3E}">
        <p14:creationId xmlns:p14="http://schemas.microsoft.com/office/powerpoint/2010/main" val="1170332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42</a:t>
            </a:fld>
            <a:endParaRPr lang="de-DE"/>
          </a:p>
        </p:txBody>
      </p:sp>
    </p:spTree>
    <p:extLst>
      <p:ext uri="{BB962C8B-B14F-4D97-AF65-F5344CB8AC3E}">
        <p14:creationId xmlns:p14="http://schemas.microsoft.com/office/powerpoint/2010/main" val="3491626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43</a:t>
            </a:fld>
            <a:endParaRPr lang="de-DE"/>
          </a:p>
        </p:txBody>
      </p:sp>
    </p:spTree>
    <p:extLst>
      <p:ext uri="{BB962C8B-B14F-4D97-AF65-F5344CB8AC3E}">
        <p14:creationId xmlns:p14="http://schemas.microsoft.com/office/powerpoint/2010/main" val="3194140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44</a:t>
            </a:fld>
            <a:endParaRPr lang="de-DE"/>
          </a:p>
        </p:txBody>
      </p:sp>
    </p:spTree>
    <p:extLst>
      <p:ext uri="{BB962C8B-B14F-4D97-AF65-F5344CB8AC3E}">
        <p14:creationId xmlns:p14="http://schemas.microsoft.com/office/powerpoint/2010/main" val="1042266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45</a:t>
            </a:fld>
            <a:endParaRPr lang="de-DE" altLang="de-DE"/>
          </a:p>
        </p:txBody>
      </p:sp>
    </p:spTree>
    <p:extLst>
      <p:ext uri="{BB962C8B-B14F-4D97-AF65-F5344CB8AC3E}">
        <p14:creationId xmlns:p14="http://schemas.microsoft.com/office/powerpoint/2010/main" val="3008799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46</a:t>
            </a:fld>
            <a:endParaRPr lang="de-DE"/>
          </a:p>
        </p:txBody>
      </p:sp>
    </p:spTree>
    <p:extLst>
      <p:ext uri="{BB962C8B-B14F-4D97-AF65-F5344CB8AC3E}">
        <p14:creationId xmlns:p14="http://schemas.microsoft.com/office/powerpoint/2010/main" val="1390912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47</a:t>
            </a:fld>
            <a:endParaRPr lang="de-DE"/>
          </a:p>
        </p:txBody>
      </p:sp>
    </p:spTree>
    <p:extLst>
      <p:ext uri="{BB962C8B-B14F-4D97-AF65-F5344CB8AC3E}">
        <p14:creationId xmlns:p14="http://schemas.microsoft.com/office/powerpoint/2010/main" val="1230592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48</a:t>
            </a:fld>
            <a:endParaRPr lang="de-DE"/>
          </a:p>
        </p:txBody>
      </p:sp>
    </p:spTree>
    <p:extLst>
      <p:ext uri="{BB962C8B-B14F-4D97-AF65-F5344CB8AC3E}">
        <p14:creationId xmlns:p14="http://schemas.microsoft.com/office/powerpoint/2010/main" val="3552356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49</a:t>
            </a:fld>
            <a:endParaRPr lang="de-DE" altLang="de-DE"/>
          </a:p>
        </p:txBody>
      </p:sp>
    </p:spTree>
    <p:extLst>
      <p:ext uri="{BB962C8B-B14F-4D97-AF65-F5344CB8AC3E}">
        <p14:creationId xmlns:p14="http://schemas.microsoft.com/office/powerpoint/2010/main" val="2892650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rgbClr val="E8761B"/>
                </a:solidFill>
              </a:rPr>
              <a:t>Video-Link:</a:t>
            </a:r>
          </a:p>
          <a:p>
            <a:r>
              <a:rPr lang="de-DE" dirty="0">
                <a:solidFill>
                  <a:srgbClr val="E8761B"/>
                </a:solidFill>
                <a:hlinkClick r:id="rId3">
                  <a:extLst>
                    <a:ext uri="{A12FA001-AC4F-418D-AE19-62706E023703}">
                      <ahyp:hlinkClr xmlns:ahyp="http://schemas.microsoft.com/office/drawing/2018/hyperlinkcolor" val="tx"/>
                    </a:ext>
                  </a:extLst>
                </a:hlinkClick>
              </a:rPr>
              <a:t>https://youtu.be/K27rqVSGJRY</a:t>
            </a:r>
            <a:r>
              <a:rPr lang="de-DE" dirty="0">
                <a:solidFill>
                  <a:srgbClr val="E8761B"/>
                </a:solidFill>
              </a:rPr>
              <a:t> </a:t>
            </a:r>
          </a:p>
          <a:p>
            <a:endParaRPr lang="de-DE" b="0" dirty="0"/>
          </a:p>
        </p:txBody>
      </p:sp>
      <p:sp>
        <p:nvSpPr>
          <p:cNvPr id="4" name="Foliennummernplatzhalter 3"/>
          <p:cNvSpPr>
            <a:spLocks noGrp="1"/>
          </p:cNvSpPr>
          <p:nvPr>
            <p:ph type="sldNum" sz="quarter" idx="5"/>
          </p:nvPr>
        </p:nvSpPr>
        <p:spPr/>
        <p:txBody>
          <a:bodyPr/>
          <a:lstStyle/>
          <a:p>
            <a:fld id="{7F5BED8C-25A0-454E-9F9C-04F65E5AD4F7}" type="slidenum">
              <a:rPr lang="de-DE" smtClean="0"/>
              <a:t>50</a:t>
            </a:fld>
            <a:endParaRPr lang="de-DE"/>
          </a:p>
        </p:txBody>
      </p:sp>
    </p:spTree>
    <p:extLst>
      <p:ext uri="{BB962C8B-B14F-4D97-AF65-F5344CB8AC3E}">
        <p14:creationId xmlns:p14="http://schemas.microsoft.com/office/powerpoint/2010/main" val="19596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D215C53-1FA3-4765-8570-BE15BA179994}" type="slidenum">
              <a:rPr lang="de-DE" smtClean="0"/>
              <a:t>8</a:t>
            </a:fld>
            <a:endParaRPr lang="de-DE"/>
          </a:p>
        </p:txBody>
      </p:sp>
    </p:spTree>
    <p:extLst>
      <p:ext uri="{BB962C8B-B14F-4D97-AF65-F5344CB8AC3E}">
        <p14:creationId xmlns:p14="http://schemas.microsoft.com/office/powerpoint/2010/main" val="1826760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1" dirty="0"/>
              <a:t>Grünes Wasser:</a:t>
            </a:r>
          </a:p>
          <a:p>
            <a:pPr marL="0" indent="0">
              <a:buFont typeface="Arial" panose="020B0604020202020204" pitchFamily="34" charset="0"/>
              <a:buNone/>
            </a:pPr>
            <a:r>
              <a:rPr lang="de-DE" dirty="0"/>
              <a:t>Als grünes Wasser wird die Menge an Regenwasser bezeichnet, die im Boden gespeichert ist. Dieses Wasser nehmen Pflanzen während ihrer Wachstumsphase auf. Je nach Klimazone ist die Menge der Niederschläge sehr unterschiedlich.</a:t>
            </a:r>
          </a:p>
          <a:p>
            <a:pPr marL="0" indent="0">
              <a:buFont typeface="Arial" panose="020B0604020202020204" pitchFamily="34" charset="0"/>
              <a:buNone/>
            </a:pPr>
            <a:endParaRPr lang="de-DE" dirty="0"/>
          </a:p>
          <a:p>
            <a:pPr marL="0" indent="0">
              <a:buFont typeface="Arial" panose="020B0604020202020204" pitchFamily="34" charset="0"/>
              <a:buNone/>
            </a:pPr>
            <a:r>
              <a:rPr lang="de-DE" b="1" dirty="0"/>
              <a:t>Blaues Wasser:</a:t>
            </a:r>
          </a:p>
          <a:p>
            <a:pPr marL="0" indent="0">
              <a:buFont typeface="Arial" panose="020B0604020202020204" pitchFamily="34" charset="0"/>
              <a:buNone/>
            </a:pPr>
            <a:r>
              <a:rPr lang="de-DE" dirty="0"/>
              <a:t>Als blaues Wasser wird die Menge an Wasser bezeichnet, die sowohl in der Industrie als auch im häuslichen Gebrauch zur künstlichen Bewässerung oder zur Herstellung von Produkten benutzt wird. Dieses Wasser wird Oberflächengewässern (Bächen, Flüssen, Seen etc.) oder dem Grundwasser entnommen. Die Verwendung dieser Wasservorräte bedeutet stets einen Eingriff in das natürliche Ökosystem und schafft neben den ökologischen meist auch soziale und politische Probleme.</a:t>
            </a:r>
          </a:p>
          <a:p>
            <a:pPr marL="0" indent="0">
              <a:buFont typeface="Arial" panose="020B0604020202020204" pitchFamily="34" charset="0"/>
              <a:buNone/>
            </a:pPr>
            <a:endParaRPr lang="de-DE" dirty="0"/>
          </a:p>
          <a:p>
            <a:pPr marL="0" indent="0">
              <a:buFont typeface="Arial" panose="020B0604020202020204" pitchFamily="34" charset="0"/>
              <a:buNone/>
            </a:pPr>
            <a:r>
              <a:rPr lang="de-DE" b="1" dirty="0"/>
              <a:t>Graues Wasser:</a:t>
            </a:r>
          </a:p>
          <a:p>
            <a:pPr marL="0" indent="0">
              <a:buFont typeface="Arial" panose="020B0604020202020204" pitchFamily="34" charset="0"/>
              <a:buNone/>
            </a:pPr>
            <a:r>
              <a:rPr lang="de-DE" dirty="0"/>
              <a:t>Als graues Wasser wird die Menge an Wasser bezeichnet, die während der Produktion so stark verunreinigt wird, dass sie als unbrauchbar gilt oder die im Prinzip dazu nötig wäre, um das verschmutzte Wasser so weit zu verdünnen, dass das Wasser wieder die Qualitätsstandards erreicht. Pflanzenschutz oder Düngemittel können Ursache für die Verschmutzung sein. Im Gegensatz zu blauem und grünem Wasser stellt das graue Wasser ein hypothetisches Konzept dar, das sich auf die Wasserqualität bezieht.</a:t>
            </a:r>
          </a:p>
        </p:txBody>
      </p:sp>
      <p:sp>
        <p:nvSpPr>
          <p:cNvPr id="4" name="Foliennummernplatzhalter 3"/>
          <p:cNvSpPr>
            <a:spLocks noGrp="1"/>
          </p:cNvSpPr>
          <p:nvPr>
            <p:ph type="sldNum" sz="quarter" idx="5"/>
          </p:nvPr>
        </p:nvSpPr>
        <p:spPr/>
        <p:txBody>
          <a:bodyPr/>
          <a:lstStyle/>
          <a:p>
            <a:fld id="{7F5BED8C-25A0-454E-9F9C-04F65E5AD4F7}" type="slidenum">
              <a:rPr lang="de-DE" smtClean="0"/>
              <a:t>51</a:t>
            </a:fld>
            <a:endParaRPr lang="de-DE"/>
          </a:p>
        </p:txBody>
      </p:sp>
    </p:spTree>
    <p:extLst>
      <p:ext uri="{BB962C8B-B14F-4D97-AF65-F5344CB8AC3E}">
        <p14:creationId xmlns:p14="http://schemas.microsoft.com/office/powerpoint/2010/main" val="1453042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52</a:t>
            </a:fld>
            <a:endParaRPr lang="de-DE"/>
          </a:p>
        </p:txBody>
      </p:sp>
    </p:spTree>
    <p:extLst>
      <p:ext uri="{BB962C8B-B14F-4D97-AF65-F5344CB8AC3E}">
        <p14:creationId xmlns:p14="http://schemas.microsoft.com/office/powerpoint/2010/main" val="2271001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53</a:t>
            </a:fld>
            <a:endParaRPr lang="de-DE" altLang="de-DE"/>
          </a:p>
        </p:txBody>
      </p:sp>
    </p:spTree>
    <p:extLst>
      <p:ext uri="{BB962C8B-B14F-4D97-AF65-F5344CB8AC3E}">
        <p14:creationId xmlns:p14="http://schemas.microsoft.com/office/powerpoint/2010/main" val="166328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54</a:t>
            </a:fld>
            <a:endParaRPr lang="de-DE"/>
          </a:p>
        </p:txBody>
      </p:sp>
    </p:spTree>
    <p:extLst>
      <p:ext uri="{BB962C8B-B14F-4D97-AF65-F5344CB8AC3E}">
        <p14:creationId xmlns:p14="http://schemas.microsoft.com/office/powerpoint/2010/main" val="1756106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55</a:t>
            </a:fld>
            <a:endParaRPr lang="de-DE" altLang="de-DE"/>
          </a:p>
        </p:txBody>
      </p:sp>
    </p:spTree>
    <p:extLst>
      <p:ext uri="{BB962C8B-B14F-4D97-AF65-F5344CB8AC3E}">
        <p14:creationId xmlns:p14="http://schemas.microsoft.com/office/powerpoint/2010/main" val="3241132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rgbClr val="E8761B"/>
                </a:solidFill>
              </a:rPr>
              <a:t>Video-Link:</a:t>
            </a:r>
          </a:p>
          <a:p>
            <a:r>
              <a:rPr lang="de-DE" dirty="0">
                <a:solidFill>
                  <a:srgbClr val="E8761B"/>
                </a:solidFill>
                <a:hlinkClick r:id="rId3">
                  <a:extLst>
                    <a:ext uri="{A12FA001-AC4F-418D-AE19-62706E023703}">
                      <ahyp:hlinkClr xmlns:ahyp="http://schemas.microsoft.com/office/drawing/2018/hyperlinkcolor" val="tx"/>
                    </a:ext>
                  </a:extLst>
                </a:hlinkClick>
              </a:rPr>
              <a:t>https://bite-projekt.com/biodiversitaet</a:t>
            </a: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56</a:t>
            </a:fld>
            <a:endParaRPr lang="de-DE"/>
          </a:p>
        </p:txBody>
      </p:sp>
    </p:spTree>
    <p:extLst>
      <p:ext uri="{BB962C8B-B14F-4D97-AF65-F5344CB8AC3E}">
        <p14:creationId xmlns:p14="http://schemas.microsoft.com/office/powerpoint/2010/main" val="2550421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i="1"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57</a:t>
            </a:fld>
            <a:endParaRPr lang="de-DE" altLang="de-DE"/>
          </a:p>
        </p:txBody>
      </p:sp>
    </p:spTree>
    <p:extLst>
      <p:ext uri="{BB962C8B-B14F-4D97-AF65-F5344CB8AC3E}">
        <p14:creationId xmlns:p14="http://schemas.microsoft.com/office/powerpoint/2010/main" val="1348313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58</a:t>
            </a:fld>
            <a:endParaRPr lang="de-DE" altLang="de-DE"/>
          </a:p>
        </p:txBody>
      </p:sp>
    </p:spTree>
    <p:extLst>
      <p:ext uri="{BB962C8B-B14F-4D97-AF65-F5344CB8AC3E}">
        <p14:creationId xmlns:p14="http://schemas.microsoft.com/office/powerpoint/2010/main" val="2955483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59</a:t>
            </a:fld>
            <a:endParaRPr lang="de-DE" altLang="de-DE"/>
          </a:p>
        </p:txBody>
      </p:sp>
    </p:spTree>
    <p:extLst>
      <p:ext uri="{BB962C8B-B14F-4D97-AF65-F5344CB8AC3E}">
        <p14:creationId xmlns:p14="http://schemas.microsoft.com/office/powerpoint/2010/main" val="3283620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00f0485737_2_11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200f0485737_2_118:notes"/>
          <p:cNvSpPr txBox="1">
            <a:spLocks noGrp="1"/>
          </p:cNvSpPr>
          <p:nvPr>
            <p:ph type="body" idx="1"/>
          </p:nvPr>
        </p:nvSpPr>
        <p:spPr>
          <a:xfrm>
            <a:off x="709930" y="4925407"/>
            <a:ext cx="5679440" cy="4030047"/>
          </a:xfrm>
          <a:prstGeom prst="rect">
            <a:avLst/>
          </a:prstGeom>
          <a:noFill/>
          <a:ln>
            <a:noFill/>
          </a:ln>
        </p:spPr>
        <p:txBody>
          <a:bodyPr spcFirstLastPara="1" wrap="square" lIns="99032" tIns="49502" rIns="99032" bIns="49502" anchor="t" anchorCtr="0">
            <a:noAutofit/>
          </a:bodyPr>
          <a:lstStyle/>
          <a:p>
            <a:pPr marL="151323" indent="0">
              <a:buSzPts val="1400"/>
              <a:buNone/>
            </a:pPr>
            <a:endParaRPr dirty="0"/>
          </a:p>
        </p:txBody>
      </p:sp>
      <p:sp>
        <p:nvSpPr>
          <p:cNvPr id="249" name="Google Shape;249;g200f0485737_2_118:notes"/>
          <p:cNvSpPr txBox="1">
            <a:spLocks noGrp="1"/>
          </p:cNvSpPr>
          <p:nvPr>
            <p:ph type="sldNum" idx="12"/>
          </p:nvPr>
        </p:nvSpPr>
        <p:spPr>
          <a:xfrm>
            <a:off x="4021294" y="9721106"/>
            <a:ext cx="3076363" cy="513410"/>
          </a:xfrm>
          <a:prstGeom prst="rect">
            <a:avLst/>
          </a:prstGeom>
          <a:noFill/>
          <a:ln>
            <a:noFill/>
          </a:ln>
        </p:spPr>
        <p:txBody>
          <a:bodyPr spcFirstLastPara="1" wrap="square" lIns="99032" tIns="49502" rIns="99032" bIns="49502" anchor="b" anchorCtr="0">
            <a:noAutofit/>
          </a:bodyPr>
          <a:lstStyle/>
          <a:p>
            <a:pPr>
              <a:buClr>
                <a:srgbClr val="000000"/>
              </a:buClr>
              <a:buSzPts val="1400"/>
            </a:pPr>
            <a:fld id="{00000000-1234-1234-1234-123412341234}" type="slidenum">
              <a:rPr lang="de-DE"/>
              <a:pPr>
                <a:buClr>
                  <a:srgbClr val="000000"/>
                </a:buClr>
                <a:buSzPts val="1400"/>
              </a:pPr>
              <a:t>60</a:t>
            </a:fld>
            <a:endParaRPr/>
          </a:p>
        </p:txBody>
      </p:sp>
    </p:spTree>
    <p:extLst>
      <p:ext uri="{BB962C8B-B14F-4D97-AF65-F5344CB8AC3E}">
        <p14:creationId xmlns:p14="http://schemas.microsoft.com/office/powerpoint/2010/main" val="3402929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9</a:t>
            </a:fld>
            <a:endParaRPr lang="de-DE" altLang="de-DE"/>
          </a:p>
        </p:txBody>
      </p:sp>
    </p:spTree>
    <p:extLst>
      <p:ext uri="{BB962C8B-B14F-4D97-AF65-F5344CB8AC3E}">
        <p14:creationId xmlns:p14="http://schemas.microsoft.com/office/powerpoint/2010/main" val="21946757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7c58385aa2_1_4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17c58385aa2_1_47:notes"/>
          <p:cNvSpPr txBox="1">
            <a:spLocks noGrp="1"/>
          </p:cNvSpPr>
          <p:nvPr>
            <p:ph type="body" idx="1"/>
          </p:nvPr>
        </p:nvSpPr>
        <p:spPr>
          <a:xfrm>
            <a:off x="709930" y="4925407"/>
            <a:ext cx="5679440" cy="4030047"/>
          </a:xfrm>
          <a:prstGeom prst="rect">
            <a:avLst/>
          </a:prstGeom>
          <a:noFill/>
          <a:ln>
            <a:noFill/>
          </a:ln>
        </p:spPr>
        <p:txBody>
          <a:bodyPr spcFirstLastPara="1" wrap="square" lIns="99032" tIns="49502" rIns="99032" bIns="49502" anchor="t" anchorCtr="0">
            <a:noAutofit/>
          </a:bodyPr>
          <a:lstStyle/>
          <a:p>
            <a:pPr>
              <a:buSzPts val="1400"/>
            </a:pPr>
            <a:endParaRPr dirty="0"/>
          </a:p>
        </p:txBody>
      </p:sp>
      <p:sp>
        <p:nvSpPr>
          <p:cNvPr id="230" name="Google Shape;230;g17c58385aa2_1_47:notes"/>
          <p:cNvSpPr txBox="1">
            <a:spLocks noGrp="1"/>
          </p:cNvSpPr>
          <p:nvPr>
            <p:ph type="sldNum" idx="12"/>
          </p:nvPr>
        </p:nvSpPr>
        <p:spPr>
          <a:xfrm>
            <a:off x="4021294" y="9721106"/>
            <a:ext cx="3076363" cy="513410"/>
          </a:xfrm>
          <a:prstGeom prst="rect">
            <a:avLst/>
          </a:prstGeom>
          <a:noFill/>
          <a:ln>
            <a:noFill/>
          </a:ln>
        </p:spPr>
        <p:txBody>
          <a:bodyPr spcFirstLastPara="1" wrap="square" lIns="99032" tIns="49502" rIns="99032" bIns="49502" anchor="b" anchorCtr="0">
            <a:noAutofit/>
          </a:bodyPr>
          <a:lstStyle/>
          <a:p>
            <a:pPr>
              <a:buClr>
                <a:srgbClr val="000000"/>
              </a:buClr>
              <a:buSzPts val="1400"/>
            </a:pPr>
            <a:fld id="{00000000-1234-1234-1234-123412341234}" type="slidenum">
              <a:rPr lang="de-DE"/>
              <a:pPr>
                <a:buClr>
                  <a:srgbClr val="000000"/>
                </a:buClr>
                <a:buSzPts val="1400"/>
              </a:pPr>
              <a:t>61</a:t>
            </a:fld>
            <a:endParaRPr/>
          </a:p>
        </p:txBody>
      </p:sp>
    </p:spTree>
    <p:extLst>
      <p:ext uri="{BB962C8B-B14F-4D97-AF65-F5344CB8AC3E}">
        <p14:creationId xmlns:p14="http://schemas.microsoft.com/office/powerpoint/2010/main" val="880111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62</a:t>
            </a:fld>
            <a:endParaRPr lang="de-DE"/>
          </a:p>
        </p:txBody>
      </p:sp>
    </p:spTree>
    <p:extLst>
      <p:ext uri="{BB962C8B-B14F-4D97-AF65-F5344CB8AC3E}">
        <p14:creationId xmlns:p14="http://schemas.microsoft.com/office/powerpoint/2010/main" val="5184722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63</a:t>
            </a:fld>
            <a:endParaRPr lang="de-DE" altLang="de-DE"/>
          </a:p>
        </p:txBody>
      </p:sp>
    </p:spTree>
    <p:extLst>
      <p:ext uri="{BB962C8B-B14F-4D97-AF65-F5344CB8AC3E}">
        <p14:creationId xmlns:p14="http://schemas.microsoft.com/office/powerpoint/2010/main" val="4099996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64</a:t>
            </a:fld>
            <a:endParaRPr lang="de-DE" altLang="de-DE"/>
          </a:p>
        </p:txBody>
      </p:sp>
    </p:spTree>
    <p:extLst>
      <p:ext uri="{BB962C8B-B14F-4D97-AF65-F5344CB8AC3E}">
        <p14:creationId xmlns:p14="http://schemas.microsoft.com/office/powerpoint/2010/main" val="33892546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65</a:t>
            </a:fld>
            <a:endParaRPr lang="de-DE" altLang="de-DE"/>
          </a:p>
        </p:txBody>
      </p:sp>
    </p:spTree>
    <p:extLst>
      <p:ext uri="{BB962C8B-B14F-4D97-AF65-F5344CB8AC3E}">
        <p14:creationId xmlns:p14="http://schemas.microsoft.com/office/powerpoint/2010/main" val="2122771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66</a:t>
            </a:fld>
            <a:endParaRPr lang="de-DE" altLang="de-DE"/>
          </a:p>
        </p:txBody>
      </p:sp>
    </p:spTree>
    <p:extLst>
      <p:ext uri="{BB962C8B-B14F-4D97-AF65-F5344CB8AC3E}">
        <p14:creationId xmlns:p14="http://schemas.microsoft.com/office/powerpoint/2010/main" val="3337193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b920655c7f_0_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1b920655c7f_0_1:notes"/>
          <p:cNvSpPr txBox="1">
            <a:spLocks noGrp="1"/>
          </p:cNvSpPr>
          <p:nvPr>
            <p:ph type="body" idx="1"/>
          </p:nvPr>
        </p:nvSpPr>
        <p:spPr>
          <a:xfrm>
            <a:off x="709930" y="4925407"/>
            <a:ext cx="5679440" cy="4030047"/>
          </a:xfrm>
          <a:prstGeom prst="rect">
            <a:avLst/>
          </a:prstGeom>
          <a:noFill/>
          <a:ln>
            <a:noFill/>
          </a:ln>
        </p:spPr>
        <p:txBody>
          <a:bodyPr spcFirstLastPara="1" wrap="square" lIns="99032" tIns="49502" rIns="99032" bIns="49502" anchor="t" anchorCtr="0">
            <a:noAutofit/>
          </a:bodyPr>
          <a:lstStyle/>
          <a:p>
            <a:pPr>
              <a:buSzPts val="1400"/>
            </a:pPr>
            <a:endParaRPr dirty="0"/>
          </a:p>
        </p:txBody>
      </p:sp>
      <p:sp>
        <p:nvSpPr>
          <p:cNvPr id="375" name="Google Shape;375;g1b920655c7f_0_1:notes"/>
          <p:cNvSpPr txBox="1">
            <a:spLocks noGrp="1"/>
          </p:cNvSpPr>
          <p:nvPr>
            <p:ph type="sldNum" idx="12"/>
          </p:nvPr>
        </p:nvSpPr>
        <p:spPr>
          <a:xfrm>
            <a:off x="4021294" y="9721106"/>
            <a:ext cx="3076363" cy="513410"/>
          </a:xfrm>
          <a:prstGeom prst="rect">
            <a:avLst/>
          </a:prstGeom>
          <a:noFill/>
          <a:ln>
            <a:noFill/>
          </a:ln>
        </p:spPr>
        <p:txBody>
          <a:bodyPr spcFirstLastPara="1" wrap="square" lIns="99032" tIns="49502" rIns="99032" bIns="49502" anchor="b" anchorCtr="0">
            <a:noAutofit/>
          </a:bodyPr>
          <a:lstStyle/>
          <a:p>
            <a:pPr>
              <a:buClr>
                <a:srgbClr val="000000"/>
              </a:buClr>
              <a:buSzPts val="1400"/>
            </a:pPr>
            <a:fld id="{00000000-1234-1234-1234-123412341234}" type="slidenum">
              <a:rPr lang="de-DE"/>
              <a:pPr>
                <a:buClr>
                  <a:srgbClr val="000000"/>
                </a:buClr>
                <a:buSzPts val="1400"/>
              </a:pPr>
              <a:t>67</a:t>
            </a:fld>
            <a:endParaRPr/>
          </a:p>
        </p:txBody>
      </p:sp>
    </p:spTree>
    <p:extLst>
      <p:ext uri="{BB962C8B-B14F-4D97-AF65-F5344CB8AC3E}">
        <p14:creationId xmlns:p14="http://schemas.microsoft.com/office/powerpoint/2010/main" val="15740022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69</a:t>
            </a:fld>
            <a:endParaRPr lang="de-DE"/>
          </a:p>
        </p:txBody>
      </p:sp>
    </p:spTree>
    <p:extLst>
      <p:ext uri="{BB962C8B-B14F-4D97-AF65-F5344CB8AC3E}">
        <p14:creationId xmlns:p14="http://schemas.microsoft.com/office/powerpoint/2010/main" val="2692504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2187EDA-CFED-CFC2-3704-07B6D43DEFE4}" type="slidenum">
              <a:rPr/>
              <a:t>70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72</a:t>
            </a:fld>
            <a:endParaRPr lang="de-DE"/>
          </a:p>
        </p:txBody>
      </p:sp>
    </p:spTree>
    <p:extLst>
      <p:ext uri="{BB962C8B-B14F-4D97-AF65-F5344CB8AC3E}">
        <p14:creationId xmlns:p14="http://schemas.microsoft.com/office/powerpoint/2010/main" val="872373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11</a:t>
            </a:fld>
            <a:endParaRPr lang="de-DE"/>
          </a:p>
        </p:txBody>
      </p:sp>
    </p:spTree>
    <p:extLst>
      <p:ext uri="{BB962C8B-B14F-4D97-AF65-F5344CB8AC3E}">
        <p14:creationId xmlns:p14="http://schemas.microsoft.com/office/powerpoint/2010/main" val="7462957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73</a:t>
            </a:fld>
            <a:endParaRPr lang="de-DE"/>
          </a:p>
        </p:txBody>
      </p:sp>
    </p:spTree>
    <p:extLst>
      <p:ext uri="{BB962C8B-B14F-4D97-AF65-F5344CB8AC3E}">
        <p14:creationId xmlns:p14="http://schemas.microsoft.com/office/powerpoint/2010/main" val="40491023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74</a:t>
            </a:fld>
            <a:endParaRPr lang="de-DE"/>
          </a:p>
        </p:txBody>
      </p:sp>
    </p:spTree>
    <p:extLst>
      <p:ext uri="{BB962C8B-B14F-4D97-AF65-F5344CB8AC3E}">
        <p14:creationId xmlns:p14="http://schemas.microsoft.com/office/powerpoint/2010/main" val="3262975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75</a:t>
            </a:fld>
            <a:endParaRPr lang="de-DE"/>
          </a:p>
        </p:txBody>
      </p:sp>
    </p:spTree>
    <p:extLst>
      <p:ext uri="{BB962C8B-B14F-4D97-AF65-F5344CB8AC3E}">
        <p14:creationId xmlns:p14="http://schemas.microsoft.com/office/powerpoint/2010/main" val="37846735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76</a:t>
            </a:fld>
            <a:endParaRPr lang="de-DE"/>
          </a:p>
        </p:txBody>
      </p:sp>
    </p:spTree>
    <p:extLst>
      <p:ext uri="{BB962C8B-B14F-4D97-AF65-F5344CB8AC3E}">
        <p14:creationId xmlns:p14="http://schemas.microsoft.com/office/powerpoint/2010/main" val="4832501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77</a:t>
            </a:fld>
            <a:endParaRPr lang="de-DE"/>
          </a:p>
        </p:txBody>
      </p:sp>
    </p:spTree>
    <p:extLst>
      <p:ext uri="{BB962C8B-B14F-4D97-AF65-F5344CB8AC3E}">
        <p14:creationId xmlns:p14="http://schemas.microsoft.com/office/powerpoint/2010/main" val="1707711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79</a:t>
            </a:fld>
            <a:endParaRPr lang="de-DE" altLang="de-DE"/>
          </a:p>
        </p:txBody>
      </p:sp>
    </p:spTree>
    <p:extLst>
      <p:ext uri="{BB962C8B-B14F-4D97-AF65-F5344CB8AC3E}">
        <p14:creationId xmlns:p14="http://schemas.microsoft.com/office/powerpoint/2010/main" val="90975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13</a:t>
            </a:fld>
            <a:endParaRPr lang="de-DE"/>
          </a:p>
        </p:txBody>
      </p:sp>
    </p:spTree>
    <p:extLst>
      <p:ext uri="{BB962C8B-B14F-4D97-AF65-F5344CB8AC3E}">
        <p14:creationId xmlns:p14="http://schemas.microsoft.com/office/powerpoint/2010/main" val="846839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14</a:t>
            </a:fld>
            <a:endParaRPr lang="de-DE"/>
          </a:p>
        </p:txBody>
      </p:sp>
    </p:spTree>
    <p:extLst>
      <p:ext uri="{BB962C8B-B14F-4D97-AF65-F5344CB8AC3E}">
        <p14:creationId xmlns:p14="http://schemas.microsoft.com/office/powerpoint/2010/main" val="622615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15</a:t>
            </a:fld>
            <a:endParaRPr lang="de-DE"/>
          </a:p>
        </p:txBody>
      </p:sp>
    </p:spTree>
    <p:extLst>
      <p:ext uri="{BB962C8B-B14F-4D97-AF65-F5344CB8AC3E}">
        <p14:creationId xmlns:p14="http://schemas.microsoft.com/office/powerpoint/2010/main" val="369692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4">
    <p:spTree>
      <p:nvGrpSpPr>
        <p:cNvPr id="1" name=""/>
        <p:cNvGrpSpPr/>
        <p:nvPr/>
      </p:nvGrpSpPr>
      <p:grpSpPr>
        <a:xfrm>
          <a:off x="0" y="0"/>
          <a:ext cx="0" cy="0"/>
          <a:chOff x="0" y="0"/>
          <a:chExt cx="0" cy="0"/>
        </a:xfrm>
      </p:grpSpPr>
      <p:sp>
        <p:nvSpPr>
          <p:cNvPr id="2" name="Titel 1"/>
          <p:cNvSpPr>
            <a:spLocks noGrp="1"/>
          </p:cNvSpPr>
          <p:nvPr>
            <p:ph type="ctrTitle"/>
          </p:nvPr>
        </p:nvSpPr>
        <p:spPr>
          <a:xfrm>
            <a:off x="2742245" y="1062293"/>
            <a:ext cx="6707509" cy="2027560"/>
          </a:xfrm>
        </p:spPr>
        <p:txBody>
          <a:bodyPr/>
          <a:lstStyle>
            <a:lvl1pPr algn="ctr">
              <a:lnSpc>
                <a:spcPct val="85000"/>
              </a:lnSpc>
              <a:defRPr sz="8000" b="0"/>
            </a:lvl1pPr>
          </a:lstStyle>
          <a:p>
            <a:r>
              <a:rPr lang="de-DE" dirty="0"/>
              <a:t>Titelmasterformat durch Klicken bearbeiten</a:t>
            </a:r>
          </a:p>
        </p:txBody>
      </p:sp>
      <p:sp>
        <p:nvSpPr>
          <p:cNvPr id="3" name="Untertitel 2"/>
          <p:cNvSpPr>
            <a:spLocks noGrp="1"/>
          </p:cNvSpPr>
          <p:nvPr>
            <p:ph type="subTitle" idx="1"/>
          </p:nvPr>
        </p:nvSpPr>
        <p:spPr>
          <a:xfrm>
            <a:off x="2753121" y="4566117"/>
            <a:ext cx="6696633" cy="1332148"/>
          </a:xfrm>
        </p:spPr>
        <p:txBody>
          <a:bodyPr anchor="b"/>
          <a:lstStyle>
            <a:lvl1pPr marL="0" indent="0" algn="ctr">
              <a:lnSpc>
                <a:spcPct val="100000"/>
              </a:lnSpc>
              <a:buNone/>
              <a:defRPr sz="19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a:t>Formatvorlage des Untertitelmasters durch Klicken bearbeiten</a:t>
            </a:r>
          </a:p>
        </p:txBody>
      </p:sp>
      <p:sp>
        <p:nvSpPr>
          <p:cNvPr id="11" name="Textplatzhalter 10"/>
          <p:cNvSpPr>
            <a:spLocks noGrp="1"/>
          </p:cNvSpPr>
          <p:nvPr>
            <p:ph type="body" sz="quarter" idx="10"/>
          </p:nvPr>
        </p:nvSpPr>
        <p:spPr>
          <a:xfrm>
            <a:off x="2742244" y="5990049"/>
            <a:ext cx="6696633" cy="314510"/>
          </a:xfrm>
        </p:spPr>
        <p:txBody>
          <a:bodyPr anchor="b"/>
          <a:lstStyle>
            <a:lvl1pPr marL="0" indent="0" algn="ctr">
              <a:lnSpc>
                <a:spcPct val="100000"/>
              </a:lnSpc>
              <a:buNone/>
              <a:tabLst>
                <a:tab pos="1076245" algn="l"/>
                <a:tab pos="2600130" algn="l"/>
              </a:tabLst>
              <a:defRPr sz="800"/>
            </a:lvl1pPr>
          </a:lstStyle>
          <a:p>
            <a:pPr lvl="0"/>
            <a:r>
              <a:rPr lang="de-DE"/>
              <a:t>Formatvorlagen des Textmasters bearbeiten</a:t>
            </a:r>
          </a:p>
        </p:txBody>
      </p:sp>
      <p:sp>
        <p:nvSpPr>
          <p:cNvPr id="12" name="Textplatzhalter 5"/>
          <p:cNvSpPr>
            <a:spLocks noGrp="1"/>
          </p:cNvSpPr>
          <p:nvPr>
            <p:ph type="body" sz="quarter" idx="12"/>
          </p:nvPr>
        </p:nvSpPr>
        <p:spPr>
          <a:xfrm>
            <a:off x="2742245" y="3178189"/>
            <a:ext cx="6696633" cy="1296144"/>
          </a:xfrm>
        </p:spPr>
        <p:txBody>
          <a:bodyPr/>
          <a:lstStyle>
            <a:lvl1pPr marL="0" indent="0" algn="ctr">
              <a:buNone/>
              <a:defRPr sz="3200"/>
            </a:lvl1pPr>
          </a:lstStyle>
          <a:p>
            <a:pPr lvl="0"/>
            <a:r>
              <a:rPr lang="de-DE"/>
              <a:t>Formatvorlagen des Textmasters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e orange">
    <p:spTree>
      <p:nvGrpSpPr>
        <p:cNvPr id="1" name=""/>
        <p:cNvGrpSpPr/>
        <p:nvPr/>
      </p:nvGrpSpPr>
      <p:grpSpPr>
        <a:xfrm>
          <a:off x="0" y="0"/>
          <a:ext cx="0" cy="0"/>
          <a:chOff x="0" y="0"/>
          <a:chExt cx="0" cy="0"/>
        </a:xfrm>
      </p:grpSpPr>
      <p:sp>
        <p:nvSpPr>
          <p:cNvPr id="2" name="Titel 1"/>
          <p:cNvSpPr>
            <a:spLocks noGrp="1"/>
          </p:cNvSpPr>
          <p:nvPr>
            <p:ph type="ctrTitle"/>
          </p:nvPr>
        </p:nvSpPr>
        <p:spPr>
          <a:xfrm>
            <a:off x="2742245" y="840790"/>
            <a:ext cx="6707509" cy="3395712"/>
          </a:xfrm>
        </p:spPr>
        <p:txBody>
          <a:bodyPr/>
          <a:lstStyle>
            <a:lvl1pPr algn="ctr">
              <a:lnSpc>
                <a:spcPct val="85000"/>
              </a:lnSpc>
              <a:defRPr sz="5400" b="0"/>
            </a:lvl1pPr>
          </a:lstStyle>
          <a:p>
            <a:r>
              <a:rPr lang="de-DE"/>
              <a:t>Titelmasterformat durch Klicken bearbeiten</a:t>
            </a:r>
          </a:p>
        </p:txBody>
      </p:sp>
      <p:sp>
        <p:nvSpPr>
          <p:cNvPr id="3" name="Untertitel 2"/>
          <p:cNvSpPr>
            <a:spLocks noGrp="1"/>
          </p:cNvSpPr>
          <p:nvPr>
            <p:ph type="subTitle" idx="1"/>
          </p:nvPr>
        </p:nvSpPr>
        <p:spPr>
          <a:xfrm>
            <a:off x="2742245" y="4280113"/>
            <a:ext cx="6696633" cy="1332148"/>
          </a:xfrm>
        </p:spPr>
        <p:txBody>
          <a:bodyPr anchor="b"/>
          <a:lstStyle>
            <a:lvl1pPr marL="0" indent="0" algn="ctr">
              <a:lnSpc>
                <a:spcPct val="100000"/>
              </a:lnSpc>
              <a:buNone/>
              <a:defRPr sz="19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a:t>Formatvorlage des Untertitelmasters durch Klicken bearbeiten</a:t>
            </a:r>
          </a:p>
        </p:txBody>
      </p:sp>
      <p:sp>
        <p:nvSpPr>
          <p:cNvPr id="11" name="Textplatzhalter 10"/>
          <p:cNvSpPr>
            <a:spLocks noGrp="1"/>
          </p:cNvSpPr>
          <p:nvPr>
            <p:ph type="body" sz="quarter" idx="10"/>
          </p:nvPr>
        </p:nvSpPr>
        <p:spPr>
          <a:xfrm>
            <a:off x="2753121" y="5655872"/>
            <a:ext cx="6696633" cy="314510"/>
          </a:xfrm>
        </p:spPr>
        <p:txBody>
          <a:bodyPr anchor="b"/>
          <a:lstStyle>
            <a:lvl1pPr marL="0" indent="0" algn="ctr">
              <a:lnSpc>
                <a:spcPct val="100000"/>
              </a:lnSpc>
              <a:buNone/>
              <a:tabLst>
                <a:tab pos="1076245" algn="l"/>
                <a:tab pos="2600130" algn="l"/>
              </a:tabLst>
              <a:defRPr sz="800"/>
            </a:lvl1pPr>
          </a:lstStyle>
          <a:p>
            <a:pPr lvl="0"/>
            <a:r>
              <a:rPr lang="de-DE"/>
              <a:t>Formatvorlagen des Textmasters bearbeiten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renner 2 orange">
    <p:spTree>
      <p:nvGrpSpPr>
        <p:cNvPr id="1" name=""/>
        <p:cNvGrpSpPr/>
        <p:nvPr/>
      </p:nvGrpSpPr>
      <p:grpSpPr>
        <a:xfrm>
          <a:off x="0" y="0"/>
          <a:ext cx="0" cy="0"/>
          <a:chOff x="0" y="0"/>
          <a:chExt cx="0" cy="0"/>
        </a:xfrm>
      </p:grpSpPr>
      <p:sp>
        <p:nvSpPr>
          <p:cNvPr id="5" name="Rechteck 4"/>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9" name="Bildplatzhalter 4"/>
          <p:cNvSpPr>
            <a:spLocks noGrp="1"/>
          </p:cNvSpPr>
          <p:nvPr>
            <p:ph type="pic" sz="quarter" idx="11"/>
          </p:nvPr>
        </p:nvSpPr>
        <p:spPr>
          <a:xfrm>
            <a:off x="0" y="1052736"/>
            <a:ext cx="12192000" cy="5805264"/>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8" name="Textplatzhalter 7"/>
          <p:cNvSpPr>
            <a:spLocks noGrp="1"/>
          </p:cNvSpPr>
          <p:nvPr>
            <p:ph type="body" sz="quarter" idx="10"/>
          </p:nvPr>
        </p:nvSpPr>
        <p:spPr>
          <a:xfrm>
            <a:off x="7392143" y="1052736"/>
            <a:ext cx="4806000" cy="5832000"/>
          </a:xfrm>
          <a:blipFill dpi="0" rotWithShape="1">
            <a:blip r:embed="rId2"/>
            <a:srcRect/>
            <a:stretch>
              <a:fillRect/>
            </a:stretch>
          </a:blipFill>
        </p:spPr>
        <p:txBody>
          <a:bodyPr/>
          <a:lstStyle>
            <a:lvl1pPr marL="0" indent="0">
              <a:buNone/>
              <a:defRPr sz="200"/>
            </a:lvl1pPr>
          </a:lstStyle>
          <a:p>
            <a:pPr lvl="0"/>
            <a:r>
              <a:rPr lang="de-DE"/>
              <a:t>Formatvorlagen des Textmasters bearbeiten</a:t>
            </a:r>
          </a:p>
        </p:txBody>
      </p:sp>
      <p:sp>
        <p:nvSpPr>
          <p:cNvPr id="2" name="Titel 1"/>
          <p:cNvSpPr>
            <a:spLocks noGrp="1"/>
          </p:cNvSpPr>
          <p:nvPr>
            <p:ph type="ctrTitle"/>
          </p:nvPr>
        </p:nvSpPr>
        <p:spPr>
          <a:xfrm>
            <a:off x="6600057" y="2096852"/>
            <a:ext cx="4680520" cy="1980220"/>
          </a:xfrm>
          <a:solidFill>
            <a:schemeClr val="bg1"/>
          </a:solidFill>
        </p:spPr>
        <p:txBody>
          <a:bodyPr lIns="72000" tIns="72000" rIns="72000" bIns="72000" anchor="ctr"/>
          <a:lstStyle>
            <a:lvl1pPr algn="ctr">
              <a:lnSpc>
                <a:spcPct val="85000"/>
              </a:lnSpc>
              <a:defRPr sz="5400" b="0">
                <a:solidFill>
                  <a:schemeClr val="accent4"/>
                </a:solidFill>
              </a:defRPr>
            </a:lvl1pPr>
          </a:lstStyle>
          <a:p>
            <a:r>
              <a:rPr lang="de-DE"/>
              <a:t>Titelmasterformat durch Klicken bearbeiten</a:t>
            </a:r>
          </a:p>
        </p:txBody>
      </p:sp>
    </p:spTree>
    <p:extLst>
      <p:ext uri="{BB962C8B-B14F-4D97-AF65-F5344CB8AC3E}">
        <p14:creationId xmlns:p14="http://schemas.microsoft.com/office/powerpoint/2010/main" val="942668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Inhalt (Linie)">
    <p:spTree>
      <p:nvGrpSpPr>
        <p:cNvPr id="1" name=""/>
        <p:cNvGrpSpPr/>
        <p:nvPr/>
      </p:nvGrpSpPr>
      <p:grpSpPr>
        <a:xfrm>
          <a:off x="0" y="0"/>
          <a:ext cx="0" cy="0"/>
          <a:chOff x="0" y="0"/>
          <a:chExt cx="0" cy="0"/>
        </a:xfrm>
      </p:grpSpPr>
      <p:cxnSp>
        <p:nvCxnSpPr>
          <p:cNvPr id="5" name="Gerade Verbindung 6"/>
          <p:cNvCxnSpPr/>
          <p:nvPr userDrawn="1"/>
        </p:nvCxnSpPr>
        <p:spPr>
          <a:xfrm>
            <a:off x="371477" y="1520825"/>
            <a:ext cx="1144905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6" name="Fußzeilenplatzhalter 4"/>
          <p:cNvSpPr>
            <a:spLocks noGrp="1"/>
          </p:cNvSpPr>
          <p:nvPr>
            <p:ph type="ftr" sz="quarter" idx="14"/>
          </p:nvPr>
        </p:nvSpPr>
        <p:spPr/>
        <p:txBody>
          <a:bodyPr/>
          <a:lstStyle>
            <a:lvl1pPr>
              <a:defRPr/>
            </a:lvl1pPr>
          </a:lstStyle>
          <a:p>
            <a:pPr>
              <a:defRPr/>
            </a:pPr>
            <a:endParaRPr lang="de-DE">
              <a:solidFill>
                <a:prstClr val="black"/>
              </a:solidFill>
            </a:endParaRPr>
          </a:p>
        </p:txBody>
      </p:sp>
    </p:spTree>
    <p:extLst>
      <p:ext uri="{BB962C8B-B14F-4D97-AF65-F5344CB8AC3E}">
        <p14:creationId xmlns:p14="http://schemas.microsoft.com/office/powerpoint/2010/main" val="21425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enner 1 orange">
    <p:spTree>
      <p:nvGrpSpPr>
        <p:cNvPr id="1" name=""/>
        <p:cNvGrpSpPr/>
        <p:nvPr/>
      </p:nvGrpSpPr>
      <p:grpSpPr>
        <a:xfrm>
          <a:off x="0" y="0"/>
          <a:ext cx="0" cy="0"/>
          <a:chOff x="0" y="0"/>
          <a:chExt cx="0" cy="0"/>
        </a:xfrm>
      </p:grpSpPr>
      <p:sp>
        <p:nvSpPr>
          <p:cNvPr id="4" name="Rechteck 3"/>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ctrTitle"/>
          </p:nvPr>
        </p:nvSpPr>
        <p:spPr>
          <a:xfrm>
            <a:off x="2742245" y="1283692"/>
            <a:ext cx="6707509" cy="659408"/>
          </a:xfrm>
        </p:spPr>
        <p:txBody>
          <a:bodyPr/>
          <a:lstStyle>
            <a:lvl1pPr algn="ctr">
              <a:lnSpc>
                <a:spcPct val="85000"/>
              </a:lnSpc>
              <a:defRPr sz="5400" b="0"/>
            </a:lvl1pPr>
          </a:lstStyle>
          <a:p>
            <a:r>
              <a:rPr lang="de-DE" dirty="0"/>
              <a:t>Titelmasterformat durch Klicken bearbeiten</a:t>
            </a:r>
          </a:p>
        </p:txBody>
      </p:sp>
      <p:sp>
        <p:nvSpPr>
          <p:cNvPr id="3" name="Untertitel 2"/>
          <p:cNvSpPr>
            <a:spLocks noGrp="1"/>
          </p:cNvSpPr>
          <p:nvPr>
            <p:ph type="subTitle" idx="1"/>
          </p:nvPr>
        </p:nvSpPr>
        <p:spPr>
          <a:xfrm>
            <a:off x="2742245" y="3351892"/>
            <a:ext cx="6696633" cy="1332148"/>
          </a:xfrm>
        </p:spPr>
        <p:txBody>
          <a:bodyPr/>
          <a:lstStyle>
            <a:lvl1pPr marL="0" indent="0" algn="ctr">
              <a:lnSpc>
                <a:spcPct val="100000"/>
              </a:lnSpc>
              <a:buNone/>
              <a:defRPr sz="33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dirty="0"/>
              <a:t>Formatvorlage des Untertitelmasters durch Klicken bearbeiten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enner 2 orange">
    <p:spTree>
      <p:nvGrpSpPr>
        <p:cNvPr id="1" name=""/>
        <p:cNvGrpSpPr/>
        <p:nvPr/>
      </p:nvGrpSpPr>
      <p:grpSpPr>
        <a:xfrm>
          <a:off x="0" y="0"/>
          <a:ext cx="0" cy="0"/>
          <a:chOff x="0" y="0"/>
          <a:chExt cx="0" cy="0"/>
        </a:xfrm>
      </p:grpSpPr>
      <p:sp>
        <p:nvSpPr>
          <p:cNvPr id="5" name="Rechteck 4"/>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9" name="Bildplatzhalter 4"/>
          <p:cNvSpPr>
            <a:spLocks noGrp="1"/>
          </p:cNvSpPr>
          <p:nvPr>
            <p:ph type="pic" sz="quarter" idx="11"/>
          </p:nvPr>
        </p:nvSpPr>
        <p:spPr>
          <a:xfrm>
            <a:off x="0" y="1052736"/>
            <a:ext cx="12192000" cy="5805264"/>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2" name="Titel 1"/>
          <p:cNvSpPr>
            <a:spLocks noGrp="1"/>
          </p:cNvSpPr>
          <p:nvPr>
            <p:ph type="ctrTitle"/>
          </p:nvPr>
        </p:nvSpPr>
        <p:spPr>
          <a:xfrm>
            <a:off x="6600056" y="1692492"/>
            <a:ext cx="5591943" cy="2384580"/>
          </a:xfrm>
          <a:solidFill>
            <a:schemeClr val="bg1"/>
          </a:solidFill>
        </p:spPr>
        <p:txBody>
          <a:bodyPr lIns="72000" tIns="72000" rIns="72000" bIns="72000" anchor="ctr"/>
          <a:lstStyle>
            <a:lvl1pPr algn="ctr">
              <a:lnSpc>
                <a:spcPct val="85000"/>
              </a:lnSpc>
              <a:defRPr sz="5400" b="0">
                <a:solidFill>
                  <a:schemeClr val="accent4"/>
                </a:solidFill>
              </a:defRPr>
            </a:lvl1pPr>
          </a:lstStyle>
          <a:p>
            <a:r>
              <a:rPr lang="de-DE" dirty="0"/>
              <a:t>Titelmasterformat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6" name="Rechteck 5"/>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7" name="Rechteck 6"/>
          <p:cNvSpPr/>
          <p:nvPr userDrawn="1"/>
        </p:nvSpPr>
        <p:spPr>
          <a:xfrm>
            <a:off x="263528" y="1520827"/>
            <a:ext cx="5724525" cy="4716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a:xfrm>
            <a:off x="371475" y="1785516"/>
            <a:ext cx="5472000" cy="432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6203952" y="1520827"/>
            <a:ext cx="5724525"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5" name="Rechteck 4"/>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263528" y="1520827"/>
            <a:ext cx="11664949"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5" name="Rechteck 4"/>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11" name="Textplatzhalter 8"/>
          <p:cNvSpPr>
            <a:spLocks noGrp="1"/>
          </p:cNvSpPr>
          <p:nvPr>
            <p:ph type="body" sz="quarter" idx="15"/>
          </p:nvPr>
        </p:nvSpPr>
        <p:spPr>
          <a:xfrm>
            <a:off x="263530" y="1520827"/>
            <a:ext cx="11664951" cy="4716463"/>
          </a:xfrm>
          <a:solidFill>
            <a:schemeClr val="accent4"/>
          </a:solidFill>
        </p:spPr>
        <p:txBody>
          <a:bodyPr lIns="360000" tIns="828000" rIns="360000" bIns="360000"/>
          <a:lstStyle>
            <a:lvl1pPr marL="0" indent="0" algn="ctr">
              <a:lnSpc>
                <a:spcPct val="90000"/>
              </a:lnSpc>
              <a:buNone/>
              <a:defRPr sz="3600" b="1">
                <a:solidFill>
                  <a:schemeClr val="bg1"/>
                </a:solidFill>
              </a:defRPr>
            </a:lvl1pPr>
          </a:lstStyle>
          <a:p>
            <a:pPr lvl="0"/>
            <a:r>
              <a:rPr lang="de-DE"/>
              <a:t>Formatvorlagen des Textmasters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weiß)">
    <p:spTree>
      <p:nvGrpSpPr>
        <p:cNvPr id="1" name=""/>
        <p:cNvGrpSpPr/>
        <p:nvPr/>
      </p:nvGrpSpPr>
      <p:grpSpPr>
        <a:xfrm>
          <a:off x="0" y="0"/>
          <a:ext cx="0" cy="0"/>
          <a:chOff x="0" y="0"/>
          <a:chExt cx="0" cy="0"/>
        </a:xfrm>
      </p:grpSpPr>
      <p:sp>
        <p:nvSpPr>
          <p:cNvPr id="11" name="Textplatzhalter 8"/>
          <p:cNvSpPr>
            <a:spLocks noGrp="1"/>
          </p:cNvSpPr>
          <p:nvPr>
            <p:ph type="body" sz="quarter" idx="15"/>
          </p:nvPr>
        </p:nvSpPr>
        <p:spPr>
          <a:xfrm>
            <a:off x="263530" y="1520827"/>
            <a:ext cx="11664951" cy="4716463"/>
          </a:xfrm>
          <a:noFill/>
        </p:spPr>
        <p:txBody>
          <a:bodyPr lIns="360000" tIns="828000" rIns="360000" bIns="360000"/>
          <a:lstStyle>
            <a:lvl1pPr marL="0" indent="0" algn="ctr">
              <a:lnSpc>
                <a:spcPct val="90000"/>
              </a:lnSpc>
              <a:buNone/>
              <a:defRPr sz="3600" b="1">
                <a:solidFill>
                  <a:schemeClr val="tx1"/>
                </a:solidFill>
              </a:defRPr>
            </a:lvl1pPr>
          </a:lstStyle>
          <a:p>
            <a:pPr lvl="0"/>
            <a:r>
              <a:rPr lang="de-DE"/>
              <a:t>Formatvorlagen des Textmasters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und Bild">
    <p:spTree>
      <p:nvGrpSpPr>
        <p:cNvPr id="1" name=""/>
        <p:cNvGrpSpPr/>
        <p:nvPr/>
      </p:nvGrpSpPr>
      <p:grpSpPr>
        <a:xfrm>
          <a:off x="0" y="0"/>
          <a:ext cx="0" cy="0"/>
          <a:chOff x="0" y="0"/>
          <a:chExt cx="0" cy="0"/>
        </a:xfrm>
      </p:grpSpPr>
      <p:sp>
        <p:nvSpPr>
          <p:cNvPr id="6" name="Rechteck 5"/>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6203952" y="1520827"/>
            <a:ext cx="5724525"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12" name="Textplatzhalter 8"/>
          <p:cNvSpPr>
            <a:spLocks noGrp="1"/>
          </p:cNvSpPr>
          <p:nvPr>
            <p:ph type="body" sz="quarter" idx="15"/>
          </p:nvPr>
        </p:nvSpPr>
        <p:spPr>
          <a:xfrm>
            <a:off x="263528" y="1520827"/>
            <a:ext cx="5724525" cy="4716463"/>
          </a:xfrm>
          <a:solidFill>
            <a:schemeClr val="accent4"/>
          </a:solidFill>
        </p:spPr>
        <p:txBody>
          <a:bodyPr lIns="360000" tIns="720000" rIns="360000" bIns="360000"/>
          <a:lstStyle>
            <a:lvl1pPr marL="0" indent="0" algn="l">
              <a:lnSpc>
                <a:spcPct val="90000"/>
              </a:lnSpc>
              <a:buNone/>
              <a:defRPr sz="3300" b="1">
                <a:solidFill>
                  <a:schemeClr val="bg1"/>
                </a:solidFill>
              </a:defRPr>
            </a:lvl1pPr>
          </a:lstStyle>
          <a:p>
            <a:pPr lvl="0"/>
            <a:r>
              <a:rPr lang="de-DE"/>
              <a:t>Formatvorlagen des Textmasters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371481" y="1785938"/>
            <a:ext cx="8824913"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cxnSp>
        <p:nvCxnSpPr>
          <p:cNvPr id="12" name="Gerade Verbindung 11"/>
          <p:cNvCxnSpPr/>
          <p:nvPr/>
        </p:nvCxnSpPr>
        <p:spPr>
          <a:xfrm>
            <a:off x="371477" y="6237288"/>
            <a:ext cx="1144905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74651" y="6313496"/>
            <a:ext cx="1436688" cy="295275"/>
          </a:xfrm>
          <a:prstGeom prst="rect">
            <a:avLst/>
          </a:prstGeom>
        </p:spPr>
        <p:txBody>
          <a:bodyPr lIns="0" tIns="0" rIns="0" bIns="0" anchor="b"/>
          <a:lstStyle>
            <a:defPPr>
              <a:defRPr lang="de-DE"/>
            </a:defPPr>
            <a:lvl1pPr>
              <a:defRPr sz="800"/>
            </a:lvl1pPr>
          </a:lstStyle>
          <a:p>
            <a:pPr>
              <a:defRPr/>
            </a:pPr>
            <a:fld id="{A01D7407-A3A9-3C49-9F9D-BB8A8CF52D19}" type="slidenum">
              <a:rPr lang="de-DE" sz="800" smtClean="0">
                <a:solidFill>
                  <a:prstClr val="black"/>
                </a:solidFill>
              </a:rPr>
              <a:pPr>
                <a:defRPr/>
              </a:pPr>
              <a:t>‹Nr.›</a:t>
            </a:fld>
            <a:endParaRPr lang="de-DE" sz="800">
              <a:solidFill>
                <a:prstClr val="black"/>
              </a:solidFill>
            </a:endParaRPr>
          </a:p>
        </p:txBody>
      </p:sp>
    </p:spTree>
    <p:extLst>
      <p:ext uri="{BB962C8B-B14F-4D97-AF65-F5344CB8AC3E}">
        <p14:creationId xmlns:p14="http://schemas.microsoft.com/office/powerpoint/2010/main" val="743939425"/>
      </p:ext>
    </p:extLst>
  </p:cSld>
  <p:clrMap bg1="lt1" tx1="dk1" bg2="lt2" tx2="dk2" accent1="accent1" accent2="accent2" accent3="accent3" accent4="accent4" accent5="accent5" accent6="accent6" hlink="hlink" folHlink="folHlink"/>
  <p:sldLayoutIdLst>
    <p:sldLayoutId id="2147483664" r:id="rId1"/>
    <p:sldLayoutId id="2147483671" r:id="rId2"/>
    <p:sldLayoutId id="2147483677" r:id="rId3"/>
    <p:sldLayoutId id="2147483681" r:id="rId4"/>
    <p:sldLayoutId id="2147483684" r:id="rId5"/>
    <p:sldLayoutId id="2147483685" r:id="rId6"/>
    <p:sldLayoutId id="2147483686" r:id="rId7"/>
    <p:sldLayoutId id="2147483687" r:id="rId8"/>
    <p:sldLayoutId id="2147483689" r:id="rId9"/>
    <p:sldLayoutId id="2147483690" r:id="rId10"/>
    <p:sldLayoutId id="2147483692" r:id="rId11"/>
    <p:sldLayoutId id="2147483696" r:id="rId12"/>
    <p:sldLayoutId id="2147483705" r:id="rId13"/>
    <p:sldLayoutId id="2147483706" r:id="rId14"/>
  </p:sldLayoutIdLst>
  <p:hf sldNum="0" hdr="0" ftr="0" dt="0"/>
  <p:txStyles>
    <p:title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p:titleStyle>
    <p:body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educational-resources.de/oer-tullu-regel/" TargetMode="External"/><Relationship Id="rId2" Type="http://schemas.openxmlformats.org/officeDocument/2006/relationships/hyperlink" Target="https://creativecommons.org/licenses/by/4.0/deed.de" TargetMode="Externa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s://www.ernaehrung-nachhaltig.d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8.png"/><Relationship Id="rId4" Type="http://schemas.openxmlformats.org/officeDocument/2006/relationships/diagramLayout" Target="../diagrams/layout4.xml"/><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www.dge.de/fileadmin/dok/wissenschaft/dgewissen/Umrechnungsfaktoren-Milchaequivalente-DGEWissen-3.2024-S43-44.pdf"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3.xml"/><Relationship Id="rId16"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image" Target="../media/image44.png"/><Relationship Id="rId5" Type="http://schemas.openxmlformats.org/officeDocument/2006/relationships/diagramQuickStyle" Target="../diagrams/quickStyle5.xml"/><Relationship Id="rId10" Type="http://schemas.openxmlformats.org/officeDocument/2006/relationships/image" Target="../media/image43.png"/><Relationship Id="rId4" Type="http://schemas.openxmlformats.org/officeDocument/2006/relationships/diagramLayout" Target="../diagrams/layout5.xml"/><Relationship Id="rId9"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image" Target="../media/image49.png"/><Relationship Id="rId5" Type="http://schemas.openxmlformats.org/officeDocument/2006/relationships/diagramQuickStyle" Target="../diagrams/quickStyle6.xml"/><Relationship Id="rId10" Type="http://schemas.openxmlformats.org/officeDocument/2006/relationships/image" Target="../media/image48.png"/><Relationship Id="rId4" Type="http://schemas.openxmlformats.org/officeDocument/2006/relationships/diagramLayout" Target="../diagrams/layout6.xml"/><Relationship Id="rId9"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hyperlink" Target="https://youtu.be/K27rqVSGJRY"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25.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bite-projekt.com/biodiversitaet/"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hyperlink" Target="https://www.fh-muenster.de/isun/genah.php"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6.png"/><Relationship Id="rId7"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www.ernaehrung-nachhaltig.de/"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microsoft.com/office/2018/10/relationships/comments" Target="../comments/modernComment_4CE_6F45B1E5.xml"/><Relationship Id="rId4" Type="http://schemas.openxmlformats.org/officeDocument/2006/relationships/image" Target="../media/image89.svg"/></Relationships>
</file>

<file path=ppt/slides/_rels/slide73.xml.rels><?xml version="1.0" encoding="UTF-8" standalone="yes"?>
<Relationships xmlns="http://schemas.openxmlformats.org/package/2006/relationships"><Relationship Id="rId3" Type="http://schemas.microsoft.com/office/2018/10/relationships/comments" Target="../comments/modernComment_4CF_4242A4CF.xml"/><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microsoft.com/office/2018/10/relationships/comments" Target="../comments/modernComment_49E_EE99863A.xml"/></Relationships>
</file>

<file path=ppt/slides/_rels/slide75.xml.rels><?xml version="1.0" encoding="UTF-8" standalone="yes"?>
<Relationships xmlns="http://schemas.openxmlformats.org/package/2006/relationships"><Relationship Id="rId3" Type="http://schemas.openxmlformats.org/officeDocument/2006/relationships/hyperlink" Target="https://www.nahgast.de/"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92.jp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8" Type="http://schemas.openxmlformats.org/officeDocument/2006/relationships/hyperlink" Target="https://eatforum.org/content/uploads/2019/01/EAT-Lancet_Commission_Summary_Report.pdf" TargetMode="External"/><Relationship Id="rId13" Type="http://schemas.openxmlformats.org/officeDocument/2006/relationships/hyperlink" Target="https://www.wwf.de/themen-projekte/landwirtschaft/ernaehrung-konsum/essen-wir-das-klima-auf" TargetMode="External"/><Relationship Id="rId3" Type="http://schemas.openxmlformats.org/officeDocument/2006/relationships/hyperlink" Target="https://www.bmuv.de/PM8383" TargetMode="External"/><Relationship Id="rId7" Type="http://schemas.openxmlformats.org/officeDocument/2006/relationships/hyperlink" Target="https://www.dge.de/gesunde-ernaehrung/gut-essen-und-trinken/dge-ernaehrungskreis/" TargetMode="External"/><Relationship Id="rId12" Type="http://schemas.openxmlformats.org/officeDocument/2006/relationships/hyperlink" Target="https://www.waterfootprint.org/resources/interactive-tools/product-gallery/" TargetMode="External"/><Relationship Id="rId2" Type="http://schemas.openxmlformats.org/officeDocument/2006/relationships/hyperlink" Target="https://energiekonsens.de/media/pages/media/edc11fc2aa-1612789453/ek002_rz06_gemuse_und_obst_dig.pdf" TargetMode="External"/><Relationship Id="rId1" Type="http://schemas.openxmlformats.org/officeDocument/2006/relationships/slideLayout" Target="../slideLayouts/slideLayout4.xml"/><Relationship Id="rId6" Type="http://schemas.openxmlformats.org/officeDocument/2006/relationships/hyperlink" Target="https://www.dge.de/gemeinschaftsgastronomie/dge-qualitaetsstandards/" TargetMode="External"/><Relationship Id="rId11" Type="http://schemas.openxmlformats.org/officeDocument/2006/relationships/hyperlink" Target="https://nachhaltig-sein.info/privatpersonen-nachhaltigkeit/wirkung-von-lebensmittel-transporten-auf-umwelt-infografik" TargetMode="External"/><Relationship Id="rId5" Type="http://schemas.openxmlformats.org/officeDocument/2006/relationships/hyperlink" Target="https://www.dge.de/fileadmin/Dokumente/GESUNDE_ERNAEHRUNG/Ern%C3%A4hrungsempfehlung/10_regeln/10-Regeln-der-DGE.pdf" TargetMode="External"/><Relationship Id="rId15" Type="http://schemas.openxmlformats.org/officeDocument/2006/relationships/hyperlink" Target="https://www.2000m2.eu/de/worum-gehts/" TargetMode="External"/><Relationship Id="rId10" Type="http://schemas.openxmlformats.org/officeDocument/2006/relationships/hyperlink" Target="https://wirtschaftslexikon.gabler.de/definition/warenwirtschaftssystem-wws-49748/version-272975" TargetMode="External"/><Relationship Id="rId4" Type="http://schemas.openxmlformats.org/officeDocument/2006/relationships/hyperlink" Target="https://www.youtube.com/watch?v=K27rqVSGJRY" TargetMode="External"/><Relationship Id="rId9" Type="http://schemas.openxmlformats.org/officeDocument/2006/relationships/hyperlink" Target="http://www.fao.org/3/CA3129EN/CA3129EN.pdf" TargetMode="External"/><Relationship Id="rId14" Type="http://schemas.openxmlformats.org/officeDocument/2006/relationships/hyperlink" Target="https://www.wwf.de/fileadmin/fm-wwf/Publikationen-PDF/Landwirtschaft/kulinarische-kompass-klima.pdf"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B75531A3-E64C-4F74-A694-994A9FAD7E69}"/>
              </a:ext>
            </a:extLst>
          </p:cNvPr>
          <p:cNvSpPr>
            <a:spLocks noChangeArrowheads="1"/>
          </p:cNvSpPr>
          <p:nvPr/>
        </p:nvSpPr>
        <p:spPr bwMode="auto">
          <a:xfrm>
            <a:off x="371481" y="1727448"/>
            <a:ext cx="1083711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Weiternutzung als OER ausdrücklich erlaubt: Dieses Werk und dessen Inhalte sind - sofern nicht anders angegeben - lizenziert unter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CC BY 4.0</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Nennung gemäß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TULLU-Regel</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bitte wie folgt: </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de-DE" altLang="de-DE" sz="1400" b="0" i="1"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Workshops 1: </a:t>
            </a:r>
            <a:r>
              <a:rPr lang="de-DE" altLang="de-DE" sz="1400" i="1" dirty="0">
                <a:latin typeface="Arial" panose="020B0604020202020204" pitchFamily="34" charset="0"/>
                <a:ea typeface="Times New Roman" panose="02020603050405020304" pitchFamily="18" charset="0"/>
                <a:cs typeface="Arial" panose="020B0604020202020204" pitchFamily="34" charset="0"/>
              </a:rPr>
              <a:t>Rezepturentwicklung</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e-DE" altLang="de-DE" sz="1400" i="1" dirty="0">
                <a:latin typeface="Arial" panose="020B0604020202020204" pitchFamily="34" charset="0"/>
                <a:ea typeface="Times New Roman" panose="02020603050405020304" pitchFamily="18" charset="0"/>
                <a:cs typeface="Arial" panose="020B0604020202020204" pitchFamily="34" charset="0"/>
              </a:rPr>
              <a:t>aus dem DBU geförderten Projekt „Gerechte und nachhaltige Außer-Haus-Angebote gestalten“, Institut für nachhaltige Ernährung (</a:t>
            </a:r>
            <a:r>
              <a:rPr lang="de-DE" altLang="de-DE" sz="1400" i="1" dirty="0" err="1">
                <a:latin typeface="Arial" panose="020B0604020202020204" pitchFamily="34" charset="0"/>
                <a:ea typeface="Times New Roman" panose="02020603050405020304" pitchFamily="18" charset="0"/>
                <a:cs typeface="Arial" panose="020B0604020202020204" pitchFamily="34" charset="0"/>
              </a:rPr>
              <a:t>iSuN</a:t>
            </a:r>
            <a:r>
              <a:rPr lang="de-DE" altLang="de-DE" sz="1400" i="1" dirty="0">
                <a:latin typeface="Arial" panose="020B0604020202020204" pitchFamily="34" charset="0"/>
                <a:ea typeface="Times New Roman" panose="02020603050405020304" pitchFamily="18" charset="0"/>
                <a:cs typeface="Arial" panose="020B0604020202020204" pitchFamily="34" charset="0"/>
              </a:rPr>
              <a:t>), </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Lizenz: </a:t>
            </a:r>
            <a:r>
              <a:rPr kumimoji="0" lang="de-DE" altLang="de-DE" sz="1400" b="0" i="1"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CC BY 4.0</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Der Lizenzvertrag ist hier abrufbar: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https://creativecommons.org/licenses/by/4.0/deed.de</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Das Werk ist online verfügbar unter: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https://www.ernaehrung-nachhaltig.de/</a:t>
            </a:r>
            <a:endParaRPr kumimoji="0" lang="de-DE" altLang="de-DE"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de-DE" altLang="ja-JP"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eaLnBrk="0" fontAlgn="base" hangingPunct="0">
              <a:spcBef>
                <a:spcPct val="0"/>
              </a:spcBef>
              <a:spcAft>
                <a:spcPct val="0"/>
              </a:spcAft>
            </a:pPr>
            <a:endParaRPr lang="de-DE" altLang="ja-JP" sz="14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de-DE" altLang="ja-JP" sz="1400" dirty="0">
                <a:latin typeface="Arial" panose="020B0604020202020204" pitchFamily="34" charset="0"/>
                <a:cs typeface="Arial" panose="020B0604020202020204" pitchFamily="34" charset="0"/>
              </a:rPr>
              <a:t>Bei der Erstellung dieser Ausarbeitung wurde größte Sorgfalt und Genauigkeit angewendet, um sicherzustellen, dass alle Informationen korrekt und verständlich dargestellt sind. Zunächst wurden die Inhalte nach dem aktuellen Forschungsstand und praxisrelevanten Informationen erstellt und in Praxisbetrieben geprüft sowie anschließend überarbeitet. Danach folgte die Lizenzierung nach OER-Standards. Sollten dennoch Fehler oder Unklarheiten bei den Inhalten oder der Lizenz auftreten, bitte zögern Sie nicht, uns darauf hinzuweisen. Wir sind stets bemüht, Verbesserungen vorzunehmen und eventuelle Fehler zu korrigieren, um die Qualität unserer Arbeit kontinuierlich zu optimieren. </a:t>
            </a:r>
          </a:p>
          <a:p>
            <a:pPr lvl="0" eaLnBrk="0" fontAlgn="base" hangingPunct="0">
              <a:spcBef>
                <a:spcPct val="0"/>
              </a:spcBef>
              <a:spcAft>
                <a:spcPct val="0"/>
              </a:spcAft>
            </a:pPr>
            <a:endParaRPr lang="de-DE" altLang="ja-JP" sz="14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de-DE" altLang="ja-JP" sz="1400" dirty="0">
                <a:latin typeface="Arial" panose="020B0604020202020204" pitchFamily="34" charset="0"/>
                <a:cs typeface="Arial" panose="020B0604020202020204" pitchFamily="34" charset="0"/>
              </a:rPr>
              <a:t>Vielen Dank für Ihr Verständnis und Ihre Unterstützung. </a:t>
            </a:r>
          </a:p>
          <a:p>
            <a:pPr marL="0" marR="0" lvl="0" indent="0" defTabSz="914400" rtl="0" eaLnBrk="0" fontAlgn="base" latinLnBrk="0" hangingPunct="0">
              <a:lnSpc>
                <a:spcPct val="100000"/>
              </a:lnSpc>
              <a:spcBef>
                <a:spcPct val="0"/>
              </a:spcBef>
              <a:spcAft>
                <a:spcPct val="0"/>
              </a:spcAft>
              <a:buClrTx/>
              <a:buSzTx/>
              <a:buFontTx/>
              <a:buNone/>
              <a:tabLst/>
            </a:pPr>
            <a:endParaRPr kumimoji="0" lang="de-DE" altLang="ja-JP"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59BE1149-C425-C537-2F2F-AFA96D1E979F}"/>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b="1" kern="1200" spc="-24" dirty="0">
                <a:latin typeface="Arial" panose="020B0604020202020204" pitchFamily="34" charset="0"/>
                <a:cs typeface="Arial" panose="020B0604020202020204" pitchFamily="34" charset="0"/>
              </a:rPr>
              <a:t>Open Educational Ressource</a:t>
            </a:r>
            <a:endParaRPr lang="de-DE" b="1" kern="12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5130865-CC90-3967-1EA0-E8E3AB841D4B}"/>
              </a:ext>
            </a:extLst>
          </p:cNvPr>
          <p:cNvSpPr txBox="1">
            <a:spLocks/>
          </p:cNvSpPr>
          <p:nvPr/>
        </p:nvSpPr>
        <p:spPr>
          <a:xfrm>
            <a:off x="371481" y="1785938"/>
            <a:ext cx="8824913"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00"/>
              </a:spcBef>
              <a:buNone/>
            </a:pPr>
            <a:endParaRPr lang="de-DE" sz="2000" dirty="0">
              <a:latin typeface="Arial" panose="020B0604020202020204" pitchFamily="34" charset="0"/>
              <a:cs typeface="Arial" panose="020B0604020202020204" pitchFamily="34" charset="0"/>
            </a:endParaRPr>
          </a:p>
        </p:txBody>
      </p:sp>
      <p:pic>
        <p:nvPicPr>
          <p:cNvPr id="1028" name="Bild 4" descr="CC BY 4.0">
            <a:hlinkClick r:id="rId2"/>
            <a:extLst>
              <a:ext uri="{FF2B5EF4-FFF2-40B4-BE49-F238E27FC236}">
                <a16:creationId xmlns:a16="http://schemas.microsoft.com/office/drawing/2014/main" id="{EF8B671E-2D7A-45B8-869A-3A5326ED3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0651" y="844415"/>
            <a:ext cx="1428750"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09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Vorstellungsrunde</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357" y="1529460"/>
            <a:ext cx="11420026" cy="4019550"/>
          </a:xfrm>
        </p:spPr>
        <p:txBody>
          <a:bodyPr/>
          <a:lstStyle/>
          <a:p>
            <a:pPr marL="0" indent="0">
              <a:buNone/>
            </a:pPr>
            <a:r>
              <a:rPr lang="de-DE" sz="1800" dirty="0"/>
              <a:t>Mit Hilfe der Methode Bilderkiosk können Sie die Vorstellungsrunde gestalten. Dafür benötigen Sie ein Set von Bildern, die unterschiedliche Motive zeigen. Das kann beispielsweise ein Set mit Landschaftsfotografie sein oder angelehnt an die Thematik ein Set mit Food-Photographie. Solch ein Set können Sie sich teils auch kostenlos im Internet downloaden oder natürlich auch selbst zusammenstellen.</a:t>
            </a:r>
          </a:p>
          <a:p>
            <a:pPr marL="0" indent="0">
              <a:buNone/>
            </a:pPr>
            <a:endParaRPr lang="de-DE" sz="1800" dirty="0"/>
          </a:p>
          <a:p>
            <a:pPr marL="0" indent="0">
              <a:buNone/>
            </a:pPr>
            <a:r>
              <a:rPr lang="de-DE" sz="1800" dirty="0"/>
              <a:t>Legen Sie die Bildkarten mit den Motiven offen aus. Es bietet sich an zwei Fragen/Runden zu machen, die mit den Karten beantwortet werden sollen. </a:t>
            </a:r>
          </a:p>
          <a:p>
            <a:pPr marL="0" indent="0">
              <a:buNone/>
            </a:pPr>
            <a:r>
              <a:rPr lang="de-DE" sz="1800" dirty="0"/>
              <a:t>Jeder Teilnehmende und Sie natürlich auch wählen eine Karte zu den Fragestellungen aus und stellen sich damit vor. Folgende Fragen könnten Sie beispielsweise stellen: </a:t>
            </a:r>
          </a:p>
          <a:p>
            <a:pPr lvl="1">
              <a:buFont typeface="Arial" panose="020B0604020202020204" pitchFamily="34" charset="0"/>
              <a:buChar char="•"/>
            </a:pPr>
            <a:r>
              <a:rPr lang="de-DE" sz="1800" dirty="0"/>
              <a:t>Was bedeutet leckeres Essen für Sie?</a:t>
            </a:r>
          </a:p>
          <a:p>
            <a:pPr lvl="1">
              <a:buFont typeface="Arial" panose="020B0604020202020204" pitchFamily="34" charset="0"/>
              <a:buChar char="•"/>
            </a:pPr>
            <a:r>
              <a:rPr lang="de-DE" sz="1800" dirty="0"/>
              <a:t>Welche Karte beschreibt Ihre Person besonders gut und warum?</a:t>
            </a:r>
          </a:p>
          <a:p>
            <a:pPr lvl="1">
              <a:buFont typeface="Arial" panose="020B0604020202020204" pitchFamily="34" charset="0"/>
              <a:buChar char="•"/>
            </a:pPr>
            <a:r>
              <a:rPr lang="de-DE" sz="1800" dirty="0"/>
              <a:t>Mit welchem Gefühl/Einstellung/Erwartung haben Sie eben den Raum betreten?</a:t>
            </a:r>
          </a:p>
          <a:p>
            <a:pPr marL="0" indent="0">
              <a:buNone/>
            </a:pPr>
            <a:endParaRPr lang="de-DE" sz="1800" b="1" dirty="0"/>
          </a:p>
          <a:p>
            <a:pPr marL="0" indent="0">
              <a:buNone/>
            </a:pPr>
            <a:r>
              <a:rPr lang="de-DE" sz="1800" b="1" dirty="0"/>
              <a:t>Material:</a:t>
            </a:r>
            <a:r>
              <a:rPr lang="de-DE" sz="1800" dirty="0"/>
              <a:t> evtl. Präsentation</a:t>
            </a:r>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r>
              <a:rPr lang="de-DE" dirty="0"/>
              <a:t>Bilderkiosk</a:t>
            </a:r>
          </a:p>
        </p:txBody>
      </p:sp>
    </p:spTree>
    <p:extLst>
      <p:ext uri="{BB962C8B-B14F-4D97-AF65-F5344CB8AC3E}">
        <p14:creationId xmlns:p14="http://schemas.microsoft.com/office/powerpoint/2010/main" val="3347837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2F1A5FC-0690-4FC7-A2A0-070043270415}"/>
              </a:ext>
            </a:extLst>
          </p:cNvPr>
          <p:cNvSpPr>
            <a:spLocks noGrp="1"/>
          </p:cNvSpPr>
          <p:nvPr>
            <p:ph type="ctrTitle"/>
          </p:nvPr>
        </p:nvSpPr>
        <p:spPr>
          <a:xfrm>
            <a:off x="2742245" y="2769592"/>
            <a:ext cx="6707509" cy="659408"/>
          </a:xfrm>
        </p:spPr>
        <p:txBody>
          <a:bodyPr/>
          <a:lstStyle/>
          <a:p>
            <a:r>
              <a:rPr lang="de-DE" b="1" dirty="0"/>
              <a:t>Vorstellung</a:t>
            </a:r>
          </a:p>
        </p:txBody>
      </p:sp>
    </p:spTree>
    <p:extLst>
      <p:ext uri="{BB962C8B-B14F-4D97-AF65-F5344CB8AC3E}">
        <p14:creationId xmlns:p14="http://schemas.microsoft.com/office/powerpoint/2010/main" val="1370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Zielvorstellung &amp; Einordnung in den Verpflegungsablauf</a:t>
            </a:r>
            <a:br>
              <a:rPr lang="de-DE" dirty="0"/>
            </a:b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2000" dirty="0">
                <a:latin typeface="Arial" panose="020B0604020202020204" pitchFamily="34" charset="0"/>
                <a:cs typeface="Arial" panose="020B0604020202020204" pitchFamily="34" charset="0"/>
              </a:rPr>
              <a:t>Der/Die Dozentin erläutert zur Transparenz den Teilnehmenden gegenüber die Ziele des gesamten Moduls und des heutigen Workshops. </a:t>
            </a:r>
          </a:p>
          <a:p>
            <a:pPr marL="0" indent="0">
              <a:buNone/>
            </a:pPr>
            <a:r>
              <a:rPr lang="de-DE" sz="2000" dirty="0">
                <a:latin typeface="Arial" panose="020B0604020202020204" pitchFamily="34" charset="0"/>
                <a:cs typeface="Arial" panose="020B0604020202020204" pitchFamily="34" charset="0"/>
              </a:rPr>
              <a:t>Anschließend werden als Einstieg in die Thematik die Werte einer nachhaltigen Verpflegung dargestellt sowie geschaut, in welchem Bereich des Verpflegungsablaufes sich das Thema Rezepturentwicklung bewegt und welchen Einfluss es auf die restlichen Abläufe hat.</a:t>
            </a:r>
          </a:p>
          <a:p>
            <a:pPr marL="0" indent="0">
              <a:buNone/>
            </a:pPr>
            <a:endParaRPr lang="de-DE" b="1" dirty="0"/>
          </a:p>
          <a:p>
            <a:pPr marL="0" indent="0">
              <a:buNone/>
            </a:pPr>
            <a:r>
              <a:rPr lang="de-DE" b="1" dirty="0"/>
              <a:t>Material:</a:t>
            </a:r>
            <a:r>
              <a:rPr lang="de-DE" dirty="0"/>
              <a:t> Präsentation</a:t>
            </a:r>
          </a:p>
        </p:txBody>
      </p:sp>
    </p:spTree>
    <p:extLst>
      <p:ext uri="{BB962C8B-B14F-4D97-AF65-F5344CB8AC3E}">
        <p14:creationId xmlns:p14="http://schemas.microsoft.com/office/powerpoint/2010/main" val="201764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F18ADA-25EB-AC48-35F4-0BC286E96D5B}"/>
              </a:ext>
            </a:extLst>
          </p:cNvPr>
          <p:cNvSpPr>
            <a:spLocks noGrp="1"/>
          </p:cNvSpPr>
          <p:nvPr>
            <p:ph type="title"/>
          </p:nvPr>
        </p:nvSpPr>
        <p:spPr/>
        <p:txBody>
          <a:bodyPr/>
          <a:lstStyle/>
          <a:p>
            <a:r>
              <a:rPr lang="de-DE"/>
              <a:t>Modul-Ziele</a:t>
            </a:r>
          </a:p>
        </p:txBody>
      </p:sp>
      <p:sp>
        <p:nvSpPr>
          <p:cNvPr id="3" name="Inhaltsplatzhalter 2">
            <a:extLst>
              <a:ext uri="{FF2B5EF4-FFF2-40B4-BE49-F238E27FC236}">
                <a16:creationId xmlns:a16="http://schemas.microsoft.com/office/drawing/2014/main" id="{3897925A-1D36-150B-4C18-E341A84A33CE}"/>
              </a:ext>
            </a:extLst>
          </p:cNvPr>
          <p:cNvSpPr>
            <a:spLocks noGrp="1"/>
          </p:cNvSpPr>
          <p:nvPr>
            <p:ph idx="1"/>
          </p:nvPr>
        </p:nvSpPr>
        <p:spPr/>
        <p:txBody>
          <a:bodyPr/>
          <a:lstStyle/>
          <a:p>
            <a:pPr marL="0" indent="0">
              <a:lnSpc>
                <a:spcPct val="150000"/>
              </a:lnSpc>
              <a:buNone/>
            </a:pPr>
            <a:r>
              <a:rPr lang="de-DE"/>
              <a:t>Sie können ...</a:t>
            </a:r>
          </a:p>
          <a:p>
            <a:pPr marL="354965" indent="-354965">
              <a:lnSpc>
                <a:spcPct val="150000"/>
              </a:lnSpc>
              <a:buClr>
                <a:schemeClr val="accent4"/>
              </a:buClr>
            </a:pPr>
            <a:r>
              <a:rPr lang="de-DE"/>
              <a:t>Rezepturen dokumentieren</a:t>
            </a:r>
            <a:endParaRPr lang="de-DE">
              <a:cs typeface="Arial"/>
            </a:endParaRPr>
          </a:p>
          <a:p>
            <a:pPr marL="354965" indent="-354965">
              <a:lnSpc>
                <a:spcPct val="150000"/>
              </a:lnSpc>
              <a:buClr>
                <a:schemeClr val="accent4"/>
              </a:buClr>
            </a:pPr>
            <a:r>
              <a:rPr lang="de-DE"/>
              <a:t>Vorteile und Möglichkeiten von einer Rezepturverwaltung nennen</a:t>
            </a:r>
            <a:endParaRPr lang="de-DE">
              <a:cs typeface="Arial"/>
            </a:endParaRPr>
          </a:p>
          <a:p>
            <a:pPr marL="354965" indent="-354965">
              <a:lnSpc>
                <a:spcPct val="150000"/>
              </a:lnSpc>
              <a:buClr>
                <a:schemeClr val="accent4"/>
              </a:buClr>
            </a:pPr>
            <a:r>
              <a:rPr lang="de-DE"/>
              <a:t>wichtige Einflussfaktoren auf Rezepturen erkennen</a:t>
            </a:r>
            <a:endParaRPr lang="de-DE">
              <a:cs typeface="Arial"/>
            </a:endParaRPr>
          </a:p>
          <a:p>
            <a:pPr marL="354965" indent="-354965">
              <a:lnSpc>
                <a:spcPct val="150000"/>
              </a:lnSpc>
              <a:buClr>
                <a:schemeClr val="accent4"/>
              </a:buClr>
            </a:pPr>
            <a:r>
              <a:rPr lang="de-DE"/>
              <a:t>Rezepturen mit dem NAHGAST-Rechner auswerten und optimieren</a:t>
            </a:r>
            <a:endParaRPr lang="de-DE">
              <a:cs typeface="Arial"/>
            </a:endParaRPr>
          </a:p>
        </p:txBody>
      </p:sp>
      <p:sp>
        <p:nvSpPr>
          <p:cNvPr id="4" name="Textplatzhalter 3">
            <a:extLst>
              <a:ext uri="{FF2B5EF4-FFF2-40B4-BE49-F238E27FC236}">
                <a16:creationId xmlns:a16="http://schemas.microsoft.com/office/drawing/2014/main" id="{0330CEFE-FF72-F3B7-D38A-3AABC5C78A5F}"/>
              </a:ext>
            </a:extLst>
          </p:cNvPr>
          <p:cNvSpPr>
            <a:spLocks noGrp="1"/>
          </p:cNvSpPr>
          <p:nvPr>
            <p:ph type="body" sz="quarter" idx="13"/>
          </p:nvPr>
        </p:nvSpPr>
        <p:spPr/>
        <p:txBody>
          <a:bodyPr/>
          <a:lstStyle/>
          <a:p>
            <a:r>
              <a:rPr lang="de-DE"/>
              <a:t>Rezepturentwicklung</a:t>
            </a:r>
          </a:p>
        </p:txBody>
      </p:sp>
    </p:spTree>
    <p:extLst>
      <p:ext uri="{BB962C8B-B14F-4D97-AF65-F5344CB8AC3E}">
        <p14:creationId xmlns:p14="http://schemas.microsoft.com/office/powerpoint/2010/main" val="236809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AE423-0993-20B2-439B-9A060C9E306C}"/>
              </a:ext>
            </a:extLst>
          </p:cNvPr>
          <p:cNvSpPr>
            <a:spLocks noGrp="1"/>
          </p:cNvSpPr>
          <p:nvPr>
            <p:ph type="title"/>
          </p:nvPr>
        </p:nvSpPr>
        <p:spPr/>
        <p:txBody>
          <a:bodyPr/>
          <a:lstStyle/>
          <a:p>
            <a:r>
              <a:rPr lang="de-DE"/>
              <a:t>Ziele: Workshop 1</a:t>
            </a:r>
            <a:endParaRPr lang="de-DE">
              <a:cs typeface="Arial"/>
            </a:endParaRPr>
          </a:p>
        </p:txBody>
      </p:sp>
      <p:sp>
        <p:nvSpPr>
          <p:cNvPr id="3" name="Inhaltsplatzhalter 2">
            <a:extLst>
              <a:ext uri="{FF2B5EF4-FFF2-40B4-BE49-F238E27FC236}">
                <a16:creationId xmlns:a16="http://schemas.microsoft.com/office/drawing/2014/main" id="{450BBADE-3BD6-1046-D82B-00284A4EC2F6}"/>
              </a:ext>
            </a:extLst>
          </p:cNvPr>
          <p:cNvSpPr>
            <a:spLocks noGrp="1"/>
          </p:cNvSpPr>
          <p:nvPr>
            <p:ph idx="1"/>
          </p:nvPr>
        </p:nvSpPr>
        <p:spPr/>
        <p:txBody>
          <a:bodyPr/>
          <a:lstStyle/>
          <a:p>
            <a:pPr marL="0" indent="0">
              <a:lnSpc>
                <a:spcPct val="150000"/>
              </a:lnSpc>
              <a:buNone/>
            </a:pPr>
            <a:r>
              <a:rPr lang="de-DE"/>
              <a:t>Sie können …</a:t>
            </a:r>
          </a:p>
          <a:p>
            <a:pPr marL="354965" indent="-354965">
              <a:lnSpc>
                <a:spcPct val="150000"/>
              </a:lnSpc>
              <a:buClr>
                <a:schemeClr val="accent4"/>
              </a:buClr>
            </a:pPr>
            <a:r>
              <a:rPr lang="de-DE"/>
              <a:t>Rezepturentwicklung im Verpflegungsablauf einordnen </a:t>
            </a:r>
            <a:endParaRPr lang="de-DE">
              <a:cs typeface="Arial"/>
            </a:endParaRPr>
          </a:p>
          <a:p>
            <a:pPr marL="354965" indent="-354965">
              <a:lnSpc>
                <a:spcPct val="150000"/>
              </a:lnSpc>
              <a:buClr>
                <a:schemeClr val="accent4"/>
              </a:buClr>
            </a:pPr>
            <a:r>
              <a:rPr lang="de-DE"/>
              <a:t>Vorteile und Möglichkeiten von Rezepturverwaltung nennen</a:t>
            </a:r>
            <a:endParaRPr lang="de-DE">
              <a:cs typeface="Arial"/>
            </a:endParaRPr>
          </a:p>
          <a:p>
            <a:pPr marL="354965" indent="-354965">
              <a:lnSpc>
                <a:spcPct val="150000"/>
              </a:lnSpc>
              <a:buClr>
                <a:schemeClr val="accent4"/>
              </a:buClr>
            </a:pPr>
            <a:r>
              <a:rPr lang="de-DE"/>
              <a:t>Einflussfaktoren der Produktentwicklung auf die Nachhaltigkeit nennen</a:t>
            </a:r>
            <a:endParaRPr lang="de-DE">
              <a:cs typeface="Arial"/>
            </a:endParaRPr>
          </a:p>
          <a:p>
            <a:pPr marL="354965" indent="-354965">
              <a:lnSpc>
                <a:spcPct val="150000"/>
              </a:lnSpc>
              <a:buClr>
                <a:schemeClr val="accent4"/>
              </a:buClr>
            </a:pPr>
            <a:r>
              <a:rPr lang="de-DE"/>
              <a:t>Rezepturen mit dem NAHGAST-Rechner auswerten und optimieren</a:t>
            </a:r>
            <a:endParaRPr lang="de-DE">
              <a:cs typeface="Arial"/>
            </a:endParaRPr>
          </a:p>
          <a:p>
            <a:pPr marL="354965" indent="-354965">
              <a:lnSpc>
                <a:spcPct val="150000"/>
              </a:lnSpc>
              <a:buClr>
                <a:schemeClr val="accent4"/>
              </a:buClr>
            </a:pPr>
            <a:r>
              <a:rPr lang="de-DE"/>
              <a:t>Ergebnisse des NAHGAST-Rechners anhand von Zielwerten einordnen</a:t>
            </a:r>
            <a:endParaRPr lang="de-DE">
              <a:cs typeface="Arial"/>
            </a:endParaRPr>
          </a:p>
        </p:txBody>
      </p:sp>
      <p:sp>
        <p:nvSpPr>
          <p:cNvPr id="4" name="Textplatzhalter 3">
            <a:extLst>
              <a:ext uri="{FF2B5EF4-FFF2-40B4-BE49-F238E27FC236}">
                <a16:creationId xmlns:a16="http://schemas.microsoft.com/office/drawing/2014/main" id="{33BE2142-D8F6-B4CD-3A1B-4E3726FB09DA}"/>
              </a:ext>
            </a:extLst>
          </p:cNvPr>
          <p:cNvSpPr>
            <a:spLocks noGrp="1"/>
          </p:cNvSpPr>
          <p:nvPr>
            <p:ph type="body" sz="quarter" idx="13"/>
          </p:nvPr>
        </p:nvSpPr>
        <p:spPr/>
        <p:txBody>
          <a:bodyPr/>
          <a:lstStyle/>
          <a:p>
            <a:r>
              <a:rPr lang="de-DE"/>
              <a:t>Rezepturentwicklung</a:t>
            </a:r>
          </a:p>
        </p:txBody>
      </p:sp>
    </p:spTree>
    <p:extLst>
      <p:ext uri="{BB962C8B-B14F-4D97-AF65-F5344CB8AC3E}">
        <p14:creationId xmlns:p14="http://schemas.microsoft.com/office/powerpoint/2010/main" val="152291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7" descr="Wabengrafik_4.jpg">
            <a:extLst>
              <a:ext uri="{FF2B5EF4-FFF2-40B4-BE49-F238E27FC236}">
                <a16:creationId xmlns:a16="http://schemas.microsoft.com/office/drawing/2014/main" id="{0D3B181F-3418-4829-97D3-3272076EC14A}"/>
              </a:ext>
            </a:extLst>
          </p:cNvPr>
          <p:cNvPicPr>
            <a:picLocks noChangeAspect="1"/>
          </p:cNvPicPr>
          <p:nvPr/>
        </p:nvPicPr>
        <p:blipFill rotWithShape="1">
          <a:blip r:embed="rId3">
            <a:extLst>
              <a:ext uri="{28A0092B-C50C-407E-A947-70E740481C1C}">
                <a14:useLocalDpi xmlns:a14="http://schemas.microsoft.com/office/drawing/2010/main" val="0"/>
              </a:ext>
            </a:extLst>
          </a:blip>
          <a:srcRect l="-5" r="-159"/>
          <a:stretch/>
        </p:blipFill>
        <p:spPr bwMode="auto">
          <a:xfrm>
            <a:off x="239324" y="157107"/>
            <a:ext cx="7650481" cy="603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7" name="Rechteck 6">
            <a:extLst>
              <a:ext uri="{FF2B5EF4-FFF2-40B4-BE49-F238E27FC236}">
                <a16:creationId xmlns:a16="http://schemas.microsoft.com/office/drawing/2014/main" id="{A5549FAC-726A-4C10-9749-80384408ADE3}"/>
              </a:ext>
            </a:extLst>
          </p:cNvPr>
          <p:cNvSpPr/>
          <p:nvPr/>
        </p:nvSpPr>
        <p:spPr>
          <a:xfrm rot="1022281">
            <a:off x="8283303" y="2391392"/>
            <a:ext cx="3393878" cy="1569660"/>
          </a:xfrm>
          <a:prstGeom prst="rect">
            <a:avLst/>
          </a:prstGeom>
        </p:spPr>
        <p:txBody>
          <a:bodyPr wrap="none">
            <a:spAutoFit/>
          </a:bodyPr>
          <a:lstStyle/>
          <a:p>
            <a:pPr algn="ctr"/>
            <a:r>
              <a:rPr lang="de-DE" sz="3200" b="1" dirty="0"/>
              <a:t>Einflussfaktoren</a:t>
            </a:r>
          </a:p>
          <a:p>
            <a:pPr algn="ctr"/>
            <a:r>
              <a:rPr lang="de-DE" sz="3200" b="1" dirty="0"/>
              <a:t>auf die </a:t>
            </a:r>
          </a:p>
          <a:p>
            <a:pPr algn="ctr"/>
            <a:r>
              <a:rPr lang="de-DE" sz="3200" b="1" dirty="0"/>
              <a:t>Nachhaltigkeit</a:t>
            </a:r>
          </a:p>
        </p:txBody>
      </p:sp>
      <p:sp>
        <p:nvSpPr>
          <p:cNvPr id="8" name="object 62">
            <a:extLst>
              <a:ext uri="{FF2B5EF4-FFF2-40B4-BE49-F238E27FC236}">
                <a16:creationId xmlns:a16="http://schemas.microsoft.com/office/drawing/2014/main" id="{CF2870CF-76A4-4C2C-B403-599C4770FF7B}"/>
              </a:ext>
            </a:extLst>
          </p:cNvPr>
          <p:cNvSpPr txBox="1"/>
          <p:nvPr/>
        </p:nvSpPr>
        <p:spPr>
          <a:xfrm>
            <a:off x="266220" y="6236500"/>
            <a:ext cx="1610230" cy="153991"/>
          </a:xfrm>
          <a:prstGeom prst="rect">
            <a:avLst/>
          </a:prstGeom>
          <a:solidFill>
            <a:schemeClr val="bg1"/>
          </a:solidFill>
        </p:spPr>
        <p:txBody>
          <a:bodyPr vert="horz" wrap="square" lIns="0" tIns="15342" rIns="0" bIns="0" rtlCol="0">
            <a:spAutoFit/>
          </a:bodyPr>
          <a:lstStyle/>
          <a:p>
            <a:pPr marL="15343">
              <a:spcBef>
                <a:spcPts val="121"/>
              </a:spcBef>
            </a:pPr>
            <a:r>
              <a:rPr kumimoji="0" lang="de-DE" sz="900" b="0" i="0" u="none" strike="noStrike" kern="1200" cap="none" spc="0" normalizeH="0" baseline="0" noProof="0" dirty="0" err="1">
                <a:ln>
                  <a:noFill/>
                </a:ln>
                <a:solidFill>
                  <a:schemeClr val="bg1">
                    <a:lumMod val="65000"/>
                  </a:schemeClr>
                </a:solidFill>
                <a:effectLst/>
                <a:uLnTx/>
                <a:uFillTx/>
                <a:latin typeface="Arial"/>
                <a:ea typeface="+mn-ea"/>
                <a:cs typeface="+mn-cs"/>
              </a:rPr>
              <a:t>Teitscheid</a:t>
            </a:r>
            <a:r>
              <a:rPr kumimoji="0" lang="de-DE" sz="900" b="0" i="0" u="none" strike="noStrike" kern="1200" cap="none" spc="0" normalizeH="0" baseline="0" noProof="0" dirty="0">
                <a:ln>
                  <a:noFill/>
                </a:ln>
                <a:solidFill>
                  <a:schemeClr val="bg1">
                    <a:lumMod val="65000"/>
                  </a:schemeClr>
                </a:solidFill>
                <a:effectLst/>
                <a:uLnTx/>
                <a:uFillTx/>
                <a:latin typeface="Arial"/>
                <a:ea typeface="+mn-ea"/>
                <a:cs typeface="+mn-cs"/>
              </a:rPr>
              <a:t> et al. </a:t>
            </a:r>
            <a:r>
              <a:rPr kumimoji="0" lang="de-DE" sz="900" b="0" i="0" u="none" strike="noStrike" kern="1200" cap="none" spc="0" normalizeH="0" baseline="0" noProof="0" dirty="0">
                <a:ln>
                  <a:noFill/>
                </a:ln>
                <a:solidFill>
                  <a:schemeClr val="bg1">
                    <a:lumMod val="65000"/>
                  </a:schemeClr>
                </a:solidFill>
                <a:effectLst/>
                <a:uLnTx/>
                <a:uFillTx/>
                <a:latin typeface="Arial"/>
              </a:rPr>
              <a:t>2021</a:t>
            </a:r>
            <a:endParaRPr sz="900" dirty="0">
              <a:solidFill>
                <a:schemeClr val="bg1">
                  <a:lumMod val="65000"/>
                </a:schemeClr>
              </a:solidFill>
              <a:cs typeface="Calibri"/>
            </a:endParaRPr>
          </a:p>
        </p:txBody>
      </p:sp>
      <p:sp>
        <p:nvSpPr>
          <p:cNvPr id="9" name="Rechteck 8">
            <a:extLst>
              <a:ext uri="{FF2B5EF4-FFF2-40B4-BE49-F238E27FC236}">
                <a16:creationId xmlns:a16="http://schemas.microsoft.com/office/drawing/2014/main" id="{54CC88F9-E54D-476F-81EE-3F3085E10FC3}"/>
              </a:ext>
            </a:extLst>
          </p:cNvPr>
          <p:cNvSpPr/>
          <p:nvPr/>
        </p:nvSpPr>
        <p:spPr>
          <a:xfrm>
            <a:off x="7810783" y="5959501"/>
            <a:ext cx="2743059" cy="276999"/>
          </a:xfrm>
          <a:prstGeom prst="rect">
            <a:avLst/>
          </a:prstGeom>
        </p:spPr>
        <p:txBody>
          <a:bodyPr wrap="none">
            <a:spAutoFit/>
          </a:bodyPr>
          <a:lstStyle/>
          <a:p>
            <a:r>
              <a:rPr lang="de-DE" sz="1200" dirty="0">
                <a:solidFill>
                  <a:srgbClr val="FF0000"/>
                </a:solidFill>
                <a:ea typeface="Calibri" panose="020F0502020204030204" pitchFamily="34" charset="0"/>
                <a:cs typeface="Times New Roman" panose="02020603050405020304" pitchFamily="18" charset="0"/>
              </a:rPr>
              <a:t>Abbildung ist nicht unter freier Lizenz.</a:t>
            </a:r>
            <a:endParaRPr lang="de-DE" sz="1200" dirty="0">
              <a:solidFill>
                <a:srgbClr val="FF0000"/>
              </a:solidFill>
            </a:endParaRPr>
          </a:p>
        </p:txBody>
      </p:sp>
    </p:spTree>
    <p:extLst>
      <p:ext uri="{BB962C8B-B14F-4D97-AF65-F5344CB8AC3E}">
        <p14:creationId xmlns:p14="http://schemas.microsoft.com/office/powerpoint/2010/main" val="2439927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5E7F8-FA1E-3D03-9390-A7C7424FB5FE}"/>
              </a:ext>
            </a:extLst>
          </p:cNvPr>
          <p:cNvSpPr>
            <a:spLocks noGrp="1"/>
          </p:cNvSpPr>
          <p:nvPr>
            <p:ph type="title"/>
          </p:nvPr>
        </p:nvSpPr>
        <p:spPr/>
        <p:txBody>
          <a:bodyPr/>
          <a:lstStyle/>
          <a:p>
            <a:r>
              <a:rPr lang="de-DE"/>
              <a:t>Einordnung in den Verpflegungsablauf</a:t>
            </a:r>
          </a:p>
        </p:txBody>
      </p:sp>
      <p:graphicFrame>
        <p:nvGraphicFramePr>
          <p:cNvPr id="6" name="Inhaltsplatzhalter 5">
            <a:extLst>
              <a:ext uri="{FF2B5EF4-FFF2-40B4-BE49-F238E27FC236}">
                <a16:creationId xmlns:a16="http://schemas.microsoft.com/office/drawing/2014/main" id="{EADC91B7-CAC6-5C3F-7A75-A4C11C5E4FF2}"/>
              </a:ext>
            </a:extLst>
          </p:cNvPr>
          <p:cNvGraphicFramePr>
            <a:graphicFrameLocks noGrp="1"/>
          </p:cNvGraphicFramePr>
          <p:nvPr>
            <p:ph idx="1"/>
          </p:nvPr>
        </p:nvGraphicFramePr>
        <p:xfrm>
          <a:off x="719958" y="659614"/>
          <a:ext cx="10752083" cy="443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platzhalter 3">
            <a:extLst>
              <a:ext uri="{FF2B5EF4-FFF2-40B4-BE49-F238E27FC236}">
                <a16:creationId xmlns:a16="http://schemas.microsoft.com/office/drawing/2014/main" id="{BA74F4D3-820E-D84A-F2E7-22DB6C919BBA}"/>
              </a:ext>
            </a:extLst>
          </p:cNvPr>
          <p:cNvSpPr>
            <a:spLocks noGrp="1"/>
          </p:cNvSpPr>
          <p:nvPr>
            <p:ph type="body" sz="quarter" idx="13"/>
          </p:nvPr>
        </p:nvSpPr>
        <p:spPr/>
        <p:txBody>
          <a:bodyPr/>
          <a:lstStyle/>
          <a:p>
            <a:r>
              <a:rPr lang="de-DE"/>
              <a:t>Thema</a:t>
            </a:r>
          </a:p>
        </p:txBody>
      </p:sp>
      <p:graphicFrame>
        <p:nvGraphicFramePr>
          <p:cNvPr id="3" name="Diagramm 2">
            <a:extLst>
              <a:ext uri="{FF2B5EF4-FFF2-40B4-BE49-F238E27FC236}">
                <a16:creationId xmlns:a16="http://schemas.microsoft.com/office/drawing/2014/main" id="{1C5D2314-D7ED-9F82-E1AF-3BCD5E8DB58D}"/>
              </a:ext>
            </a:extLst>
          </p:cNvPr>
          <p:cNvGraphicFramePr/>
          <p:nvPr>
            <p:extLst/>
          </p:nvPr>
        </p:nvGraphicFramePr>
        <p:xfrm>
          <a:off x="1497073" y="2055465"/>
          <a:ext cx="9367838" cy="58072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reihandform: Form 10">
            <a:extLst>
              <a:ext uri="{FF2B5EF4-FFF2-40B4-BE49-F238E27FC236}">
                <a16:creationId xmlns:a16="http://schemas.microsoft.com/office/drawing/2014/main" id="{902204B1-0951-054D-1E86-09C5CD45D958}"/>
              </a:ext>
            </a:extLst>
          </p:cNvPr>
          <p:cNvSpPr/>
          <p:nvPr/>
        </p:nvSpPr>
        <p:spPr>
          <a:xfrm>
            <a:off x="1087292" y="3547240"/>
            <a:ext cx="8819768" cy="1087821"/>
          </a:xfrm>
          <a:custGeom>
            <a:avLst/>
            <a:gdLst>
              <a:gd name="connsiteX0" fmla="*/ 252777 w 6832278"/>
              <a:gd name="connsiteY0" fmla="*/ 1119352 h 1119352"/>
              <a:gd name="connsiteX1" fmla="*/ 158184 w 6832278"/>
              <a:gd name="connsiteY1" fmla="*/ 709449 h 1119352"/>
              <a:gd name="connsiteX2" fmla="*/ 2097342 w 6832278"/>
              <a:gd name="connsiteY2" fmla="*/ 551793 h 1119352"/>
              <a:gd name="connsiteX3" fmla="*/ 6149080 w 6832278"/>
              <a:gd name="connsiteY3" fmla="*/ 520262 h 1119352"/>
              <a:gd name="connsiteX4" fmla="*/ 6826998 w 6832278"/>
              <a:gd name="connsiteY4" fmla="*/ 0 h 1119352"/>
              <a:gd name="connsiteX5" fmla="*/ 6826998 w 6832278"/>
              <a:gd name="connsiteY5" fmla="*/ 0 h 111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2278" h="1119352">
                <a:moveTo>
                  <a:pt x="252777" y="1119352"/>
                </a:moveTo>
                <a:cubicBezTo>
                  <a:pt x="51767" y="961697"/>
                  <a:pt x="-149243" y="804042"/>
                  <a:pt x="158184" y="709449"/>
                </a:cubicBezTo>
                <a:cubicBezTo>
                  <a:pt x="465611" y="614856"/>
                  <a:pt x="1098859" y="583324"/>
                  <a:pt x="2097342" y="551793"/>
                </a:cubicBezTo>
                <a:cubicBezTo>
                  <a:pt x="3095825" y="520262"/>
                  <a:pt x="5360804" y="612228"/>
                  <a:pt x="6149080" y="520262"/>
                </a:cubicBezTo>
                <a:cubicBezTo>
                  <a:pt x="6937356" y="428296"/>
                  <a:pt x="6826998" y="0"/>
                  <a:pt x="6826998" y="0"/>
                </a:cubicBezTo>
                <a:lnTo>
                  <a:pt x="6826998" y="0"/>
                </a:lnTo>
              </a:path>
            </a:pathLst>
          </a:custGeom>
          <a:ln w="19050">
            <a:solidFill>
              <a:schemeClr val="accent5">
                <a:lumMod val="75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de-DE"/>
          </a:p>
        </p:txBody>
      </p:sp>
      <p:sp>
        <p:nvSpPr>
          <p:cNvPr id="12" name="Freihandform: Form 11">
            <a:extLst>
              <a:ext uri="{FF2B5EF4-FFF2-40B4-BE49-F238E27FC236}">
                <a16:creationId xmlns:a16="http://schemas.microsoft.com/office/drawing/2014/main" id="{FF280C4D-1B90-BAA3-596F-688BC76DD8E7}"/>
              </a:ext>
            </a:extLst>
          </p:cNvPr>
          <p:cNvSpPr/>
          <p:nvPr/>
        </p:nvSpPr>
        <p:spPr>
          <a:xfrm>
            <a:off x="10058400" y="3547241"/>
            <a:ext cx="957851" cy="1119352"/>
          </a:xfrm>
          <a:custGeom>
            <a:avLst/>
            <a:gdLst>
              <a:gd name="connsiteX0" fmla="*/ 3090042 w 3117728"/>
              <a:gd name="connsiteY0" fmla="*/ 1056290 h 1056290"/>
              <a:gd name="connsiteX1" fmla="*/ 2758966 w 3117728"/>
              <a:gd name="connsiteY1" fmla="*/ 756745 h 1056290"/>
              <a:gd name="connsiteX2" fmla="*/ 567559 w 3117728"/>
              <a:gd name="connsiteY2" fmla="*/ 441435 h 1056290"/>
              <a:gd name="connsiteX3" fmla="*/ 0 w 3117728"/>
              <a:gd name="connsiteY3" fmla="*/ 0 h 1056290"/>
              <a:gd name="connsiteX4" fmla="*/ 0 w 3117728"/>
              <a:gd name="connsiteY4" fmla="*/ 0 h 105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728" h="1056290">
                <a:moveTo>
                  <a:pt x="3090042" y="1056290"/>
                </a:moveTo>
                <a:cubicBezTo>
                  <a:pt x="3134711" y="957755"/>
                  <a:pt x="3179380" y="859221"/>
                  <a:pt x="2758966" y="756745"/>
                </a:cubicBezTo>
                <a:cubicBezTo>
                  <a:pt x="2338552" y="654269"/>
                  <a:pt x="1027387" y="567559"/>
                  <a:pt x="567559" y="441435"/>
                </a:cubicBezTo>
                <a:cubicBezTo>
                  <a:pt x="107731" y="315311"/>
                  <a:pt x="0" y="0"/>
                  <a:pt x="0" y="0"/>
                </a:cubicBezTo>
                <a:lnTo>
                  <a:pt x="0" y="0"/>
                </a:lnTo>
              </a:path>
            </a:pathLst>
          </a:custGeom>
          <a:ln w="19050">
            <a:solidFill>
              <a:schemeClr val="accent5">
                <a:lumMod val="75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de-DE"/>
          </a:p>
        </p:txBody>
      </p:sp>
      <p:sp>
        <p:nvSpPr>
          <p:cNvPr id="8" name="Pfeil: Fünfeck 7">
            <a:extLst>
              <a:ext uri="{FF2B5EF4-FFF2-40B4-BE49-F238E27FC236}">
                <a16:creationId xmlns:a16="http://schemas.microsoft.com/office/drawing/2014/main" id="{8D9494AF-60D6-4D1D-9E57-996DCBB4C6D7}"/>
              </a:ext>
            </a:extLst>
          </p:cNvPr>
          <p:cNvSpPr/>
          <p:nvPr/>
        </p:nvSpPr>
        <p:spPr>
          <a:xfrm>
            <a:off x="1508224" y="4591389"/>
            <a:ext cx="1872000" cy="748800"/>
          </a:xfrm>
          <a:prstGeom prst="homePlat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7" name="Ellipse 6">
            <a:extLst>
              <a:ext uri="{FF2B5EF4-FFF2-40B4-BE49-F238E27FC236}">
                <a16:creationId xmlns:a16="http://schemas.microsoft.com/office/drawing/2014/main" id="{0021CDF0-953F-4A5A-AA84-9ECAE100795F}"/>
              </a:ext>
            </a:extLst>
          </p:cNvPr>
          <p:cNvSpPr/>
          <p:nvPr/>
        </p:nvSpPr>
        <p:spPr>
          <a:xfrm>
            <a:off x="1345733" y="5196462"/>
            <a:ext cx="1764146" cy="825938"/>
          </a:xfrm>
          <a:prstGeom prst="ellipse">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600">
                <a:solidFill>
                  <a:schemeClr val="tx1"/>
                </a:solidFill>
              </a:rPr>
              <a:t>Rezeptur-entwicklung</a:t>
            </a:r>
          </a:p>
        </p:txBody>
      </p:sp>
    </p:spTree>
    <p:extLst>
      <p:ext uri="{BB962C8B-B14F-4D97-AF65-F5344CB8AC3E}">
        <p14:creationId xmlns:p14="http://schemas.microsoft.com/office/powerpoint/2010/main" val="3423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1" grpId="0" animBg="1"/>
      <p:bldP spid="12" grpId="0" animBg="1"/>
      <p:bldP spid="8"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5" name="Diagramm 4">
            <a:extLst>
              <a:ext uri="{FF2B5EF4-FFF2-40B4-BE49-F238E27FC236}">
                <a16:creationId xmlns:a16="http://schemas.microsoft.com/office/drawing/2014/main" id="{9D051EC3-1057-0364-5968-7DEBCBA3E946}"/>
              </a:ext>
            </a:extLst>
          </p:cNvPr>
          <p:cNvGraphicFramePr/>
          <p:nvPr/>
        </p:nvGraphicFramePr>
        <p:xfrm>
          <a:off x="2137516" y="1692827"/>
          <a:ext cx="6465636" cy="4564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22E47D12-1CB8-4B43-887D-3D6350A704BC}"/>
              </a:ext>
            </a:extLst>
          </p:cNvPr>
          <p:cNvSpPr>
            <a:spLocks noGrp="1"/>
          </p:cNvSpPr>
          <p:nvPr>
            <p:ph type="title"/>
          </p:nvPr>
        </p:nvSpPr>
        <p:spPr/>
        <p:txBody>
          <a:bodyPr/>
          <a:lstStyle/>
          <a:p>
            <a:r>
              <a:rPr lang="de-DE" sz="3200"/>
              <a:t>Nachhaltigkeit integrieren</a:t>
            </a:r>
          </a:p>
        </p:txBody>
      </p:sp>
      <p:sp>
        <p:nvSpPr>
          <p:cNvPr id="3" name="Textplatzhalter 2">
            <a:extLst>
              <a:ext uri="{FF2B5EF4-FFF2-40B4-BE49-F238E27FC236}">
                <a16:creationId xmlns:a16="http://schemas.microsoft.com/office/drawing/2014/main" id="{9276765D-8B65-4210-8A44-8AF01E0FC76F}"/>
              </a:ext>
            </a:extLst>
          </p:cNvPr>
          <p:cNvSpPr>
            <a:spLocks noGrp="1"/>
          </p:cNvSpPr>
          <p:nvPr>
            <p:ph type="body" sz="quarter" idx="13"/>
          </p:nvPr>
        </p:nvSpPr>
        <p:spPr/>
        <p:txBody>
          <a:bodyPr/>
          <a:lstStyle/>
          <a:p>
            <a:r>
              <a:rPr lang="de-DE"/>
              <a:t>Wie?</a:t>
            </a:r>
          </a:p>
        </p:txBody>
      </p:sp>
      <p:sp>
        <p:nvSpPr>
          <p:cNvPr id="4" name="Rechteck: abgerundete Ecken 3"/>
          <p:cNvSpPr/>
          <p:nvPr/>
        </p:nvSpPr>
        <p:spPr bwMode="auto">
          <a:xfrm>
            <a:off x="8653100" y="2479966"/>
            <a:ext cx="3254694" cy="102514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171450" indent="-171450">
              <a:buFont typeface="Arial" panose="020B0604020202020204" pitchFamily="34" charset="0"/>
              <a:buChar char="•"/>
              <a:defRPr/>
            </a:pPr>
            <a:r>
              <a:rPr lang="de-DE" sz="1200">
                <a:solidFill>
                  <a:schemeClr val="tx1"/>
                </a:solidFill>
              </a:rPr>
              <a:t>einordnen, was wichtig/ relevant ist und was nicht</a:t>
            </a:r>
          </a:p>
          <a:p>
            <a:pPr marL="171450" indent="-171450">
              <a:buFont typeface="Arial" panose="020B0604020202020204" pitchFamily="34" charset="0"/>
              <a:buChar char="•"/>
              <a:defRPr/>
            </a:pPr>
            <a:r>
              <a:rPr lang="de-DE" sz="1200">
                <a:solidFill>
                  <a:schemeClr val="tx1"/>
                </a:solidFill>
              </a:rPr>
              <a:t>in eine systematische und dauerhafte Planung und Umsetzung einsteigen </a:t>
            </a:r>
            <a:endParaRPr lang="de-DE" sz="1200">
              <a:solidFill>
                <a:schemeClr val="tx1"/>
              </a:solidFill>
              <a:cs typeface="Arial"/>
            </a:endParaRPr>
          </a:p>
        </p:txBody>
      </p:sp>
      <p:cxnSp>
        <p:nvCxnSpPr>
          <p:cNvPr id="11" name="Gerade Verbindung mit Pfeil 10"/>
          <p:cNvCxnSpPr>
            <a:cxnSpLocks/>
            <a:stCxn id="4" idx="1"/>
          </p:cNvCxnSpPr>
          <p:nvPr/>
        </p:nvCxnSpPr>
        <p:spPr bwMode="auto">
          <a:xfrm flipH="1">
            <a:off x="7470843" y="2992540"/>
            <a:ext cx="1182257" cy="0"/>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1" name="Gerade Verbindung mit Pfeil 20"/>
          <p:cNvCxnSpPr>
            <a:cxnSpLocks/>
            <a:stCxn id="30" idx="1"/>
          </p:cNvCxnSpPr>
          <p:nvPr/>
        </p:nvCxnSpPr>
        <p:spPr bwMode="auto">
          <a:xfrm flipH="1" flipV="1">
            <a:off x="7188740" y="5372505"/>
            <a:ext cx="1716084" cy="70404"/>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2" name="Gerade Verbindung mit Pfeil 21"/>
          <p:cNvCxnSpPr>
            <a:cxnSpLocks/>
            <a:stCxn id="35" idx="3"/>
          </p:cNvCxnSpPr>
          <p:nvPr/>
        </p:nvCxnSpPr>
        <p:spPr bwMode="auto">
          <a:xfrm flipV="1">
            <a:off x="2863182" y="5324763"/>
            <a:ext cx="693215" cy="72345"/>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30" name="Rechteck: abgerundete Ecken 29">
            <a:extLst>
              <a:ext uri="{FF2B5EF4-FFF2-40B4-BE49-F238E27FC236}">
                <a16:creationId xmlns:a16="http://schemas.microsoft.com/office/drawing/2014/main" id="{9E335555-C577-40F8-82E6-FF858C9814B4}"/>
              </a:ext>
            </a:extLst>
          </p:cNvPr>
          <p:cNvSpPr/>
          <p:nvPr/>
        </p:nvSpPr>
        <p:spPr bwMode="auto">
          <a:xfrm>
            <a:off x="8904824" y="4900050"/>
            <a:ext cx="2949773" cy="108571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71450" indent="-171450">
              <a:buFont typeface="Arial" panose="020B0604020202020204" pitchFamily="34" charset="0"/>
              <a:buChar char="•"/>
              <a:defRPr/>
            </a:pPr>
            <a:r>
              <a:rPr lang="de-DE" sz="1200">
                <a:solidFill>
                  <a:schemeClr val="tx1"/>
                </a:solidFill>
              </a:rPr>
              <a:t>Mitarbeiter*innen einbinden</a:t>
            </a:r>
          </a:p>
          <a:p>
            <a:pPr marL="171450" indent="-171450">
              <a:buFont typeface="Arial" panose="020B0604020202020204" pitchFamily="34" charset="0"/>
              <a:buChar char="•"/>
              <a:defRPr/>
            </a:pPr>
            <a:r>
              <a:rPr lang="de-DE" sz="1200">
                <a:solidFill>
                  <a:schemeClr val="tx1"/>
                </a:solidFill>
              </a:rPr>
              <a:t>Nachhaltigkeitsthemen im Alltagshandeln der Organisation verankern</a:t>
            </a:r>
          </a:p>
        </p:txBody>
      </p:sp>
      <p:sp>
        <p:nvSpPr>
          <p:cNvPr id="35" name="Rechteck: abgerundete Ecken 34">
            <a:extLst>
              <a:ext uri="{FF2B5EF4-FFF2-40B4-BE49-F238E27FC236}">
                <a16:creationId xmlns:a16="http://schemas.microsoft.com/office/drawing/2014/main" id="{3ED20C79-9C46-434C-BB3B-F94170541C64}"/>
              </a:ext>
            </a:extLst>
          </p:cNvPr>
          <p:cNvSpPr/>
          <p:nvPr/>
        </p:nvSpPr>
        <p:spPr bwMode="auto">
          <a:xfrm>
            <a:off x="612695" y="5084317"/>
            <a:ext cx="2250487" cy="62558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71450" indent="-171450">
              <a:buFont typeface="Arial" panose="020B0604020202020204" pitchFamily="34" charset="0"/>
              <a:buChar char="•"/>
              <a:defRPr/>
            </a:pPr>
            <a:r>
              <a:rPr lang="de-DE" sz="1200">
                <a:solidFill>
                  <a:schemeClr val="tx1"/>
                </a:solidFill>
              </a:rPr>
              <a:t>Daten erfassen</a:t>
            </a:r>
          </a:p>
        </p:txBody>
      </p:sp>
      <p:sp>
        <p:nvSpPr>
          <p:cNvPr id="44" name="Rechteck: abgerundete Ecken 43">
            <a:extLst>
              <a:ext uri="{FF2B5EF4-FFF2-40B4-BE49-F238E27FC236}">
                <a16:creationId xmlns:a16="http://schemas.microsoft.com/office/drawing/2014/main" id="{CE90CD31-8368-4899-8714-67903E9266CE}"/>
              </a:ext>
            </a:extLst>
          </p:cNvPr>
          <p:cNvSpPr/>
          <p:nvPr/>
        </p:nvSpPr>
        <p:spPr bwMode="auto">
          <a:xfrm>
            <a:off x="341278" y="2078749"/>
            <a:ext cx="2266187" cy="82529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171450" indent="-171450">
              <a:buFont typeface="Arial" panose="020B0604020202020204" pitchFamily="34" charset="0"/>
              <a:buChar char="•"/>
              <a:defRPr/>
            </a:pPr>
            <a:r>
              <a:rPr lang="de-DE" sz="1200">
                <a:solidFill>
                  <a:schemeClr val="tx1"/>
                </a:solidFill>
              </a:rPr>
              <a:t>einen kontinuierlichen Verbesserungsprozess in Gang setzen</a:t>
            </a:r>
          </a:p>
        </p:txBody>
      </p:sp>
      <p:cxnSp>
        <p:nvCxnSpPr>
          <p:cNvPr id="45" name="Gerade Verbindung mit Pfeil 44">
            <a:extLst>
              <a:ext uri="{FF2B5EF4-FFF2-40B4-BE49-F238E27FC236}">
                <a16:creationId xmlns:a16="http://schemas.microsoft.com/office/drawing/2014/main" id="{E07E4B80-6B45-4C36-BD03-E05CA1B1356C}"/>
              </a:ext>
            </a:extLst>
          </p:cNvPr>
          <p:cNvCxnSpPr>
            <a:cxnSpLocks/>
            <a:stCxn id="44" idx="3"/>
          </p:cNvCxnSpPr>
          <p:nvPr/>
        </p:nvCxnSpPr>
        <p:spPr bwMode="auto">
          <a:xfrm>
            <a:off x="2607465" y="2491395"/>
            <a:ext cx="794789" cy="273611"/>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6" name="Ellipse 5">
            <a:extLst>
              <a:ext uri="{FF2B5EF4-FFF2-40B4-BE49-F238E27FC236}">
                <a16:creationId xmlns:a16="http://schemas.microsoft.com/office/drawing/2014/main" id="{37A176BC-21D8-B510-C5D4-FF1F7CE6A551}"/>
              </a:ext>
            </a:extLst>
          </p:cNvPr>
          <p:cNvSpPr/>
          <p:nvPr/>
        </p:nvSpPr>
        <p:spPr>
          <a:xfrm>
            <a:off x="4470334" y="3022875"/>
            <a:ext cx="1800000" cy="1800000"/>
          </a:xfrm>
          <a:prstGeom prst="ellipse">
            <a:avLst/>
          </a:prstGeom>
          <a:solidFill>
            <a:schemeClr val="bg1"/>
          </a:solidFill>
          <a:ln w="76200">
            <a:solidFill>
              <a:srgbClr val="7FCAA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0000"/>
              </a:lnSpc>
            </a:pPr>
            <a:r>
              <a:rPr lang="de-DE" sz="1900">
                <a:solidFill>
                  <a:schemeClr val="tx1"/>
                </a:solidFill>
              </a:rPr>
              <a:t>erfasse die Situation</a:t>
            </a:r>
          </a:p>
        </p:txBody>
      </p:sp>
      <p:sp>
        <p:nvSpPr>
          <p:cNvPr id="8" name="Textfeld 7">
            <a:extLst>
              <a:ext uri="{FF2B5EF4-FFF2-40B4-BE49-F238E27FC236}">
                <a16:creationId xmlns:a16="http://schemas.microsoft.com/office/drawing/2014/main" id="{A6AA70A0-77F6-C057-F92B-F7CB37143554}"/>
              </a:ext>
            </a:extLst>
          </p:cNvPr>
          <p:cNvSpPr txBox="1"/>
          <p:nvPr/>
        </p:nvSpPr>
        <p:spPr>
          <a:xfrm>
            <a:off x="3937516" y="2766509"/>
            <a:ext cx="535724" cy="389017"/>
          </a:xfrm>
          <a:prstGeom prst="rect">
            <a:avLst/>
          </a:prstGeom>
          <a:noFill/>
        </p:spPr>
        <p:txBody>
          <a:bodyPr wrap="none" rtlCol="0">
            <a:spAutoFit/>
          </a:bodyPr>
          <a:lstStyle/>
          <a:p>
            <a:pPr>
              <a:lnSpc>
                <a:spcPct val="110000"/>
              </a:lnSpc>
            </a:pPr>
            <a:r>
              <a:rPr lang="de-DE" sz="1900"/>
              <a:t>Act</a:t>
            </a:r>
          </a:p>
        </p:txBody>
      </p:sp>
      <p:sp>
        <p:nvSpPr>
          <p:cNvPr id="10" name="Textfeld 9">
            <a:extLst>
              <a:ext uri="{FF2B5EF4-FFF2-40B4-BE49-F238E27FC236}">
                <a16:creationId xmlns:a16="http://schemas.microsoft.com/office/drawing/2014/main" id="{320D0E99-C436-7CF6-0D4F-16067E5DE213}"/>
              </a:ext>
            </a:extLst>
          </p:cNvPr>
          <p:cNvSpPr txBox="1"/>
          <p:nvPr/>
        </p:nvSpPr>
        <p:spPr bwMode="auto">
          <a:xfrm>
            <a:off x="6002472" y="2765006"/>
            <a:ext cx="673582" cy="389017"/>
          </a:xfrm>
          <a:prstGeom prst="rect">
            <a:avLst/>
          </a:prstGeom>
          <a:noFill/>
        </p:spPr>
        <p:txBody>
          <a:bodyPr wrap="none" rtlCol="0">
            <a:spAutoFit/>
          </a:bodyPr>
          <a:lstStyle/>
          <a:p>
            <a:pPr>
              <a:lnSpc>
                <a:spcPct val="110000"/>
              </a:lnSpc>
            </a:pPr>
            <a:r>
              <a:rPr lang="de-DE" sz="1900"/>
              <a:t>Plan</a:t>
            </a:r>
          </a:p>
        </p:txBody>
      </p:sp>
      <p:sp>
        <p:nvSpPr>
          <p:cNvPr id="12" name="Textfeld 11">
            <a:extLst>
              <a:ext uri="{FF2B5EF4-FFF2-40B4-BE49-F238E27FC236}">
                <a16:creationId xmlns:a16="http://schemas.microsoft.com/office/drawing/2014/main" id="{5A3F4DA8-8426-DC99-C8F2-C234A3657425}"/>
              </a:ext>
            </a:extLst>
          </p:cNvPr>
          <p:cNvSpPr txBox="1"/>
          <p:nvPr/>
        </p:nvSpPr>
        <p:spPr bwMode="auto">
          <a:xfrm>
            <a:off x="6016867" y="4674496"/>
            <a:ext cx="497252" cy="389017"/>
          </a:xfrm>
          <a:prstGeom prst="rect">
            <a:avLst/>
          </a:prstGeom>
          <a:noFill/>
        </p:spPr>
        <p:txBody>
          <a:bodyPr wrap="none" rtlCol="0">
            <a:spAutoFit/>
          </a:bodyPr>
          <a:lstStyle/>
          <a:p>
            <a:pPr>
              <a:lnSpc>
                <a:spcPct val="110000"/>
              </a:lnSpc>
            </a:pPr>
            <a:r>
              <a:rPr lang="de-DE" sz="1900"/>
              <a:t>Do</a:t>
            </a:r>
          </a:p>
        </p:txBody>
      </p:sp>
      <p:sp>
        <p:nvSpPr>
          <p:cNvPr id="14" name="Textfeld 13">
            <a:extLst>
              <a:ext uri="{FF2B5EF4-FFF2-40B4-BE49-F238E27FC236}">
                <a16:creationId xmlns:a16="http://schemas.microsoft.com/office/drawing/2014/main" id="{CBB98A8C-58A2-DE24-D6B4-F12ED0C251CD}"/>
              </a:ext>
            </a:extLst>
          </p:cNvPr>
          <p:cNvSpPr txBox="1"/>
          <p:nvPr/>
        </p:nvSpPr>
        <p:spPr bwMode="auto">
          <a:xfrm>
            <a:off x="3958900" y="4674496"/>
            <a:ext cx="877163" cy="389017"/>
          </a:xfrm>
          <a:prstGeom prst="rect">
            <a:avLst/>
          </a:prstGeom>
          <a:noFill/>
        </p:spPr>
        <p:txBody>
          <a:bodyPr wrap="none" rtlCol="0">
            <a:spAutoFit/>
          </a:bodyPr>
          <a:lstStyle/>
          <a:p>
            <a:pPr>
              <a:lnSpc>
                <a:spcPct val="110000"/>
              </a:lnSpc>
            </a:pPr>
            <a:r>
              <a:rPr lang="de-DE" sz="1900"/>
              <a:t>Check</a:t>
            </a:r>
          </a:p>
        </p:txBody>
      </p:sp>
      <p:sp>
        <p:nvSpPr>
          <p:cNvPr id="13" name="Rechteck: abgerundete Ecken 12"/>
          <p:cNvSpPr/>
          <p:nvPr/>
        </p:nvSpPr>
        <p:spPr bwMode="auto">
          <a:xfrm>
            <a:off x="5936559" y="378241"/>
            <a:ext cx="2968265" cy="136815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171450" indent="-171450">
              <a:lnSpc>
                <a:spcPct val="110000"/>
              </a:lnSpc>
              <a:buFont typeface="Arial" panose="020B0604020202020204" pitchFamily="34" charset="0"/>
              <a:buChar char="•"/>
              <a:defRPr/>
            </a:pPr>
            <a:r>
              <a:rPr lang="de-DE" sz="1200">
                <a:solidFill>
                  <a:schemeClr val="tx1"/>
                </a:solidFill>
              </a:rPr>
              <a:t>verstehen worum es beim Thema Nachhaltigkeit geht </a:t>
            </a:r>
          </a:p>
          <a:p>
            <a:pPr marL="171450" indent="-171450">
              <a:lnSpc>
                <a:spcPct val="110000"/>
              </a:lnSpc>
              <a:buFont typeface="Arial" panose="020B0604020202020204" pitchFamily="34" charset="0"/>
              <a:buChar char="•"/>
              <a:defRPr/>
            </a:pPr>
            <a:r>
              <a:rPr lang="de-DE" sz="1200">
                <a:solidFill>
                  <a:schemeClr val="tx1"/>
                </a:solidFill>
              </a:rPr>
              <a:t>die Interessen der Anspruchs-gruppen verstehen</a:t>
            </a:r>
            <a:endParaRPr lang="de-DE" sz="1200">
              <a:solidFill>
                <a:schemeClr val="tx1"/>
              </a:solidFill>
              <a:cs typeface="Arial"/>
            </a:endParaRPr>
          </a:p>
          <a:p>
            <a:pPr marL="171450" indent="-171450">
              <a:lnSpc>
                <a:spcPct val="110000"/>
              </a:lnSpc>
              <a:buFont typeface="Arial" panose="020B0604020202020204" pitchFamily="34" charset="0"/>
              <a:buChar char="•"/>
              <a:defRPr/>
            </a:pPr>
            <a:r>
              <a:rPr lang="de-DE" sz="1200">
                <a:solidFill>
                  <a:schemeClr val="tx1"/>
                </a:solidFill>
              </a:rPr>
              <a:t>eine Haltung zum Thema entwickeln</a:t>
            </a:r>
            <a:endParaRPr>
              <a:solidFill>
                <a:schemeClr val="tx1"/>
              </a:solidFill>
            </a:endParaRPr>
          </a:p>
        </p:txBody>
      </p:sp>
      <p:cxnSp>
        <p:nvCxnSpPr>
          <p:cNvPr id="31" name="Gerade Verbindung mit Pfeil 30">
            <a:extLst>
              <a:ext uri="{FF2B5EF4-FFF2-40B4-BE49-F238E27FC236}">
                <a16:creationId xmlns:a16="http://schemas.microsoft.com/office/drawing/2014/main" id="{B419E8F0-1FB9-40CD-B452-5EBC7DDC89A7}"/>
              </a:ext>
            </a:extLst>
          </p:cNvPr>
          <p:cNvCxnSpPr>
            <a:cxnSpLocks/>
          </p:cNvCxnSpPr>
          <p:nvPr/>
        </p:nvCxnSpPr>
        <p:spPr bwMode="auto">
          <a:xfrm flipH="1">
            <a:off x="5408581" y="1692827"/>
            <a:ext cx="794788" cy="1585394"/>
          </a:xfrm>
          <a:prstGeom prst="straightConnector1">
            <a:avLst/>
          </a:prstGeom>
          <a:ln w="38100">
            <a:solidFill>
              <a:srgbClr val="7FCAAC"/>
            </a:solidFill>
            <a:tailEnd type="triangle"/>
          </a:ln>
        </p:spPr>
        <p:style>
          <a:lnRef idx="1">
            <a:schemeClr val="accent4"/>
          </a:lnRef>
          <a:fillRef idx="0">
            <a:schemeClr val="accent4"/>
          </a:fillRef>
          <a:effectRef idx="0">
            <a:schemeClr val="accent4"/>
          </a:effectRef>
          <a:fontRef idx="minor">
            <a:schemeClr val="tx1"/>
          </a:fontRef>
        </p:style>
      </p:cxnSp>
      <p:sp>
        <p:nvSpPr>
          <p:cNvPr id="25" name="Textfeld 24">
            <a:extLst>
              <a:ext uri="{FF2B5EF4-FFF2-40B4-BE49-F238E27FC236}">
                <a16:creationId xmlns:a16="http://schemas.microsoft.com/office/drawing/2014/main" id="{5E050AA5-57D7-8971-F1E8-A8ECE76AF1C0}"/>
              </a:ext>
            </a:extLst>
          </p:cNvPr>
          <p:cNvSpPr txBox="1"/>
          <p:nvPr/>
        </p:nvSpPr>
        <p:spPr>
          <a:xfrm>
            <a:off x="318550" y="6030685"/>
            <a:ext cx="2313454" cy="23282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900" dirty="0">
                <a:solidFill>
                  <a:schemeClr val="bg1">
                    <a:lumMod val="65000"/>
                  </a:schemeClr>
                </a:solidFill>
              </a:rPr>
              <a:t>angelehnt an </a:t>
            </a:r>
            <a:r>
              <a:rPr lang="de-DE" sz="900" dirty="0" err="1">
                <a:solidFill>
                  <a:schemeClr val="bg1">
                    <a:lumMod val="65000"/>
                  </a:schemeClr>
                </a:solidFill>
              </a:rPr>
              <a:t>Teitscheid</a:t>
            </a:r>
            <a:r>
              <a:rPr lang="de-DE" sz="900" dirty="0">
                <a:solidFill>
                  <a:schemeClr val="bg1">
                    <a:lumMod val="65000"/>
                  </a:schemeClr>
                </a:solidFill>
              </a:rPr>
              <a:t> et al., 2021, S.21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5" grpId="0" animBg="1"/>
      <p:bldP spid="44"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Rezepturangaben, -verwaltung und Warenwirtschaftssysteme</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dirty="0"/>
              <a:t>Um die Teilnehmenden selbst zu aktivieren wird nun in die Thematik eingestiegen, indem zunächst einmal gesammelt wird, was in einer Rezeptur alles festgehalten werden sollte, um diese verständlich und universal zugänglich zu machen. In einem Brainstorming können die Aspekte von Rezepturen gesammelt und festgehalten werden.</a:t>
            </a:r>
          </a:p>
          <a:p>
            <a:pPr marL="0" indent="0">
              <a:buNone/>
            </a:pPr>
            <a:r>
              <a:rPr lang="de-DE" dirty="0"/>
              <a:t>Anschließend kann mit der Musterrezeptur ergänzt und/oder bestätigt werden.</a:t>
            </a:r>
          </a:p>
          <a:p>
            <a:pPr marL="0" indent="0">
              <a:buNone/>
            </a:pPr>
            <a:r>
              <a:rPr lang="de-DE" dirty="0"/>
              <a:t>Es ist aber nicht nur wichtig, Rezepturen passenden aufzuschreiben, sondern auch noch effizient zu verwalten. Dies werden manche Einrichtungen bereits tun, andere arbeiten noch mit der berühmten Rezepturmappe. Deswegen werden hier einmal Rezepturverwaltungsprogramme sowie zur Vollständigkeit auch Warenwirtschaftssysteme vorgestellt.</a:t>
            </a:r>
          </a:p>
          <a:p>
            <a:pPr marL="0" indent="0">
              <a:buNone/>
            </a:pPr>
            <a:endParaRPr lang="de-DE" dirty="0"/>
          </a:p>
          <a:p>
            <a:pPr marL="0" indent="0">
              <a:buNone/>
            </a:pPr>
            <a:r>
              <a:rPr lang="de-DE" b="1" dirty="0"/>
              <a:t>Material:</a:t>
            </a:r>
            <a:r>
              <a:rPr lang="de-DE" dirty="0"/>
              <a:t> Flip Chart, Stifte</a:t>
            </a:r>
          </a:p>
          <a:p>
            <a:pPr marL="0" indent="0">
              <a:buNone/>
            </a:pPr>
            <a:endParaRPr lang="de-DE" dirty="0"/>
          </a:p>
        </p:txBody>
      </p:sp>
    </p:spTree>
    <p:extLst>
      <p:ext uri="{BB962C8B-B14F-4D97-AF65-F5344CB8AC3E}">
        <p14:creationId xmlns:p14="http://schemas.microsoft.com/office/powerpoint/2010/main" val="3907892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41EB712-6C5A-4144-8407-04069A8CEAAA}"/>
              </a:ext>
            </a:extLst>
          </p:cNvPr>
          <p:cNvSpPr>
            <a:spLocks noGrp="1"/>
          </p:cNvSpPr>
          <p:nvPr>
            <p:ph type="body" sz="quarter" idx="15"/>
          </p:nvPr>
        </p:nvSpPr>
        <p:spPr>
          <a:solidFill>
            <a:schemeClr val="bg1">
              <a:lumMod val="75000"/>
            </a:schemeClr>
          </a:solidFill>
        </p:spPr>
        <p:txBody>
          <a:bodyPr numCol="1"/>
          <a:lstStyle/>
          <a:p>
            <a:pPr>
              <a:lnSpc>
                <a:spcPct val="150000"/>
              </a:lnSpc>
            </a:pPr>
            <a:r>
              <a:rPr lang="de-DE" sz="4800" dirty="0">
                <a:solidFill>
                  <a:schemeClr val="accent4">
                    <a:lumMod val="75000"/>
                  </a:schemeClr>
                </a:solidFill>
              </a:rPr>
              <a:t>Welche Angaben machen Sie </a:t>
            </a:r>
          </a:p>
          <a:p>
            <a:pPr>
              <a:lnSpc>
                <a:spcPct val="150000"/>
              </a:lnSpc>
            </a:pPr>
            <a:r>
              <a:rPr lang="de-DE" sz="4800" dirty="0">
                <a:solidFill>
                  <a:schemeClr val="accent4">
                    <a:lumMod val="75000"/>
                  </a:schemeClr>
                </a:solidFill>
              </a:rPr>
              <a:t>in Ihren Rezepturen?</a:t>
            </a:r>
          </a:p>
        </p:txBody>
      </p:sp>
      <p:sp>
        <p:nvSpPr>
          <p:cNvPr id="6" name="Titel 5">
            <a:extLst>
              <a:ext uri="{FF2B5EF4-FFF2-40B4-BE49-F238E27FC236}">
                <a16:creationId xmlns:a16="http://schemas.microsoft.com/office/drawing/2014/main" id="{1FEFD133-6D6B-4E5F-880D-85A4773545A8}"/>
              </a:ext>
            </a:extLst>
          </p:cNvPr>
          <p:cNvSpPr>
            <a:spLocks noGrp="1"/>
          </p:cNvSpPr>
          <p:nvPr>
            <p:ph type="title"/>
          </p:nvPr>
        </p:nvSpPr>
        <p:spPr/>
        <p:txBody>
          <a:bodyPr/>
          <a:lstStyle/>
          <a:p>
            <a:r>
              <a:rPr lang="de-DE"/>
              <a:t>Rezepturen</a:t>
            </a:r>
          </a:p>
        </p:txBody>
      </p:sp>
      <p:sp>
        <p:nvSpPr>
          <p:cNvPr id="7" name="Textplatzhalter 6">
            <a:extLst>
              <a:ext uri="{FF2B5EF4-FFF2-40B4-BE49-F238E27FC236}">
                <a16:creationId xmlns:a16="http://schemas.microsoft.com/office/drawing/2014/main" id="{90F14CE5-D54D-42D4-BF19-DBBA88F16C57}"/>
              </a:ext>
            </a:extLst>
          </p:cNvPr>
          <p:cNvSpPr>
            <a:spLocks noGrp="1"/>
          </p:cNvSpPr>
          <p:nvPr>
            <p:ph type="body" sz="quarter" idx="13"/>
          </p:nvPr>
        </p:nvSpPr>
        <p:spPr/>
        <p:txBody>
          <a:bodyPr/>
          <a:lstStyle/>
          <a:p>
            <a:r>
              <a:rPr lang="de-DE" dirty="0"/>
              <a:t>Was steckt hinter Rezepturen?</a:t>
            </a:r>
          </a:p>
        </p:txBody>
      </p:sp>
    </p:spTree>
    <p:extLst>
      <p:ext uri="{BB962C8B-B14F-4D97-AF65-F5344CB8AC3E}">
        <p14:creationId xmlns:p14="http://schemas.microsoft.com/office/powerpoint/2010/main" val="2575890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BE1149-C425-C537-2F2F-AFA96D1E979F}"/>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spc="-24" dirty="0">
                <a:latin typeface="Arial" panose="020B0604020202020204" pitchFamily="34" charset="0"/>
                <a:cs typeface="Arial" panose="020B0604020202020204" pitchFamily="34" charset="0"/>
              </a:rPr>
              <a:t>Änderungshistorie</a:t>
            </a:r>
            <a:endParaRPr lang="de-DE" b="1" kern="12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5130865-CC90-3967-1EA0-E8E3AB841D4B}"/>
              </a:ext>
            </a:extLst>
          </p:cNvPr>
          <p:cNvSpPr txBox="1">
            <a:spLocks/>
          </p:cNvSpPr>
          <p:nvPr/>
        </p:nvSpPr>
        <p:spPr>
          <a:xfrm>
            <a:off x="371481" y="1785938"/>
            <a:ext cx="8824913"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00"/>
              </a:spcBef>
              <a:buNone/>
            </a:pPr>
            <a:endParaRPr lang="de-DE" sz="2000" dirty="0">
              <a:latin typeface="Arial" panose="020B0604020202020204" pitchFamily="34" charset="0"/>
              <a:cs typeface="Arial" panose="020B0604020202020204" pitchFamily="34" charset="0"/>
            </a:endParaRPr>
          </a:p>
        </p:txBody>
      </p:sp>
      <p:graphicFrame>
        <p:nvGraphicFramePr>
          <p:cNvPr id="8" name="Tabelle 7">
            <a:extLst>
              <a:ext uri="{FF2B5EF4-FFF2-40B4-BE49-F238E27FC236}">
                <a16:creationId xmlns:a16="http://schemas.microsoft.com/office/drawing/2014/main" id="{F190E8F0-97D6-4CFD-9BAC-36F284FF95F0}"/>
              </a:ext>
            </a:extLst>
          </p:cNvPr>
          <p:cNvGraphicFramePr>
            <a:graphicFrameLocks noGrp="1"/>
          </p:cNvGraphicFramePr>
          <p:nvPr>
            <p:extLst/>
          </p:nvPr>
        </p:nvGraphicFramePr>
        <p:xfrm>
          <a:off x="371357" y="1277472"/>
          <a:ext cx="10837113" cy="4961965"/>
        </p:xfrm>
        <a:graphic>
          <a:graphicData uri="http://schemas.openxmlformats.org/drawingml/2006/table">
            <a:tbl>
              <a:tblPr firstRow="1" bandRow="1"/>
              <a:tblGrid>
                <a:gridCol w="991813">
                  <a:extLst>
                    <a:ext uri="{9D8B030D-6E8A-4147-A177-3AD203B41FA5}">
                      <a16:colId xmlns:a16="http://schemas.microsoft.com/office/drawing/2014/main" val="1205430349"/>
                    </a:ext>
                  </a:extLst>
                </a:gridCol>
                <a:gridCol w="1359486">
                  <a:extLst>
                    <a:ext uri="{9D8B030D-6E8A-4147-A177-3AD203B41FA5}">
                      <a16:colId xmlns:a16="http://schemas.microsoft.com/office/drawing/2014/main" val="1829774173"/>
                    </a:ext>
                  </a:extLst>
                </a:gridCol>
                <a:gridCol w="8485814">
                  <a:extLst>
                    <a:ext uri="{9D8B030D-6E8A-4147-A177-3AD203B41FA5}">
                      <a16:colId xmlns:a16="http://schemas.microsoft.com/office/drawing/2014/main" val="2381613484"/>
                    </a:ext>
                  </a:extLst>
                </a:gridCol>
              </a:tblGrid>
              <a:tr h="354625">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Version</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Datum</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Änderungen</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91429997"/>
                  </a:ext>
                </a:extLst>
              </a:tr>
              <a:tr h="767890">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421974"/>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437787"/>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804503"/>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7625673"/>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44514"/>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028595"/>
                  </a:ext>
                </a:extLst>
              </a:tr>
            </a:tbl>
          </a:graphicData>
        </a:graphic>
      </p:graphicFrame>
    </p:spTree>
    <p:extLst>
      <p:ext uri="{BB962C8B-B14F-4D97-AF65-F5344CB8AC3E}">
        <p14:creationId xmlns:p14="http://schemas.microsoft.com/office/powerpoint/2010/main" val="684277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Rezepturen</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kann ein Bild von den gesammelten Antworten eingetragen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Was steckt hinter Rezepturen?</a:t>
            </a:r>
          </a:p>
        </p:txBody>
      </p:sp>
    </p:spTree>
    <p:extLst>
      <p:ext uri="{BB962C8B-B14F-4D97-AF65-F5344CB8AC3E}">
        <p14:creationId xmlns:p14="http://schemas.microsoft.com/office/powerpoint/2010/main" val="1648450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Bilder der Ergebnisse eingefügt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Nachhaltiges Verpflegungskonzept</a:t>
            </a:r>
          </a:p>
        </p:txBody>
      </p:sp>
      <p:pic>
        <p:nvPicPr>
          <p:cNvPr id="8" name="Grafik 7" descr="Ein Bild, das Astronomie, Kreativität, Stern enthält.&#10;&#10;Beschreibung automatisch generiert.">
            <a:extLst>
              <a:ext uri="{FF2B5EF4-FFF2-40B4-BE49-F238E27FC236}">
                <a16:creationId xmlns:a16="http://schemas.microsoft.com/office/drawing/2014/main" id="{2821091B-FF94-09A1-1FD1-202755F6D5C2}"/>
              </a:ext>
            </a:extLst>
          </p:cNvPr>
          <p:cNvPicPr>
            <a:picLocks noChangeAspect="1"/>
          </p:cNvPicPr>
          <p:nvPr/>
        </p:nvPicPr>
        <p:blipFill>
          <a:blip r:embed="rId2"/>
          <a:stretch>
            <a:fillRect/>
          </a:stretch>
        </p:blipFill>
        <p:spPr>
          <a:xfrm>
            <a:off x="9783396" y="4434498"/>
            <a:ext cx="1847363" cy="1418005"/>
          </a:xfrm>
          <a:prstGeom prst="rect">
            <a:avLst/>
          </a:prstGeom>
        </p:spPr>
      </p:pic>
    </p:spTree>
    <p:extLst>
      <p:ext uri="{BB962C8B-B14F-4D97-AF65-F5344CB8AC3E}">
        <p14:creationId xmlns:p14="http://schemas.microsoft.com/office/powerpoint/2010/main" val="3598610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12098C3-170C-4102-87F2-1DC339EF88BE}"/>
              </a:ext>
            </a:extLst>
          </p:cNvPr>
          <p:cNvSpPr/>
          <p:nvPr/>
        </p:nvSpPr>
        <p:spPr>
          <a:xfrm>
            <a:off x="5965254" y="299020"/>
            <a:ext cx="3462512" cy="63856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10000"/>
              </a:lnSpc>
            </a:pPr>
            <a:endParaRPr lang="de-DE" sz="1900" dirty="0">
              <a:solidFill>
                <a:schemeClr val="tx1"/>
              </a:solidFill>
            </a:endParaRPr>
          </a:p>
        </p:txBody>
      </p:sp>
      <p:sp>
        <p:nvSpPr>
          <p:cNvPr id="2" name="Titel 1">
            <a:extLst>
              <a:ext uri="{FF2B5EF4-FFF2-40B4-BE49-F238E27FC236}">
                <a16:creationId xmlns:a16="http://schemas.microsoft.com/office/drawing/2014/main" id="{15A9446D-F351-4B18-B4CC-6711571BAF3F}"/>
              </a:ext>
            </a:extLst>
          </p:cNvPr>
          <p:cNvSpPr>
            <a:spLocks noGrp="1"/>
          </p:cNvSpPr>
          <p:nvPr>
            <p:ph type="title"/>
          </p:nvPr>
        </p:nvSpPr>
        <p:spPr/>
        <p:txBody>
          <a:bodyPr/>
          <a:lstStyle/>
          <a:p>
            <a:r>
              <a:rPr lang="de-DE" dirty="0"/>
              <a:t>Rezepturen</a:t>
            </a:r>
          </a:p>
        </p:txBody>
      </p:sp>
      <p:sp>
        <p:nvSpPr>
          <p:cNvPr id="4" name="Textplatzhalter 3">
            <a:extLst>
              <a:ext uri="{FF2B5EF4-FFF2-40B4-BE49-F238E27FC236}">
                <a16:creationId xmlns:a16="http://schemas.microsoft.com/office/drawing/2014/main" id="{175F1333-F1F9-42D8-AF19-E4B6CB98A3A0}"/>
              </a:ext>
            </a:extLst>
          </p:cNvPr>
          <p:cNvSpPr>
            <a:spLocks noGrp="1"/>
          </p:cNvSpPr>
          <p:nvPr>
            <p:ph type="body" sz="quarter" idx="13"/>
          </p:nvPr>
        </p:nvSpPr>
        <p:spPr/>
        <p:txBody>
          <a:bodyPr/>
          <a:lstStyle/>
          <a:p>
            <a:r>
              <a:rPr lang="de-DE"/>
              <a:t>Was steckt hinter Rezepturen?</a:t>
            </a:r>
          </a:p>
        </p:txBody>
      </p:sp>
      <p:sp>
        <p:nvSpPr>
          <p:cNvPr id="7" name="Rechteck 6">
            <a:extLst>
              <a:ext uri="{FF2B5EF4-FFF2-40B4-BE49-F238E27FC236}">
                <a16:creationId xmlns:a16="http://schemas.microsoft.com/office/drawing/2014/main" id="{586C49CF-956D-421E-80AB-69110799C0C3}"/>
              </a:ext>
            </a:extLst>
          </p:cNvPr>
          <p:cNvSpPr/>
          <p:nvPr/>
        </p:nvSpPr>
        <p:spPr>
          <a:xfrm>
            <a:off x="3958808" y="6670546"/>
            <a:ext cx="7449038" cy="230832"/>
          </a:xfrm>
          <a:prstGeom prst="rect">
            <a:avLst/>
          </a:prstGeom>
        </p:spPr>
        <p:txBody>
          <a:bodyPr wrap="square">
            <a:spAutoFit/>
          </a:bodyPr>
          <a:lstStyle/>
          <a:p>
            <a:r>
              <a:rPr lang="de-DE" sz="900" dirty="0">
                <a:solidFill>
                  <a:schemeClr val="bg1">
                    <a:lumMod val="65000"/>
                  </a:schemeClr>
                </a:solidFill>
              </a:rPr>
              <a:t>Bildquelle: KI generiert mit Adobe Express -</a:t>
            </a:r>
            <a:r>
              <a:rPr lang="de-DE" sz="900" dirty="0"/>
              <a:t>  </a:t>
            </a:r>
            <a:r>
              <a:rPr lang="de-DE" sz="900" dirty="0">
                <a:solidFill>
                  <a:srgbClr val="FF0000"/>
                </a:solidFill>
              </a:rPr>
              <a:t>gemeinfrei (daher nicht unter freier Lizenz)</a:t>
            </a:r>
            <a:r>
              <a:rPr lang="de-DE" sz="900" dirty="0">
                <a:solidFill>
                  <a:schemeClr val="bg1">
                    <a:lumMod val="65000"/>
                  </a:schemeClr>
                </a:solidFill>
              </a:rPr>
              <a:t>, Rezept: angelehnt an Nahgast-Rechner Rezeptur</a:t>
            </a:r>
          </a:p>
        </p:txBody>
      </p:sp>
      <p:sp>
        <p:nvSpPr>
          <p:cNvPr id="8" name="Textfeld 7">
            <a:extLst>
              <a:ext uri="{FF2B5EF4-FFF2-40B4-BE49-F238E27FC236}">
                <a16:creationId xmlns:a16="http://schemas.microsoft.com/office/drawing/2014/main" id="{44635162-531E-445C-BAE8-ADFC1A50DE45}"/>
              </a:ext>
            </a:extLst>
          </p:cNvPr>
          <p:cNvSpPr txBox="1"/>
          <p:nvPr/>
        </p:nvSpPr>
        <p:spPr>
          <a:xfrm>
            <a:off x="2488486" y="1756719"/>
            <a:ext cx="837089" cy="389017"/>
          </a:xfrm>
          <a:prstGeom prst="rect">
            <a:avLst/>
          </a:prstGeom>
          <a:noFill/>
        </p:spPr>
        <p:txBody>
          <a:bodyPr wrap="none" rtlCol="0">
            <a:spAutoFit/>
          </a:bodyPr>
          <a:lstStyle/>
          <a:p>
            <a:pPr>
              <a:lnSpc>
                <a:spcPct val="110000"/>
              </a:lnSpc>
            </a:pPr>
            <a:r>
              <a:rPr lang="de-DE" sz="1900"/>
              <a:t>Name</a:t>
            </a:r>
          </a:p>
        </p:txBody>
      </p:sp>
      <p:sp>
        <p:nvSpPr>
          <p:cNvPr id="9" name="Textfeld 8">
            <a:extLst>
              <a:ext uri="{FF2B5EF4-FFF2-40B4-BE49-F238E27FC236}">
                <a16:creationId xmlns:a16="http://schemas.microsoft.com/office/drawing/2014/main" id="{7E2D5E45-2776-4A9A-86B4-20A879A0FDD7}"/>
              </a:ext>
            </a:extLst>
          </p:cNvPr>
          <p:cNvSpPr txBox="1"/>
          <p:nvPr/>
        </p:nvSpPr>
        <p:spPr>
          <a:xfrm>
            <a:off x="1492732" y="2258021"/>
            <a:ext cx="1271502" cy="389017"/>
          </a:xfrm>
          <a:prstGeom prst="rect">
            <a:avLst/>
          </a:prstGeom>
          <a:noFill/>
        </p:spPr>
        <p:txBody>
          <a:bodyPr wrap="none" rtlCol="0">
            <a:spAutoFit/>
          </a:bodyPr>
          <a:lstStyle/>
          <a:p>
            <a:pPr>
              <a:lnSpc>
                <a:spcPct val="110000"/>
              </a:lnSpc>
            </a:pPr>
            <a:r>
              <a:rPr lang="de-DE" sz="1900">
                <a:solidFill>
                  <a:schemeClr val="bg1">
                    <a:lumMod val="50000"/>
                  </a:schemeClr>
                </a:solidFill>
              </a:rPr>
              <a:t>Aussehen</a:t>
            </a:r>
          </a:p>
        </p:txBody>
      </p:sp>
      <p:sp>
        <p:nvSpPr>
          <p:cNvPr id="10" name="Textfeld 9">
            <a:extLst>
              <a:ext uri="{FF2B5EF4-FFF2-40B4-BE49-F238E27FC236}">
                <a16:creationId xmlns:a16="http://schemas.microsoft.com/office/drawing/2014/main" id="{882AB32A-E6AD-46B3-B315-C25FB2572D45}"/>
              </a:ext>
            </a:extLst>
          </p:cNvPr>
          <p:cNvSpPr txBox="1"/>
          <p:nvPr/>
        </p:nvSpPr>
        <p:spPr>
          <a:xfrm>
            <a:off x="665754" y="4849823"/>
            <a:ext cx="3086486" cy="389017"/>
          </a:xfrm>
          <a:prstGeom prst="rect">
            <a:avLst/>
          </a:prstGeom>
          <a:noFill/>
        </p:spPr>
        <p:txBody>
          <a:bodyPr wrap="none" lIns="91440" tIns="45720" rIns="91440" bIns="45720" rtlCol="0" anchor="t">
            <a:spAutoFit/>
          </a:bodyPr>
          <a:lstStyle/>
          <a:p>
            <a:pPr>
              <a:lnSpc>
                <a:spcPct val="110000"/>
              </a:lnSpc>
            </a:pPr>
            <a:r>
              <a:rPr lang="de-DE" sz="1900"/>
              <a:t>Allergene und Zusatzstoffe</a:t>
            </a:r>
          </a:p>
        </p:txBody>
      </p:sp>
      <p:sp>
        <p:nvSpPr>
          <p:cNvPr id="11" name="Textfeld 10">
            <a:extLst>
              <a:ext uri="{FF2B5EF4-FFF2-40B4-BE49-F238E27FC236}">
                <a16:creationId xmlns:a16="http://schemas.microsoft.com/office/drawing/2014/main" id="{5E95A31E-F91D-414C-A46E-E225433AEA18}"/>
              </a:ext>
            </a:extLst>
          </p:cNvPr>
          <p:cNvSpPr txBox="1"/>
          <p:nvPr/>
        </p:nvSpPr>
        <p:spPr>
          <a:xfrm>
            <a:off x="3438427" y="2537284"/>
            <a:ext cx="1856598" cy="389017"/>
          </a:xfrm>
          <a:prstGeom prst="rect">
            <a:avLst/>
          </a:prstGeom>
          <a:noFill/>
        </p:spPr>
        <p:txBody>
          <a:bodyPr wrap="none" rtlCol="0">
            <a:spAutoFit/>
          </a:bodyPr>
          <a:lstStyle/>
          <a:p>
            <a:pPr>
              <a:lnSpc>
                <a:spcPct val="110000"/>
              </a:lnSpc>
            </a:pPr>
            <a:r>
              <a:rPr lang="de-DE" sz="1900"/>
              <a:t>Portionsgrößen</a:t>
            </a:r>
          </a:p>
        </p:txBody>
      </p:sp>
      <p:sp>
        <p:nvSpPr>
          <p:cNvPr id="12" name="Textfeld 11">
            <a:extLst>
              <a:ext uri="{FF2B5EF4-FFF2-40B4-BE49-F238E27FC236}">
                <a16:creationId xmlns:a16="http://schemas.microsoft.com/office/drawing/2014/main" id="{5E5BF341-AF6B-4F37-B09C-4F8EB4DA9178}"/>
              </a:ext>
            </a:extLst>
          </p:cNvPr>
          <p:cNvSpPr txBox="1"/>
          <p:nvPr/>
        </p:nvSpPr>
        <p:spPr>
          <a:xfrm>
            <a:off x="1966827" y="3857995"/>
            <a:ext cx="2860078" cy="710644"/>
          </a:xfrm>
          <a:prstGeom prst="rect">
            <a:avLst/>
          </a:prstGeom>
          <a:noFill/>
        </p:spPr>
        <p:txBody>
          <a:bodyPr wrap="none" lIns="91440" tIns="45720" rIns="91440" bIns="45720" rtlCol="0" anchor="t">
            <a:spAutoFit/>
          </a:bodyPr>
          <a:lstStyle/>
          <a:p>
            <a:pPr>
              <a:lnSpc>
                <a:spcPct val="110000"/>
              </a:lnSpc>
            </a:pPr>
            <a:r>
              <a:rPr lang="de-DE" sz="1900"/>
              <a:t>Mengenangaben</a:t>
            </a:r>
          </a:p>
          <a:p>
            <a:pPr>
              <a:lnSpc>
                <a:spcPct val="110000"/>
              </a:lnSpc>
            </a:pPr>
            <a:r>
              <a:rPr lang="de-DE" sz="1900">
                <a:cs typeface="Arial"/>
              </a:rPr>
              <a:t>&amp; Zutaten (Lebensmittel)</a:t>
            </a:r>
          </a:p>
        </p:txBody>
      </p:sp>
      <p:sp>
        <p:nvSpPr>
          <p:cNvPr id="13" name="Textfeld 12">
            <a:extLst>
              <a:ext uri="{FF2B5EF4-FFF2-40B4-BE49-F238E27FC236}">
                <a16:creationId xmlns:a16="http://schemas.microsoft.com/office/drawing/2014/main" id="{53E72B77-57AD-4F57-9EDA-7C30E3F9FEB2}"/>
              </a:ext>
            </a:extLst>
          </p:cNvPr>
          <p:cNvSpPr txBox="1"/>
          <p:nvPr/>
        </p:nvSpPr>
        <p:spPr>
          <a:xfrm>
            <a:off x="9668641" y="4654831"/>
            <a:ext cx="2400016" cy="389017"/>
          </a:xfrm>
          <a:prstGeom prst="rect">
            <a:avLst/>
          </a:prstGeom>
          <a:noFill/>
        </p:spPr>
        <p:txBody>
          <a:bodyPr wrap="none" rtlCol="0">
            <a:spAutoFit/>
          </a:bodyPr>
          <a:lstStyle/>
          <a:p>
            <a:pPr>
              <a:lnSpc>
                <a:spcPct val="110000"/>
              </a:lnSpc>
            </a:pPr>
            <a:r>
              <a:rPr lang="de-DE" sz="1900"/>
              <a:t>Zubereitungsschritte</a:t>
            </a:r>
          </a:p>
        </p:txBody>
      </p:sp>
      <p:cxnSp>
        <p:nvCxnSpPr>
          <p:cNvPr id="15" name="Gerade Verbindung mit Pfeil 14">
            <a:extLst>
              <a:ext uri="{FF2B5EF4-FFF2-40B4-BE49-F238E27FC236}">
                <a16:creationId xmlns:a16="http://schemas.microsoft.com/office/drawing/2014/main" id="{D069BA67-71D0-429B-B81A-6D5A101B0EEC}"/>
              </a:ext>
            </a:extLst>
          </p:cNvPr>
          <p:cNvCxnSpPr>
            <a:cxnSpLocks/>
            <a:stCxn id="8" idx="3"/>
          </p:cNvCxnSpPr>
          <p:nvPr/>
        </p:nvCxnSpPr>
        <p:spPr>
          <a:xfrm flipV="1">
            <a:off x="3325575" y="944571"/>
            <a:ext cx="2793202" cy="10066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4269D02B-0459-4300-9693-D068F659FE79}"/>
              </a:ext>
            </a:extLst>
          </p:cNvPr>
          <p:cNvCxnSpPr>
            <a:cxnSpLocks/>
            <a:stCxn id="9" idx="3"/>
          </p:cNvCxnSpPr>
          <p:nvPr/>
        </p:nvCxnSpPr>
        <p:spPr>
          <a:xfrm flipV="1">
            <a:off x="2764234" y="1206800"/>
            <a:ext cx="5160566" cy="124573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AA8C31D0-9F04-4737-83C7-B36574952539}"/>
              </a:ext>
            </a:extLst>
          </p:cNvPr>
          <p:cNvCxnSpPr>
            <a:cxnSpLocks/>
            <a:stCxn id="11" idx="3"/>
          </p:cNvCxnSpPr>
          <p:nvPr/>
        </p:nvCxnSpPr>
        <p:spPr>
          <a:xfrm flipV="1">
            <a:off x="5295025" y="1579505"/>
            <a:ext cx="1856598" cy="11522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44B71523-8DD9-4835-9811-FA5D606BA0E9}"/>
              </a:ext>
            </a:extLst>
          </p:cNvPr>
          <p:cNvCxnSpPr>
            <a:cxnSpLocks/>
            <a:stCxn id="12" idx="3"/>
          </p:cNvCxnSpPr>
          <p:nvPr/>
        </p:nvCxnSpPr>
        <p:spPr>
          <a:xfrm flipV="1">
            <a:off x="4826905" y="3527186"/>
            <a:ext cx="1269095" cy="686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79CF4FAE-98EE-4E95-B8B8-62AF609B6F43}"/>
              </a:ext>
            </a:extLst>
          </p:cNvPr>
          <p:cNvCxnSpPr>
            <a:cxnSpLocks/>
            <a:stCxn id="13" idx="2"/>
          </p:cNvCxnSpPr>
          <p:nvPr/>
        </p:nvCxnSpPr>
        <p:spPr>
          <a:xfrm flipH="1">
            <a:off x="9259977" y="5043848"/>
            <a:ext cx="1608672" cy="1126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6742669F-ED79-24C2-E2E5-7F4D87D841C9}"/>
              </a:ext>
            </a:extLst>
          </p:cNvPr>
          <p:cNvSpPr txBox="1"/>
          <p:nvPr/>
        </p:nvSpPr>
        <p:spPr>
          <a:xfrm>
            <a:off x="10566115" y="1710893"/>
            <a:ext cx="1342034" cy="389017"/>
          </a:xfrm>
          <a:prstGeom prst="rect">
            <a:avLst/>
          </a:prstGeom>
          <a:noFill/>
        </p:spPr>
        <p:txBody>
          <a:bodyPr wrap="none" rtlCol="0">
            <a:spAutoFit/>
          </a:bodyPr>
          <a:lstStyle/>
          <a:p>
            <a:pPr>
              <a:lnSpc>
                <a:spcPct val="110000"/>
              </a:lnSpc>
            </a:pPr>
            <a:r>
              <a:rPr lang="de-DE" sz="1900"/>
              <a:t>Zielgruppe</a:t>
            </a:r>
          </a:p>
        </p:txBody>
      </p:sp>
      <p:cxnSp>
        <p:nvCxnSpPr>
          <p:cNvPr id="17" name="Gerade Verbindung mit Pfeil 16">
            <a:extLst>
              <a:ext uri="{FF2B5EF4-FFF2-40B4-BE49-F238E27FC236}">
                <a16:creationId xmlns:a16="http://schemas.microsoft.com/office/drawing/2014/main" id="{A7D25AA1-F2B9-C0C0-94D6-E34EC1A9493D}"/>
              </a:ext>
            </a:extLst>
          </p:cNvPr>
          <p:cNvCxnSpPr>
            <a:cxnSpLocks/>
          </p:cNvCxnSpPr>
          <p:nvPr/>
        </p:nvCxnSpPr>
        <p:spPr>
          <a:xfrm flipH="1" flipV="1">
            <a:off x="9075109" y="1756719"/>
            <a:ext cx="1428102" cy="1486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hteck: abgerundete Ecken 15">
            <a:extLst>
              <a:ext uri="{FF2B5EF4-FFF2-40B4-BE49-F238E27FC236}">
                <a16:creationId xmlns:a16="http://schemas.microsoft.com/office/drawing/2014/main" id="{EBA985BE-2B4E-4557-B0EE-5269CCFE5A6A}"/>
              </a:ext>
            </a:extLst>
          </p:cNvPr>
          <p:cNvSpPr/>
          <p:nvPr/>
        </p:nvSpPr>
        <p:spPr>
          <a:xfrm>
            <a:off x="6258636" y="152187"/>
            <a:ext cx="1284915" cy="364369"/>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pPr>
            <a:r>
              <a:rPr lang="de-DE" sz="1900" dirty="0">
                <a:solidFill>
                  <a:schemeClr val="bg1"/>
                </a:solidFill>
              </a:rPr>
              <a:t>Rezept:</a:t>
            </a:r>
          </a:p>
        </p:txBody>
      </p:sp>
      <p:sp>
        <p:nvSpPr>
          <p:cNvPr id="19" name="Rechteck 18">
            <a:extLst>
              <a:ext uri="{FF2B5EF4-FFF2-40B4-BE49-F238E27FC236}">
                <a16:creationId xmlns:a16="http://schemas.microsoft.com/office/drawing/2014/main" id="{FA5254CB-6F9E-4CF3-B859-528EFF7373DF}"/>
              </a:ext>
            </a:extLst>
          </p:cNvPr>
          <p:cNvSpPr/>
          <p:nvPr/>
        </p:nvSpPr>
        <p:spPr>
          <a:xfrm>
            <a:off x="6181681" y="653916"/>
            <a:ext cx="1895519" cy="646331"/>
          </a:xfrm>
          <a:prstGeom prst="rect">
            <a:avLst/>
          </a:prstGeom>
        </p:spPr>
        <p:txBody>
          <a:bodyPr wrap="square">
            <a:spAutoFit/>
          </a:bodyPr>
          <a:lstStyle/>
          <a:p>
            <a:r>
              <a:rPr lang="de-DE" dirty="0">
                <a:solidFill>
                  <a:srgbClr val="111111"/>
                </a:solidFill>
                <a:latin typeface="-apple-system"/>
              </a:rPr>
              <a:t>Linsen-Bolognese mit Spaghetti</a:t>
            </a:r>
            <a:endParaRPr lang="de-DE" i="0" dirty="0">
              <a:solidFill>
                <a:srgbClr val="111111"/>
              </a:solidFill>
              <a:effectLst/>
              <a:latin typeface="-apple-system"/>
            </a:endParaRPr>
          </a:p>
        </p:txBody>
      </p:sp>
      <p:pic>
        <p:nvPicPr>
          <p:cNvPr id="23" name="Grafik 22">
            <a:extLst>
              <a:ext uri="{FF2B5EF4-FFF2-40B4-BE49-F238E27FC236}">
                <a16:creationId xmlns:a16="http://schemas.microsoft.com/office/drawing/2014/main" id="{06309051-9EA8-4D88-9A72-F48D3EF8A945}"/>
              </a:ext>
            </a:extLst>
          </p:cNvPr>
          <p:cNvPicPr>
            <a:picLocks noChangeAspect="1"/>
          </p:cNvPicPr>
          <p:nvPr/>
        </p:nvPicPr>
        <p:blipFill>
          <a:blip r:embed="rId3"/>
          <a:stretch>
            <a:fillRect/>
          </a:stretch>
        </p:blipFill>
        <p:spPr>
          <a:xfrm>
            <a:off x="7992304" y="158181"/>
            <a:ext cx="1428102" cy="1428102"/>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5" name="Textfeld 24">
            <a:extLst>
              <a:ext uri="{FF2B5EF4-FFF2-40B4-BE49-F238E27FC236}">
                <a16:creationId xmlns:a16="http://schemas.microsoft.com/office/drawing/2014/main" id="{7C341C01-624D-41CC-BF82-0BA24FA76CF3}"/>
              </a:ext>
            </a:extLst>
          </p:cNvPr>
          <p:cNvSpPr txBox="1"/>
          <p:nvPr/>
        </p:nvSpPr>
        <p:spPr>
          <a:xfrm>
            <a:off x="6258636" y="1357980"/>
            <a:ext cx="1840568" cy="256289"/>
          </a:xfrm>
          <a:prstGeom prst="rect">
            <a:avLst/>
          </a:prstGeom>
          <a:noFill/>
        </p:spPr>
        <p:txBody>
          <a:bodyPr wrap="none" rtlCol="0">
            <a:spAutoFit/>
          </a:bodyPr>
          <a:lstStyle/>
          <a:p>
            <a:pPr>
              <a:lnSpc>
                <a:spcPct val="110000"/>
              </a:lnSpc>
            </a:pPr>
            <a:r>
              <a:rPr lang="de-DE" sz="1050" dirty="0"/>
              <a:t>Zutaten: (für 100 Personen)</a:t>
            </a:r>
          </a:p>
        </p:txBody>
      </p:sp>
      <p:graphicFrame>
        <p:nvGraphicFramePr>
          <p:cNvPr id="26" name="Tabelle 25">
            <a:extLst>
              <a:ext uri="{FF2B5EF4-FFF2-40B4-BE49-F238E27FC236}">
                <a16:creationId xmlns:a16="http://schemas.microsoft.com/office/drawing/2014/main" id="{7DA5567E-77B1-4B81-B194-145B773361AD}"/>
              </a:ext>
            </a:extLst>
          </p:cNvPr>
          <p:cNvGraphicFramePr>
            <a:graphicFrameLocks noGrp="1"/>
          </p:cNvGraphicFramePr>
          <p:nvPr>
            <p:extLst/>
          </p:nvPr>
        </p:nvGraphicFramePr>
        <p:xfrm>
          <a:off x="6106679" y="1661922"/>
          <a:ext cx="3153297" cy="3108960"/>
        </p:xfrm>
        <a:graphic>
          <a:graphicData uri="http://schemas.openxmlformats.org/drawingml/2006/table">
            <a:tbl>
              <a:tblPr firstRow="1" bandRow="1">
                <a:tableStyleId>{D27102A9-8310-4765-A935-A1911B00CA55}</a:tableStyleId>
              </a:tblPr>
              <a:tblGrid>
                <a:gridCol w="1051099">
                  <a:extLst>
                    <a:ext uri="{9D8B030D-6E8A-4147-A177-3AD203B41FA5}">
                      <a16:colId xmlns:a16="http://schemas.microsoft.com/office/drawing/2014/main" val="3921269815"/>
                    </a:ext>
                  </a:extLst>
                </a:gridCol>
                <a:gridCol w="1051099">
                  <a:extLst>
                    <a:ext uri="{9D8B030D-6E8A-4147-A177-3AD203B41FA5}">
                      <a16:colId xmlns:a16="http://schemas.microsoft.com/office/drawing/2014/main" val="932287708"/>
                    </a:ext>
                  </a:extLst>
                </a:gridCol>
                <a:gridCol w="1051099">
                  <a:extLst>
                    <a:ext uri="{9D8B030D-6E8A-4147-A177-3AD203B41FA5}">
                      <a16:colId xmlns:a16="http://schemas.microsoft.com/office/drawing/2014/main" val="4015063474"/>
                    </a:ext>
                  </a:extLst>
                </a:gridCol>
              </a:tblGrid>
              <a:tr h="177303">
                <a:tc>
                  <a:txBody>
                    <a:bodyPr/>
                    <a:lstStyle/>
                    <a:p>
                      <a:endParaRPr lang="de-DE" sz="900" dirty="0"/>
                    </a:p>
                  </a:txBody>
                  <a:tcPr/>
                </a:tc>
                <a:tc>
                  <a:txBody>
                    <a:bodyPr/>
                    <a:lstStyle/>
                    <a:p>
                      <a:r>
                        <a:rPr lang="de-DE" sz="900" dirty="0"/>
                        <a:t>1-3 Jährige</a:t>
                      </a:r>
                    </a:p>
                  </a:txBody>
                  <a:tcPr/>
                </a:tc>
                <a:tc>
                  <a:txBody>
                    <a:bodyPr/>
                    <a:lstStyle/>
                    <a:p>
                      <a:r>
                        <a:rPr lang="de-DE" sz="900" dirty="0"/>
                        <a:t>4-6 Jährige</a:t>
                      </a:r>
                    </a:p>
                  </a:txBody>
                  <a:tcPr/>
                </a:tc>
                <a:extLst>
                  <a:ext uri="{0D108BD9-81ED-4DB2-BD59-A6C34878D82A}">
                    <a16:rowId xmlns:a16="http://schemas.microsoft.com/office/drawing/2014/main" val="1743589456"/>
                  </a:ext>
                </a:extLst>
              </a:tr>
              <a:tr h="177303">
                <a:tc>
                  <a:txBody>
                    <a:bodyPr/>
                    <a:lstStyle/>
                    <a:p>
                      <a:r>
                        <a:rPr lang="de-DE" sz="900" dirty="0"/>
                        <a:t>Rapsöl</a:t>
                      </a:r>
                    </a:p>
                  </a:txBody>
                  <a:tcPr/>
                </a:tc>
                <a:tc>
                  <a:txBody>
                    <a:bodyPr/>
                    <a:lstStyle/>
                    <a:p>
                      <a:r>
                        <a:rPr lang="de-DE" sz="900" dirty="0"/>
                        <a:t>225 g</a:t>
                      </a:r>
                    </a:p>
                  </a:txBody>
                  <a:tcPr/>
                </a:tc>
                <a:tc>
                  <a:txBody>
                    <a:bodyPr/>
                    <a:lstStyle/>
                    <a:p>
                      <a:r>
                        <a:rPr lang="de-DE" sz="900" dirty="0"/>
                        <a:t>325 g</a:t>
                      </a:r>
                    </a:p>
                  </a:txBody>
                  <a:tcPr/>
                </a:tc>
                <a:extLst>
                  <a:ext uri="{0D108BD9-81ED-4DB2-BD59-A6C34878D82A}">
                    <a16:rowId xmlns:a16="http://schemas.microsoft.com/office/drawing/2014/main" val="2368162469"/>
                  </a:ext>
                </a:extLst>
              </a:tr>
              <a:tr h="177303">
                <a:tc>
                  <a:txBody>
                    <a:bodyPr/>
                    <a:lstStyle/>
                    <a:p>
                      <a:r>
                        <a:rPr lang="de-DE" sz="900" dirty="0"/>
                        <a:t>Rote Linsen</a:t>
                      </a:r>
                    </a:p>
                  </a:txBody>
                  <a:tcPr/>
                </a:tc>
                <a:tc>
                  <a:txBody>
                    <a:bodyPr/>
                    <a:lstStyle/>
                    <a:p>
                      <a:r>
                        <a:rPr lang="de-DE" sz="900" dirty="0"/>
                        <a:t>1,7 kg</a:t>
                      </a:r>
                    </a:p>
                  </a:txBody>
                  <a:tcPr/>
                </a:tc>
                <a:tc>
                  <a:txBody>
                    <a:bodyPr/>
                    <a:lstStyle/>
                    <a:p>
                      <a:r>
                        <a:rPr lang="de-DE" sz="900" dirty="0"/>
                        <a:t>2,5 kg</a:t>
                      </a:r>
                    </a:p>
                  </a:txBody>
                  <a:tcPr/>
                </a:tc>
                <a:extLst>
                  <a:ext uri="{0D108BD9-81ED-4DB2-BD59-A6C34878D82A}">
                    <a16:rowId xmlns:a16="http://schemas.microsoft.com/office/drawing/2014/main" val="3038571083"/>
                  </a:ext>
                </a:extLst>
              </a:tr>
              <a:tr h="177303">
                <a:tc>
                  <a:txBody>
                    <a:bodyPr/>
                    <a:lstStyle/>
                    <a:p>
                      <a:r>
                        <a:rPr lang="de-DE" sz="900" dirty="0"/>
                        <a:t>Zwiebel</a:t>
                      </a:r>
                    </a:p>
                  </a:txBody>
                  <a:tcPr/>
                </a:tc>
                <a:tc>
                  <a:txBody>
                    <a:bodyPr/>
                    <a:lstStyle/>
                    <a:p>
                      <a:r>
                        <a:rPr lang="de-DE" sz="900" dirty="0"/>
                        <a:t>800 g</a:t>
                      </a:r>
                    </a:p>
                  </a:txBody>
                  <a:tcPr/>
                </a:tc>
                <a:tc>
                  <a:txBody>
                    <a:bodyPr/>
                    <a:lstStyle/>
                    <a:p>
                      <a:r>
                        <a:rPr lang="de-DE" sz="900" dirty="0"/>
                        <a:t>1,25 kg</a:t>
                      </a:r>
                    </a:p>
                  </a:txBody>
                  <a:tcPr/>
                </a:tc>
                <a:extLst>
                  <a:ext uri="{0D108BD9-81ED-4DB2-BD59-A6C34878D82A}">
                    <a16:rowId xmlns:a16="http://schemas.microsoft.com/office/drawing/2014/main" val="3823841752"/>
                  </a:ext>
                </a:extLst>
              </a:tr>
              <a:tr h="177303">
                <a:tc>
                  <a:txBody>
                    <a:bodyPr/>
                    <a:lstStyle/>
                    <a:p>
                      <a:r>
                        <a:rPr lang="de-DE" sz="900" dirty="0"/>
                        <a:t>Karotte</a:t>
                      </a:r>
                    </a:p>
                  </a:txBody>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black"/>
                          </a:solidFill>
                          <a:effectLst/>
                          <a:uLnTx/>
                          <a:uFillTx/>
                          <a:latin typeface="Arial"/>
                          <a:ea typeface="+mn-ea"/>
                          <a:cs typeface="+mn-cs"/>
                        </a:rPr>
                        <a:t>800 g</a:t>
                      </a:r>
                      <a:endParaRPr kumimoji="0" lang="de-DE" sz="900" b="0"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r>
                        <a:rPr lang="de-DE" sz="900" dirty="0"/>
                        <a:t>1,25 kg</a:t>
                      </a:r>
                    </a:p>
                  </a:txBody>
                  <a:tcPr/>
                </a:tc>
                <a:extLst>
                  <a:ext uri="{0D108BD9-81ED-4DB2-BD59-A6C34878D82A}">
                    <a16:rowId xmlns:a16="http://schemas.microsoft.com/office/drawing/2014/main" val="4230966722"/>
                  </a:ext>
                </a:extLst>
              </a:tr>
              <a:tr h="177303">
                <a:tc>
                  <a:txBody>
                    <a:bodyPr/>
                    <a:lstStyle/>
                    <a:p>
                      <a:r>
                        <a:rPr lang="de-DE" sz="900" dirty="0"/>
                        <a:t>Sellerie</a:t>
                      </a:r>
                    </a:p>
                  </a:txBody>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black"/>
                          </a:solidFill>
                          <a:effectLst/>
                          <a:uLnTx/>
                          <a:uFillTx/>
                          <a:latin typeface="Arial"/>
                          <a:ea typeface="+mn-ea"/>
                          <a:cs typeface="+mn-cs"/>
                        </a:rPr>
                        <a:t>800 g</a:t>
                      </a:r>
                      <a:endParaRPr kumimoji="0" lang="de-DE" sz="900" b="0"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r>
                        <a:rPr lang="de-DE" sz="900" dirty="0"/>
                        <a:t>1,25 kg</a:t>
                      </a:r>
                    </a:p>
                  </a:txBody>
                  <a:tcPr/>
                </a:tc>
                <a:extLst>
                  <a:ext uri="{0D108BD9-81ED-4DB2-BD59-A6C34878D82A}">
                    <a16:rowId xmlns:a16="http://schemas.microsoft.com/office/drawing/2014/main" val="2325058523"/>
                  </a:ext>
                </a:extLst>
              </a:tr>
              <a:tr h="177303">
                <a:tc>
                  <a:txBody>
                    <a:bodyPr/>
                    <a:lstStyle/>
                    <a:p>
                      <a:r>
                        <a:rPr lang="de-DE" sz="900" dirty="0"/>
                        <a:t>Fenchel</a:t>
                      </a:r>
                    </a:p>
                  </a:txBody>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Arial"/>
                          <a:ea typeface="+mn-ea"/>
                          <a:cs typeface="+mn-cs"/>
                        </a:rPr>
                        <a:t>800 g</a:t>
                      </a:r>
                    </a:p>
                  </a:txBody>
                  <a:tcPr/>
                </a:tc>
                <a:tc>
                  <a:txBody>
                    <a:bodyPr/>
                    <a:lstStyle/>
                    <a:p>
                      <a:r>
                        <a:rPr lang="de-DE" sz="900" dirty="0"/>
                        <a:t>1,25 kg</a:t>
                      </a:r>
                    </a:p>
                  </a:txBody>
                  <a:tcPr/>
                </a:tc>
                <a:extLst>
                  <a:ext uri="{0D108BD9-81ED-4DB2-BD59-A6C34878D82A}">
                    <a16:rowId xmlns:a16="http://schemas.microsoft.com/office/drawing/2014/main" val="4258171028"/>
                  </a:ext>
                </a:extLst>
              </a:tr>
              <a:tr h="283684">
                <a:tc>
                  <a:txBody>
                    <a:bodyPr/>
                    <a:lstStyle/>
                    <a:p>
                      <a:r>
                        <a:rPr lang="de-DE" sz="900" dirty="0"/>
                        <a:t>Tomaten, gestückelt</a:t>
                      </a:r>
                    </a:p>
                  </a:txBody>
                  <a:tcPr/>
                </a:tc>
                <a:tc>
                  <a:txBody>
                    <a:bodyPr/>
                    <a:lstStyle/>
                    <a:p>
                      <a:r>
                        <a:rPr lang="de-DE" sz="900" dirty="0"/>
                        <a:t>7 kg</a:t>
                      </a:r>
                    </a:p>
                  </a:txBody>
                  <a:tcPr/>
                </a:tc>
                <a:tc>
                  <a:txBody>
                    <a:bodyPr/>
                    <a:lstStyle/>
                    <a:p>
                      <a:r>
                        <a:rPr lang="de-DE" sz="900" dirty="0"/>
                        <a:t>10 kg</a:t>
                      </a:r>
                    </a:p>
                  </a:txBody>
                  <a:tcPr/>
                </a:tc>
                <a:extLst>
                  <a:ext uri="{0D108BD9-81ED-4DB2-BD59-A6C34878D82A}">
                    <a16:rowId xmlns:a16="http://schemas.microsoft.com/office/drawing/2014/main" val="1282325989"/>
                  </a:ext>
                </a:extLst>
              </a:tr>
              <a:tr h="177303">
                <a:tc>
                  <a:txBody>
                    <a:bodyPr/>
                    <a:lstStyle/>
                    <a:p>
                      <a:r>
                        <a:rPr lang="de-DE" sz="900" dirty="0"/>
                        <a:t>Gemüsebrühe</a:t>
                      </a:r>
                    </a:p>
                  </a:txBody>
                  <a:tcPr/>
                </a:tc>
                <a:tc>
                  <a:txBody>
                    <a:bodyPr/>
                    <a:lstStyle/>
                    <a:p>
                      <a:r>
                        <a:rPr lang="de-DE" sz="900" dirty="0"/>
                        <a:t>2,5 kg</a:t>
                      </a:r>
                    </a:p>
                  </a:txBody>
                  <a:tcPr/>
                </a:tc>
                <a:tc>
                  <a:txBody>
                    <a:bodyPr/>
                    <a:lstStyle/>
                    <a:p>
                      <a:r>
                        <a:rPr lang="de-DE" sz="900" dirty="0"/>
                        <a:t>3,13 kg</a:t>
                      </a:r>
                    </a:p>
                  </a:txBody>
                  <a:tcPr/>
                </a:tc>
                <a:extLst>
                  <a:ext uri="{0D108BD9-81ED-4DB2-BD59-A6C34878D82A}">
                    <a16:rowId xmlns:a16="http://schemas.microsoft.com/office/drawing/2014/main" val="2345941683"/>
                  </a:ext>
                </a:extLst>
              </a:tr>
              <a:tr h="177303">
                <a:tc>
                  <a:txBody>
                    <a:bodyPr/>
                    <a:lstStyle/>
                    <a:p>
                      <a:r>
                        <a:rPr lang="de-DE" sz="900" dirty="0"/>
                        <a:t>Oregano</a:t>
                      </a:r>
                    </a:p>
                  </a:txBody>
                  <a:tcPr/>
                </a:tc>
                <a:tc>
                  <a:txBody>
                    <a:bodyPr/>
                    <a:lstStyle/>
                    <a:p>
                      <a:r>
                        <a:rPr lang="de-DE" sz="900" dirty="0"/>
                        <a:t>20 g</a:t>
                      </a:r>
                    </a:p>
                  </a:txBody>
                  <a:tcPr/>
                </a:tc>
                <a:tc>
                  <a:txBody>
                    <a:bodyPr/>
                    <a:lstStyle/>
                    <a:p>
                      <a:r>
                        <a:rPr lang="de-DE" sz="900" dirty="0"/>
                        <a:t>38 g</a:t>
                      </a:r>
                    </a:p>
                  </a:txBody>
                  <a:tcPr/>
                </a:tc>
                <a:extLst>
                  <a:ext uri="{0D108BD9-81ED-4DB2-BD59-A6C34878D82A}">
                    <a16:rowId xmlns:a16="http://schemas.microsoft.com/office/drawing/2014/main" val="1777341416"/>
                  </a:ext>
                </a:extLst>
              </a:tr>
              <a:tr h="177303">
                <a:tc>
                  <a:txBody>
                    <a:bodyPr/>
                    <a:lstStyle/>
                    <a:p>
                      <a:r>
                        <a:rPr lang="de-DE" sz="900" dirty="0"/>
                        <a:t>Thymian</a:t>
                      </a:r>
                    </a:p>
                  </a:txBody>
                  <a:tcPr/>
                </a:tc>
                <a:tc>
                  <a:txBody>
                    <a:bodyPr/>
                    <a:lstStyle/>
                    <a:p>
                      <a:r>
                        <a:rPr lang="de-DE" sz="900" dirty="0"/>
                        <a:t>20 g</a:t>
                      </a:r>
                    </a:p>
                  </a:txBody>
                  <a:tcPr/>
                </a:tc>
                <a:tc>
                  <a:txBody>
                    <a:bodyPr/>
                    <a:lstStyle/>
                    <a:p>
                      <a:r>
                        <a:rPr lang="de-DE" sz="900" dirty="0"/>
                        <a:t>38 g</a:t>
                      </a:r>
                    </a:p>
                  </a:txBody>
                  <a:tcPr/>
                </a:tc>
                <a:extLst>
                  <a:ext uri="{0D108BD9-81ED-4DB2-BD59-A6C34878D82A}">
                    <a16:rowId xmlns:a16="http://schemas.microsoft.com/office/drawing/2014/main" val="2354911352"/>
                  </a:ext>
                </a:extLst>
              </a:tr>
              <a:tr h="177303">
                <a:tc>
                  <a:txBody>
                    <a:bodyPr/>
                    <a:lstStyle/>
                    <a:p>
                      <a:r>
                        <a:rPr lang="de-DE" sz="900" dirty="0"/>
                        <a:t>Salz</a:t>
                      </a:r>
                    </a:p>
                  </a:txBody>
                  <a:tcPr/>
                </a:tc>
                <a:tc>
                  <a:txBody>
                    <a:bodyPr/>
                    <a:lstStyle/>
                    <a:p>
                      <a:r>
                        <a:rPr lang="de-DE" sz="900" dirty="0"/>
                        <a:t>100 g</a:t>
                      </a:r>
                    </a:p>
                  </a:txBody>
                  <a:tcPr/>
                </a:tc>
                <a:tc>
                  <a:txBody>
                    <a:bodyPr/>
                    <a:lstStyle/>
                    <a:p>
                      <a:r>
                        <a:rPr lang="de-DE" sz="900" dirty="0"/>
                        <a:t>150 g</a:t>
                      </a:r>
                    </a:p>
                  </a:txBody>
                  <a:tcPr/>
                </a:tc>
                <a:extLst>
                  <a:ext uri="{0D108BD9-81ED-4DB2-BD59-A6C34878D82A}">
                    <a16:rowId xmlns:a16="http://schemas.microsoft.com/office/drawing/2014/main" val="1418830577"/>
                  </a:ext>
                </a:extLst>
              </a:tr>
              <a:tr h="177303">
                <a:tc>
                  <a:txBody>
                    <a:bodyPr/>
                    <a:lstStyle/>
                    <a:p>
                      <a:r>
                        <a:rPr lang="de-DE" sz="900" dirty="0"/>
                        <a:t>Spaghetti</a:t>
                      </a:r>
                    </a:p>
                  </a:txBody>
                  <a:tcPr/>
                </a:tc>
                <a:tc>
                  <a:txBody>
                    <a:bodyPr/>
                    <a:lstStyle/>
                    <a:p>
                      <a:r>
                        <a:rPr lang="de-DE" sz="900" dirty="0"/>
                        <a:t>7,3 kg</a:t>
                      </a:r>
                    </a:p>
                  </a:txBody>
                  <a:tcPr/>
                </a:tc>
                <a:tc>
                  <a:txBody>
                    <a:bodyPr/>
                    <a:lstStyle/>
                    <a:p>
                      <a:r>
                        <a:rPr lang="de-DE" sz="900" dirty="0"/>
                        <a:t>11,25 kg</a:t>
                      </a:r>
                    </a:p>
                  </a:txBody>
                  <a:tcPr/>
                </a:tc>
                <a:extLst>
                  <a:ext uri="{0D108BD9-81ED-4DB2-BD59-A6C34878D82A}">
                    <a16:rowId xmlns:a16="http://schemas.microsoft.com/office/drawing/2014/main" val="2267268489"/>
                  </a:ext>
                </a:extLst>
              </a:tr>
            </a:tbl>
          </a:graphicData>
        </a:graphic>
      </p:graphicFrame>
      <p:sp>
        <p:nvSpPr>
          <p:cNvPr id="32" name="Textfeld 31">
            <a:extLst>
              <a:ext uri="{FF2B5EF4-FFF2-40B4-BE49-F238E27FC236}">
                <a16:creationId xmlns:a16="http://schemas.microsoft.com/office/drawing/2014/main" id="{2A4F6EE8-151B-4A34-B439-5565173405EF}"/>
              </a:ext>
            </a:extLst>
          </p:cNvPr>
          <p:cNvSpPr txBox="1"/>
          <p:nvPr/>
        </p:nvSpPr>
        <p:spPr>
          <a:xfrm>
            <a:off x="6124596" y="4863987"/>
            <a:ext cx="3152134" cy="1603965"/>
          </a:xfrm>
          <a:prstGeom prst="rect">
            <a:avLst/>
          </a:prstGeom>
          <a:noFill/>
        </p:spPr>
        <p:txBody>
          <a:bodyPr wrap="square" rtlCol="0">
            <a:spAutoFit/>
          </a:bodyPr>
          <a:lstStyle/>
          <a:p>
            <a:pPr>
              <a:lnSpc>
                <a:spcPct val="110000"/>
              </a:lnSpc>
            </a:pPr>
            <a:r>
              <a:rPr lang="de-DE" sz="900" b="1" dirty="0"/>
              <a:t>Zubereitung</a:t>
            </a:r>
          </a:p>
          <a:p>
            <a:pPr>
              <a:lnSpc>
                <a:spcPct val="110000"/>
              </a:lnSpc>
            </a:pPr>
            <a:r>
              <a:rPr lang="de-DE" sz="900" dirty="0"/>
              <a:t>In einem Topf das Öl erhitzen und die Zwiebel sowie das restliche Gemüse anbraten.</a:t>
            </a:r>
          </a:p>
          <a:p>
            <a:pPr>
              <a:lnSpc>
                <a:spcPct val="110000"/>
              </a:lnSpc>
            </a:pPr>
            <a:r>
              <a:rPr lang="de-DE" sz="900" dirty="0"/>
              <a:t>Mit pürierten und gestückelten Tomaten sowie Gemüsebrühe ablöschen.</a:t>
            </a:r>
          </a:p>
          <a:p>
            <a:pPr>
              <a:lnSpc>
                <a:spcPct val="110000"/>
              </a:lnSpc>
            </a:pPr>
            <a:r>
              <a:rPr lang="de-DE" sz="900" dirty="0"/>
              <a:t>Rote Linsen und Kräuter hinzufügen. Alles gut vermengen und bei mittlerer Hitze 15-20 Minuten köcheln lassen, bis die Linsen weich sind. Mit Salz abschmecken.</a:t>
            </a:r>
          </a:p>
          <a:p>
            <a:pPr>
              <a:lnSpc>
                <a:spcPct val="110000"/>
              </a:lnSpc>
            </a:pPr>
            <a:r>
              <a:rPr lang="de-DE" sz="900" dirty="0"/>
              <a:t>Währenddessen die Spaghetti nach Packungsanleitung kochen.</a:t>
            </a:r>
          </a:p>
        </p:txBody>
      </p:sp>
    </p:spTree>
    <p:extLst>
      <p:ext uri="{BB962C8B-B14F-4D97-AF65-F5344CB8AC3E}">
        <p14:creationId xmlns:p14="http://schemas.microsoft.com/office/powerpoint/2010/main" val="97527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A9446D-F351-4B18-B4CC-6711571BAF3F}"/>
              </a:ext>
            </a:extLst>
          </p:cNvPr>
          <p:cNvSpPr>
            <a:spLocks noGrp="1"/>
          </p:cNvSpPr>
          <p:nvPr>
            <p:ph type="title"/>
          </p:nvPr>
        </p:nvSpPr>
        <p:spPr/>
        <p:txBody>
          <a:bodyPr/>
          <a:lstStyle/>
          <a:p>
            <a:r>
              <a:rPr lang="de-DE" dirty="0"/>
              <a:t>Rezepturen</a:t>
            </a:r>
          </a:p>
        </p:txBody>
      </p:sp>
      <p:sp>
        <p:nvSpPr>
          <p:cNvPr id="3" name="Inhaltsplatzhalter 2">
            <a:extLst>
              <a:ext uri="{FF2B5EF4-FFF2-40B4-BE49-F238E27FC236}">
                <a16:creationId xmlns:a16="http://schemas.microsoft.com/office/drawing/2014/main" id="{B0EED03B-4B70-4EAE-98CD-7651272091C6}"/>
              </a:ext>
            </a:extLst>
          </p:cNvPr>
          <p:cNvSpPr>
            <a:spLocks noGrp="1"/>
          </p:cNvSpPr>
          <p:nvPr>
            <p:ph idx="1"/>
          </p:nvPr>
        </p:nvSpPr>
        <p:spPr>
          <a:xfrm>
            <a:off x="371481" y="1785938"/>
            <a:ext cx="3325876" cy="4019550"/>
          </a:xfrm>
        </p:spPr>
        <p:txBody>
          <a:bodyPr/>
          <a:lstStyle/>
          <a:p>
            <a:pPr marL="0" indent="0">
              <a:buNone/>
            </a:pPr>
            <a:r>
              <a:rPr lang="de-DE" b="1" dirty="0">
                <a:solidFill>
                  <a:schemeClr val="accent5">
                    <a:lumMod val="75000"/>
                  </a:schemeClr>
                </a:solidFill>
              </a:rPr>
              <a:t>Was ist das?</a:t>
            </a:r>
          </a:p>
          <a:p>
            <a:pPr marL="0" indent="0">
              <a:buNone/>
            </a:pPr>
            <a:endParaRPr lang="de-DE" dirty="0"/>
          </a:p>
          <a:p>
            <a:pPr marL="0" indent="0">
              <a:buNone/>
            </a:pPr>
            <a:r>
              <a:rPr lang="de-DE" dirty="0"/>
              <a:t>Computergestütztes System, das alle Angaben rund um Rezepturen verwaltet.</a:t>
            </a:r>
          </a:p>
        </p:txBody>
      </p:sp>
      <p:sp>
        <p:nvSpPr>
          <p:cNvPr id="4" name="Textplatzhalter 3">
            <a:extLst>
              <a:ext uri="{FF2B5EF4-FFF2-40B4-BE49-F238E27FC236}">
                <a16:creationId xmlns:a16="http://schemas.microsoft.com/office/drawing/2014/main" id="{175F1333-F1F9-42D8-AF19-E4B6CB98A3A0}"/>
              </a:ext>
            </a:extLst>
          </p:cNvPr>
          <p:cNvSpPr>
            <a:spLocks noGrp="1"/>
          </p:cNvSpPr>
          <p:nvPr>
            <p:ph type="body" sz="quarter" idx="13"/>
          </p:nvPr>
        </p:nvSpPr>
        <p:spPr/>
        <p:txBody>
          <a:bodyPr/>
          <a:lstStyle/>
          <a:p>
            <a:r>
              <a:rPr lang="de-DE"/>
              <a:t>Rezepturverwaltung</a:t>
            </a:r>
          </a:p>
        </p:txBody>
      </p:sp>
      <p:sp>
        <p:nvSpPr>
          <p:cNvPr id="9" name="Inhaltsplatzhalter 2">
            <a:extLst>
              <a:ext uri="{FF2B5EF4-FFF2-40B4-BE49-F238E27FC236}">
                <a16:creationId xmlns:a16="http://schemas.microsoft.com/office/drawing/2014/main" id="{8D93D7AF-7BE0-4D12-A9E4-44CD0D0C5A0C}"/>
              </a:ext>
            </a:extLst>
          </p:cNvPr>
          <p:cNvSpPr txBox="1">
            <a:spLocks/>
          </p:cNvSpPr>
          <p:nvPr/>
        </p:nvSpPr>
        <p:spPr bwMode="auto">
          <a:xfrm>
            <a:off x="3995531" y="1785938"/>
            <a:ext cx="3325876"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de-DE" b="1" dirty="0">
                <a:solidFill>
                  <a:schemeClr val="accent5">
                    <a:lumMod val="75000"/>
                  </a:schemeClr>
                </a:solidFill>
              </a:rPr>
              <a:t>Wozu?</a:t>
            </a:r>
          </a:p>
          <a:p>
            <a:pPr marL="0" indent="0">
              <a:buFont typeface="Arial" charset="0"/>
              <a:buNone/>
            </a:pPr>
            <a:endParaRPr lang="de-DE" dirty="0"/>
          </a:p>
          <a:p>
            <a:r>
              <a:rPr lang="de-DE" dirty="0"/>
              <a:t>Systematisierter Überblick über Rezepturangaben</a:t>
            </a:r>
          </a:p>
          <a:p>
            <a:r>
              <a:rPr lang="de-DE" dirty="0"/>
              <a:t>Qualitätssicherung</a:t>
            </a:r>
          </a:p>
          <a:p>
            <a:r>
              <a:rPr lang="de-DE" dirty="0"/>
              <a:t>Wissensmanagement</a:t>
            </a:r>
          </a:p>
          <a:p>
            <a:r>
              <a:rPr lang="de-DE" dirty="0"/>
              <a:t>Mengenkalkulation</a:t>
            </a:r>
          </a:p>
          <a:p>
            <a:r>
              <a:rPr lang="de-DE" dirty="0"/>
              <a:t>Preiskalkulation</a:t>
            </a:r>
          </a:p>
          <a:p>
            <a:r>
              <a:rPr lang="de-DE" dirty="0"/>
              <a:t>…</a:t>
            </a:r>
          </a:p>
          <a:p>
            <a:endParaRPr lang="de-DE" dirty="0"/>
          </a:p>
          <a:p>
            <a:pPr marL="0" indent="0">
              <a:buFont typeface="Arial" charset="0"/>
              <a:buNone/>
            </a:pPr>
            <a:r>
              <a:rPr lang="de-DE" dirty="0"/>
              <a:t> </a:t>
            </a:r>
          </a:p>
        </p:txBody>
      </p:sp>
      <p:sp>
        <p:nvSpPr>
          <p:cNvPr id="10" name="Inhaltsplatzhalter 2">
            <a:extLst>
              <a:ext uri="{FF2B5EF4-FFF2-40B4-BE49-F238E27FC236}">
                <a16:creationId xmlns:a16="http://schemas.microsoft.com/office/drawing/2014/main" id="{12FD30EA-7723-4CA7-9840-9FE5C4A0B6BD}"/>
              </a:ext>
            </a:extLst>
          </p:cNvPr>
          <p:cNvSpPr txBox="1">
            <a:spLocks/>
          </p:cNvSpPr>
          <p:nvPr/>
        </p:nvSpPr>
        <p:spPr bwMode="auto">
          <a:xfrm>
            <a:off x="7619581" y="1785938"/>
            <a:ext cx="3325876"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de-DE" b="1" dirty="0">
                <a:solidFill>
                  <a:schemeClr val="accent5">
                    <a:lumMod val="75000"/>
                  </a:schemeClr>
                </a:solidFill>
              </a:rPr>
              <a:t>Inhalte:</a:t>
            </a:r>
          </a:p>
          <a:p>
            <a:pPr marL="0" indent="0">
              <a:buFont typeface="Arial" charset="0"/>
              <a:buNone/>
            </a:pPr>
            <a:endParaRPr lang="de-DE" dirty="0"/>
          </a:p>
          <a:p>
            <a:r>
              <a:rPr lang="de-DE" dirty="0"/>
              <a:t>Speisen</a:t>
            </a:r>
          </a:p>
          <a:p>
            <a:r>
              <a:rPr lang="de-DE" dirty="0"/>
              <a:t>Zutaten </a:t>
            </a:r>
          </a:p>
          <a:p>
            <a:r>
              <a:rPr lang="de-DE" dirty="0"/>
              <a:t>Artikel</a:t>
            </a:r>
          </a:p>
          <a:p>
            <a:r>
              <a:rPr lang="de-DE" dirty="0"/>
              <a:t>Zubereitungsanweisung</a:t>
            </a:r>
          </a:p>
          <a:p>
            <a:r>
              <a:rPr lang="de-DE" dirty="0"/>
              <a:t>Allergene &amp; Zusatzstoffe</a:t>
            </a:r>
          </a:p>
          <a:p>
            <a:r>
              <a:rPr lang="de-DE" dirty="0"/>
              <a:t>Nährwerte</a:t>
            </a:r>
          </a:p>
          <a:p>
            <a:r>
              <a:rPr lang="de-DE" dirty="0"/>
              <a:t>…</a:t>
            </a:r>
          </a:p>
        </p:txBody>
      </p:sp>
      <p:sp>
        <p:nvSpPr>
          <p:cNvPr id="8" name="Rechteck 7">
            <a:extLst>
              <a:ext uri="{FF2B5EF4-FFF2-40B4-BE49-F238E27FC236}">
                <a16:creationId xmlns:a16="http://schemas.microsoft.com/office/drawing/2014/main" id="{4A026499-EED9-4FAD-A852-D6BB19DBEB61}"/>
              </a:ext>
            </a:extLst>
          </p:cNvPr>
          <p:cNvSpPr/>
          <p:nvPr/>
        </p:nvSpPr>
        <p:spPr bwMode="auto">
          <a:xfrm>
            <a:off x="341278" y="6034216"/>
            <a:ext cx="2632539" cy="230832"/>
          </a:xfrm>
          <a:prstGeom prst="rect">
            <a:avLst/>
          </a:prstGeom>
        </p:spPr>
        <p:txBody>
          <a:bodyPr wrap="square">
            <a:spAutoFit/>
          </a:bodyPr>
          <a:lstStyle/>
          <a:p>
            <a:r>
              <a:rPr lang="de-DE" sz="900" dirty="0" err="1">
                <a:solidFill>
                  <a:schemeClr val="bg1">
                    <a:lumMod val="65000"/>
                  </a:schemeClr>
                </a:solidFill>
              </a:rPr>
              <a:t>Teitscheid</a:t>
            </a:r>
            <a:r>
              <a:rPr lang="de-DE" sz="900" dirty="0">
                <a:solidFill>
                  <a:schemeClr val="bg1">
                    <a:lumMod val="65000"/>
                  </a:schemeClr>
                </a:solidFill>
              </a:rPr>
              <a:t> et al., 2021, S.33</a:t>
            </a:r>
          </a:p>
        </p:txBody>
      </p:sp>
    </p:spTree>
    <p:extLst>
      <p:ext uri="{BB962C8B-B14F-4D97-AF65-F5344CB8AC3E}">
        <p14:creationId xmlns:p14="http://schemas.microsoft.com/office/powerpoint/2010/main" val="1201178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A9446D-F351-4B18-B4CC-6711571BAF3F}"/>
              </a:ext>
            </a:extLst>
          </p:cNvPr>
          <p:cNvSpPr>
            <a:spLocks noGrp="1"/>
          </p:cNvSpPr>
          <p:nvPr>
            <p:ph type="title"/>
          </p:nvPr>
        </p:nvSpPr>
        <p:spPr/>
        <p:txBody>
          <a:bodyPr/>
          <a:lstStyle/>
          <a:p>
            <a:r>
              <a:rPr lang="de-DE" dirty="0"/>
              <a:t>Rezepturen</a:t>
            </a:r>
          </a:p>
        </p:txBody>
      </p:sp>
      <p:sp>
        <p:nvSpPr>
          <p:cNvPr id="4" name="Textplatzhalter 3">
            <a:extLst>
              <a:ext uri="{FF2B5EF4-FFF2-40B4-BE49-F238E27FC236}">
                <a16:creationId xmlns:a16="http://schemas.microsoft.com/office/drawing/2014/main" id="{175F1333-F1F9-42D8-AF19-E4B6CB98A3A0}"/>
              </a:ext>
            </a:extLst>
          </p:cNvPr>
          <p:cNvSpPr>
            <a:spLocks noGrp="1"/>
          </p:cNvSpPr>
          <p:nvPr>
            <p:ph type="body" sz="quarter" idx="13"/>
          </p:nvPr>
        </p:nvSpPr>
        <p:spPr/>
        <p:txBody>
          <a:bodyPr/>
          <a:lstStyle/>
          <a:p>
            <a:r>
              <a:rPr lang="de-DE"/>
              <a:t>Warenwirtschaftssysteme</a:t>
            </a:r>
          </a:p>
        </p:txBody>
      </p:sp>
      <p:sp>
        <p:nvSpPr>
          <p:cNvPr id="21" name="Textfeld 20">
            <a:extLst>
              <a:ext uri="{FF2B5EF4-FFF2-40B4-BE49-F238E27FC236}">
                <a16:creationId xmlns:a16="http://schemas.microsoft.com/office/drawing/2014/main" id="{365A7BB1-EA39-480A-85FD-E54A692CB0A2}"/>
              </a:ext>
            </a:extLst>
          </p:cNvPr>
          <p:cNvSpPr txBox="1"/>
          <p:nvPr/>
        </p:nvSpPr>
        <p:spPr>
          <a:xfrm>
            <a:off x="371357" y="2888137"/>
            <a:ext cx="2223686" cy="710644"/>
          </a:xfrm>
          <a:prstGeom prst="rect">
            <a:avLst/>
          </a:prstGeom>
          <a:noFill/>
        </p:spPr>
        <p:txBody>
          <a:bodyPr wrap="none" rtlCol="0">
            <a:spAutoFit/>
          </a:bodyPr>
          <a:lstStyle/>
          <a:p>
            <a:pPr algn="ctr">
              <a:lnSpc>
                <a:spcPct val="110000"/>
              </a:lnSpc>
            </a:pPr>
            <a:r>
              <a:rPr lang="de-DE" sz="1900"/>
              <a:t>Lagerverwaltung &amp;</a:t>
            </a:r>
          </a:p>
          <a:p>
            <a:pPr algn="ctr">
              <a:lnSpc>
                <a:spcPct val="110000"/>
              </a:lnSpc>
            </a:pPr>
            <a:r>
              <a:rPr lang="de-DE" sz="1900"/>
              <a:t>Zutatenpflege</a:t>
            </a:r>
          </a:p>
        </p:txBody>
      </p:sp>
      <p:sp>
        <p:nvSpPr>
          <p:cNvPr id="22" name="Textfeld 21">
            <a:extLst>
              <a:ext uri="{FF2B5EF4-FFF2-40B4-BE49-F238E27FC236}">
                <a16:creationId xmlns:a16="http://schemas.microsoft.com/office/drawing/2014/main" id="{96E3F0D0-1E2D-4A74-BFC8-A5CC84378D5E}"/>
              </a:ext>
            </a:extLst>
          </p:cNvPr>
          <p:cNvSpPr txBox="1"/>
          <p:nvPr/>
        </p:nvSpPr>
        <p:spPr>
          <a:xfrm>
            <a:off x="95111" y="4930130"/>
            <a:ext cx="2752678" cy="710644"/>
          </a:xfrm>
          <a:prstGeom prst="rect">
            <a:avLst/>
          </a:prstGeom>
          <a:noFill/>
        </p:spPr>
        <p:txBody>
          <a:bodyPr wrap="none" lIns="91440" tIns="45720" rIns="91440" bIns="45720" rtlCol="0" anchor="t">
            <a:spAutoFit/>
          </a:bodyPr>
          <a:lstStyle/>
          <a:p>
            <a:pPr algn="ctr">
              <a:lnSpc>
                <a:spcPct val="110000"/>
              </a:lnSpc>
            </a:pPr>
            <a:r>
              <a:rPr lang="de-DE" sz="1900"/>
              <a:t>Mobile Inventuren &amp;</a:t>
            </a:r>
          </a:p>
          <a:p>
            <a:pPr algn="ctr">
              <a:lnSpc>
                <a:spcPct val="110000"/>
              </a:lnSpc>
            </a:pPr>
            <a:r>
              <a:rPr lang="de-DE" sz="1900"/>
              <a:t>Echtzeit-Lagerbestände</a:t>
            </a:r>
          </a:p>
        </p:txBody>
      </p:sp>
      <p:sp>
        <p:nvSpPr>
          <p:cNvPr id="23" name="Textfeld 22">
            <a:extLst>
              <a:ext uri="{FF2B5EF4-FFF2-40B4-BE49-F238E27FC236}">
                <a16:creationId xmlns:a16="http://schemas.microsoft.com/office/drawing/2014/main" id="{DA310185-F144-4B87-A5D3-E18AA5254897}"/>
              </a:ext>
            </a:extLst>
          </p:cNvPr>
          <p:cNvSpPr txBox="1"/>
          <p:nvPr/>
        </p:nvSpPr>
        <p:spPr>
          <a:xfrm>
            <a:off x="3084224" y="2898116"/>
            <a:ext cx="2390783" cy="710644"/>
          </a:xfrm>
          <a:prstGeom prst="rect">
            <a:avLst/>
          </a:prstGeom>
          <a:noFill/>
        </p:spPr>
        <p:txBody>
          <a:bodyPr wrap="none" rtlCol="0">
            <a:spAutoFit/>
          </a:bodyPr>
          <a:lstStyle/>
          <a:p>
            <a:pPr algn="ctr">
              <a:lnSpc>
                <a:spcPct val="110000"/>
              </a:lnSpc>
            </a:pPr>
            <a:r>
              <a:rPr lang="de-DE" sz="1900"/>
              <a:t>Effizientes Einkaufs-</a:t>
            </a:r>
          </a:p>
          <a:p>
            <a:pPr algn="ctr">
              <a:lnSpc>
                <a:spcPct val="110000"/>
              </a:lnSpc>
            </a:pPr>
            <a:r>
              <a:rPr lang="de-DE" sz="1900" err="1"/>
              <a:t>management</a:t>
            </a:r>
            <a:endParaRPr lang="de-DE" sz="1900"/>
          </a:p>
        </p:txBody>
      </p:sp>
      <p:sp>
        <p:nvSpPr>
          <p:cNvPr id="24" name="Textfeld 23">
            <a:extLst>
              <a:ext uri="{FF2B5EF4-FFF2-40B4-BE49-F238E27FC236}">
                <a16:creationId xmlns:a16="http://schemas.microsoft.com/office/drawing/2014/main" id="{D55A1741-5AE9-4911-8F6F-5B7B80C60422}"/>
              </a:ext>
            </a:extLst>
          </p:cNvPr>
          <p:cNvSpPr txBox="1"/>
          <p:nvPr/>
        </p:nvSpPr>
        <p:spPr>
          <a:xfrm>
            <a:off x="3528220" y="4925694"/>
            <a:ext cx="1896673" cy="710644"/>
          </a:xfrm>
          <a:prstGeom prst="rect">
            <a:avLst/>
          </a:prstGeom>
          <a:noFill/>
        </p:spPr>
        <p:txBody>
          <a:bodyPr wrap="none" rtlCol="0">
            <a:spAutoFit/>
          </a:bodyPr>
          <a:lstStyle/>
          <a:p>
            <a:pPr algn="ctr">
              <a:lnSpc>
                <a:spcPct val="110000"/>
              </a:lnSpc>
            </a:pPr>
            <a:r>
              <a:rPr lang="de-DE" sz="1900"/>
              <a:t>Intelligentes</a:t>
            </a:r>
          </a:p>
          <a:p>
            <a:pPr algn="ctr">
              <a:lnSpc>
                <a:spcPct val="110000"/>
              </a:lnSpc>
            </a:pPr>
            <a:r>
              <a:rPr lang="de-DE" sz="1900"/>
              <a:t>Kalkulationstool</a:t>
            </a:r>
          </a:p>
        </p:txBody>
      </p:sp>
      <p:sp>
        <p:nvSpPr>
          <p:cNvPr id="25" name="Textfeld 24">
            <a:extLst>
              <a:ext uri="{FF2B5EF4-FFF2-40B4-BE49-F238E27FC236}">
                <a16:creationId xmlns:a16="http://schemas.microsoft.com/office/drawing/2014/main" id="{570EBE6D-0229-48C6-98D9-DC5EE3E715FE}"/>
              </a:ext>
            </a:extLst>
          </p:cNvPr>
          <p:cNvSpPr txBox="1"/>
          <p:nvPr/>
        </p:nvSpPr>
        <p:spPr>
          <a:xfrm>
            <a:off x="5632131" y="2882372"/>
            <a:ext cx="2499980" cy="710644"/>
          </a:xfrm>
          <a:prstGeom prst="rect">
            <a:avLst/>
          </a:prstGeom>
          <a:noFill/>
        </p:spPr>
        <p:txBody>
          <a:bodyPr wrap="none" lIns="91440" tIns="45720" rIns="91440" bIns="45720" rtlCol="0" anchor="t">
            <a:spAutoFit/>
          </a:bodyPr>
          <a:lstStyle/>
          <a:p>
            <a:pPr algn="ctr">
              <a:lnSpc>
                <a:spcPct val="110000"/>
              </a:lnSpc>
            </a:pPr>
            <a:r>
              <a:rPr lang="de-DE" sz="1900"/>
              <a:t>Volle Transparenz</a:t>
            </a:r>
          </a:p>
          <a:p>
            <a:pPr algn="ctr">
              <a:lnSpc>
                <a:spcPct val="110000"/>
              </a:lnSpc>
            </a:pPr>
            <a:r>
              <a:rPr lang="de-DE" sz="1900"/>
              <a:t>über Warenkreisläufe</a:t>
            </a:r>
          </a:p>
        </p:txBody>
      </p:sp>
      <p:sp>
        <p:nvSpPr>
          <p:cNvPr id="28" name="Textfeld 27">
            <a:extLst>
              <a:ext uri="{FF2B5EF4-FFF2-40B4-BE49-F238E27FC236}">
                <a16:creationId xmlns:a16="http://schemas.microsoft.com/office/drawing/2014/main" id="{BDED525A-6616-4561-B3E5-B5E4182924A7}"/>
              </a:ext>
            </a:extLst>
          </p:cNvPr>
          <p:cNvSpPr txBox="1"/>
          <p:nvPr/>
        </p:nvSpPr>
        <p:spPr>
          <a:xfrm>
            <a:off x="6105324" y="4925694"/>
            <a:ext cx="1909497" cy="710644"/>
          </a:xfrm>
          <a:prstGeom prst="rect">
            <a:avLst/>
          </a:prstGeom>
          <a:noFill/>
        </p:spPr>
        <p:txBody>
          <a:bodyPr wrap="none" rtlCol="0">
            <a:spAutoFit/>
          </a:bodyPr>
          <a:lstStyle/>
          <a:p>
            <a:pPr algn="ctr">
              <a:lnSpc>
                <a:spcPct val="110000"/>
              </a:lnSpc>
            </a:pPr>
            <a:r>
              <a:rPr lang="de-DE" sz="1900"/>
              <a:t>Kalkulation von </a:t>
            </a:r>
          </a:p>
          <a:p>
            <a:pPr algn="ctr">
              <a:lnSpc>
                <a:spcPct val="110000"/>
              </a:lnSpc>
            </a:pPr>
            <a:r>
              <a:rPr lang="de-DE" sz="1900"/>
              <a:t>Rezepturen</a:t>
            </a:r>
          </a:p>
        </p:txBody>
      </p:sp>
      <p:sp>
        <p:nvSpPr>
          <p:cNvPr id="29" name="Rechteck 28">
            <a:extLst>
              <a:ext uri="{FF2B5EF4-FFF2-40B4-BE49-F238E27FC236}">
                <a16:creationId xmlns:a16="http://schemas.microsoft.com/office/drawing/2014/main" id="{A06E2E89-EAFF-4A64-AE45-471908A46625}"/>
              </a:ext>
            </a:extLst>
          </p:cNvPr>
          <p:cNvSpPr/>
          <p:nvPr/>
        </p:nvSpPr>
        <p:spPr>
          <a:xfrm>
            <a:off x="8492058" y="2914528"/>
            <a:ext cx="3252820" cy="646331"/>
          </a:xfrm>
          <a:prstGeom prst="rect">
            <a:avLst/>
          </a:prstGeom>
        </p:spPr>
        <p:txBody>
          <a:bodyPr wrap="square">
            <a:spAutoFit/>
          </a:bodyPr>
          <a:lstStyle/>
          <a:p>
            <a:pPr algn="ctr"/>
            <a:r>
              <a:rPr lang="de-DE"/>
              <a:t>Integrierte Bestellfunktion &amp; direkte Lieferanten-Anbindung</a:t>
            </a:r>
          </a:p>
        </p:txBody>
      </p:sp>
      <p:sp>
        <p:nvSpPr>
          <p:cNvPr id="30" name="Textfeld 29">
            <a:extLst>
              <a:ext uri="{FF2B5EF4-FFF2-40B4-BE49-F238E27FC236}">
                <a16:creationId xmlns:a16="http://schemas.microsoft.com/office/drawing/2014/main" id="{5A27B061-3E58-4663-91E8-B8110FF9922C}"/>
              </a:ext>
            </a:extLst>
          </p:cNvPr>
          <p:cNvSpPr txBox="1"/>
          <p:nvPr/>
        </p:nvSpPr>
        <p:spPr>
          <a:xfrm>
            <a:off x="8514057" y="4953498"/>
            <a:ext cx="3330257" cy="1032270"/>
          </a:xfrm>
          <a:prstGeom prst="rect">
            <a:avLst/>
          </a:prstGeom>
          <a:noFill/>
        </p:spPr>
        <p:txBody>
          <a:bodyPr wrap="square" rtlCol="0">
            <a:spAutoFit/>
          </a:bodyPr>
          <a:lstStyle/>
          <a:p>
            <a:pPr algn="ctr">
              <a:lnSpc>
                <a:spcPct val="110000"/>
              </a:lnSpc>
            </a:pPr>
            <a:r>
              <a:rPr lang="de-DE" sz="1900"/>
              <a:t>Kennzeichnung von Nährstoffen, </a:t>
            </a:r>
          </a:p>
          <a:p>
            <a:pPr algn="ctr">
              <a:lnSpc>
                <a:spcPct val="110000"/>
              </a:lnSpc>
            </a:pPr>
            <a:r>
              <a:rPr lang="de-DE" sz="1900"/>
              <a:t>Zusatzstoffen &amp; Allergenen</a:t>
            </a:r>
          </a:p>
        </p:txBody>
      </p:sp>
      <p:pic>
        <p:nvPicPr>
          <p:cNvPr id="6" name="Grafik 5" descr="Ein Bild, das Logo, Clipart, Grafiken, Design enthält.&#10;&#10;Beschreibung automatisch generiert.">
            <a:extLst>
              <a:ext uri="{FF2B5EF4-FFF2-40B4-BE49-F238E27FC236}">
                <a16:creationId xmlns:a16="http://schemas.microsoft.com/office/drawing/2014/main" id="{45A6FD96-0CBF-9774-35D4-DE3FF86BF29E}"/>
              </a:ext>
            </a:extLst>
          </p:cNvPr>
          <p:cNvPicPr>
            <a:picLocks noChangeAspect="1"/>
          </p:cNvPicPr>
          <p:nvPr/>
        </p:nvPicPr>
        <p:blipFill>
          <a:blip r:embed="rId3"/>
          <a:stretch>
            <a:fillRect/>
          </a:stretch>
        </p:blipFill>
        <p:spPr>
          <a:xfrm>
            <a:off x="3700992" y="2094441"/>
            <a:ext cx="1132418" cy="713317"/>
          </a:xfrm>
          <a:prstGeom prst="rect">
            <a:avLst/>
          </a:prstGeom>
        </p:spPr>
      </p:pic>
      <p:pic>
        <p:nvPicPr>
          <p:cNvPr id="11" name="Grafik 10" descr="Ein Bild, das Clipart, Entwurf, Darstellung, Schwarzweiß enthält.&#10;&#10;Beschreibung automatisch generiert.">
            <a:extLst>
              <a:ext uri="{FF2B5EF4-FFF2-40B4-BE49-F238E27FC236}">
                <a16:creationId xmlns:a16="http://schemas.microsoft.com/office/drawing/2014/main" id="{D277D1EC-2277-06F9-8364-739D43C994D6}"/>
              </a:ext>
            </a:extLst>
          </p:cNvPr>
          <p:cNvPicPr>
            <a:picLocks noChangeAspect="1"/>
          </p:cNvPicPr>
          <p:nvPr/>
        </p:nvPicPr>
        <p:blipFill>
          <a:blip r:embed="rId4"/>
          <a:stretch>
            <a:fillRect/>
          </a:stretch>
        </p:blipFill>
        <p:spPr>
          <a:xfrm>
            <a:off x="9615180" y="1938866"/>
            <a:ext cx="911841" cy="905935"/>
          </a:xfrm>
          <a:prstGeom prst="rect">
            <a:avLst/>
          </a:prstGeom>
        </p:spPr>
      </p:pic>
      <p:pic>
        <p:nvPicPr>
          <p:cNvPr id="16" name="Grafik 15" descr="Ein Bild, das Cartoon, Grafiken, Text, Entwurf enthält.&#10;&#10;Beschreibung automatisch generiert.">
            <a:extLst>
              <a:ext uri="{FF2B5EF4-FFF2-40B4-BE49-F238E27FC236}">
                <a16:creationId xmlns:a16="http://schemas.microsoft.com/office/drawing/2014/main" id="{7379AF94-8760-0BCF-F186-CAEBA7A9A48A}"/>
              </a:ext>
            </a:extLst>
          </p:cNvPr>
          <p:cNvPicPr>
            <a:picLocks noChangeAspect="1"/>
          </p:cNvPicPr>
          <p:nvPr/>
        </p:nvPicPr>
        <p:blipFill>
          <a:blip r:embed="rId5"/>
          <a:stretch>
            <a:fillRect/>
          </a:stretch>
        </p:blipFill>
        <p:spPr>
          <a:xfrm>
            <a:off x="1212891" y="3928533"/>
            <a:ext cx="622219" cy="863600"/>
          </a:xfrm>
          <a:prstGeom prst="rect">
            <a:avLst/>
          </a:prstGeom>
        </p:spPr>
      </p:pic>
      <p:pic>
        <p:nvPicPr>
          <p:cNvPr id="18" name="Grafik 17" descr="Ein Bild, das Entwurf, Zeichnung, Kunst, Design enthält.&#10;&#10;Beschreibung automatisch generiert.">
            <a:extLst>
              <a:ext uri="{FF2B5EF4-FFF2-40B4-BE49-F238E27FC236}">
                <a16:creationId xmlns:a16="http://schemas.microsoft.com/office/drawing/2014/main" id="{D2BE4B48-81C6-111E-B157-6E8DE97979AE}"/>
              </a:ext>
            </a:extLst>
          </p:cNvPr>
          <p:cNvPicPr>
            <a:picLocks noChangeAspect="1"/>
          </p:cNvPicPr>
          <p:nvPr/>
        </p:nvPicPr>
        <p:blipFill>
          <a:blip r:embed="rId6"/>
          <a:stretch>
            <a:fillRect/>
          </a:stretch>
        </p:blipFill>
        <p:spPr>
          <a:xfrm>
            <a:off x="9870017" y="4074584"/>
            <a:ext cx="656167" cy="850900"/>
          </a:xfrm>
          <a:prstGeom prst="rect">
            <a:avLst/>
          </a:prstGeom>
        </p:spPr>
      </p:pic>
      <p:pic>
        <p:nvPicPr>
          <p:cNvPr id="19" name="Grafik 18" descr="Ein Bild, das Rechteck, Schwarzweiß enthält.&#10;&#10;Beschreibung automatisch generiert.">
            <a:extLst>
              <a:ext uri="{FF2B5EF4-FFF2-40B4-BE49-F238E27FC236}">
                <a16:creationId xmlns:a16="http://schemas.microsoft.com/office/drawing/2014/main" id="{FDD6873B-72A0-5A29-777B-5F9789DFD4BB}"/>
              </a:ext>
            </a:extLst>
          </p:cNvPr>
          <p:cNvPicPr>
            <a:picLocks noChangeAspect="1"/>
          </p:cNvPicPr>
          <p:nvPr/>
        </p:nvPicPr>
        <p:blipFill>
          <a:blip r:embed="rId7"/>
          <a:stretch>
            <a:fillRect/>
          </a:stretch>
        </p:blipFill>
        <p:spPr>
          <a:xfrm>
            <a:off x="4283499" y="3928533"/>
            <a:ext cx="568535" cy="922869"/>
          </a:xfrm>
          <a:prstGeom prst="rect">
            <a:avLst/>
          </a:prstGeom>
        </p:spPr>
      </p:pic>
      <p:pic>
        <p:nvPicPr>
          <p:cNvPr id="20" name="Grafik 19" descr="Ein Bild, das Entwurf, Zeichnung, weiß, Schwarzweiß enthält.&#10;&#10;Beschreibung automatisch generiert.">
            <a:extLst>
              <a:ext uri="{FF2B5EF4-FFF2-40B4-BE49-F238E27FC236}">
                <a16:creationId xmlns:a16="http://schemas.microsoft.com/office/drawing/2014/main" id="{79B97916-45D9-E03B-4D80-CE4B4F3FC1AE}"/>
              </a:ext>
            </a:extLst>
          </p:cNvPr>
          <p:cNvPicPr>
            <a:picLocks noChangeAspect="1"/>
          </p:cNvPicPr>
          <p:nvPr/>
        </p:nvPicPr>
        <p:blipFill>
          <a:blip r:embed="rId8"/>
          <a:stretch>
            <a:fillRect/>
          </a:stretch>
        </p:blipFill>
        <p:spPr>
          <a:xfrm>
            <a:off x="6825753" y="3928533"/>
            <a:ext cx="657164" cy="914401"/>
          </a:xfrm>
          <a:prstGeom prst="rect">
            <a:avLst/>
          </a:prstGeom>
        </p:spPr>
      </p:pic>
      <p:pic>
        <p:nvPicPr>
          <p:cNvPr id="26" name="Grafik 25" descr="Ein Bild, das Clipart, Grafiken, Kreis, Symbol enthält.&#10;&#10;Beschreibung automatisch generiert.">
            <a:extLst>
              <a:ext uri="{FF2B5EF4-FFF2-40B4-BE49-F238E27FC236}">
                <a16:creationId xmlns:a16="http://schemas.microsoft.com/office/drawing/2014/main" id="{C66F511B-30F1-589F-6E94-D3E7D2B8D890}"/>
              </a:ext>
            </a:extLst>
          </p:cNvPr>
          <p:cNvPicPr>
            <a:picLocks noChangeAspect="1"/>
          </p:cNvPicPr>
          <p:nvPr/>
        </p:nvPicPr>
        <p:blipFill>
          <a:blip r:embed="rId9"/>
          <a:stretch>
            <a:fillRect/>
          </a:stretch>
        </p:blipFill>
        <p:spPr>
          <a:xfrm>
            <a:off x="6469063" y="2023005"/>
            <a:ext cx="921808" cy="788458"/>
          </a:xfrm>
          <a:prstGeom prst="rect">
            <a:avLst/>
          </a:prstGeom>
        </p:spPr>
      </p:pic>
      <p:sp>
        <p:nvSpPr>
          <p:cNvPr id="32" name="Textfeld 31">
            <a:extLst>
              <a:ext uri="{FF2B5EF4-FFF2-40B4-BE49-F238E27FC236}">
                <a16:creationId xmlns:a16="http://schemas.microsoft.com/office/drawing/2014/main" id="{0690C31F-BF63-C357-3840-31CC2B5A7BFD}"/>
              </a:ext>
            </a:extLst>
          </p:cNvPr>
          <p:cNvSpPr txBox="1"/>
          <p:nvPr/>
        </p:nvSpPr>
        <p:spPr>
          <a:xfrm>
            <a:off x="6606673" y="2092616"/>
            <a:ext cx="320922" cy="38901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lnSpc>
                <a:spcPct val="110000"/>
              </a:lnSpc>
            </a:pPr>
            <a:r>
              <a:rPr lang="de-DE" sz="1900" dirty="0">
                <a:cs typeface="Arial"/>
              </a:rPr>
              <a:t>€</a:t>
            </a:r>
            <a:endParaRPr lang="de-DE" sz="1900" dirty="0" err="1"/>
          </a:p>
        </p:txBody>
      </p:sp>
      <p:pic>
        <p:nvPicPr>
          <p:cNvPr id="33" name="Grafik 32" descr="Ein Bild, das Entwurf, Design, Schwarzweiß enthält.&#10;&#10;Beschreibung automatisch generiert.">
            <a:extLst>
              <a:ext uri="{FF2B5EF4-FFF2-40B4-BE49-F238E27FC236}">
                <a16:creationId xmlns:a16="http://schemas.microsoft.com/office/drawing/2014/main" id="{3EA44FB8-4461-3021-0729-DE0807E8FFE2}"/>
              </a:ext>
            </a:extLst>
          </p:cNvPr>
          <p:cNvPicPr>
            <a:picLocks noChangeAspect="1"/>
          </p:cNvPicPr>
          <p:nvPr/>
        </p:nvPicPr>
        <p:blipFill>
          <a:blip r:embed="rId10"/>
          <a:stretch>
            <a:fillRect/>
          </a:stretch>
        </p:blipFill>
        <p:spPr>
          <a:xfrm>
            <a:off x="958322" y="2105026"/>
            <a:ext cx="1029758" cy="717550"/>
          </a:xfrm>
          <a:prstGeom prst="rect">
            <a:avLst/>
          </a:prstGeom>
        </p:spPr>
      </p:pic>
      <p:sp>
        <p:nvSpPr>
          <p:cNvPr id="27" name="Rechteck 26">
            <a:extLst>
              <a:ext uri="{FF2B5EF4-FFF2-40B4-BE49-F238E27FC236}">
                <a16:creationId xmlns:a16="http://schemas.microsoft.com/office/drawing/2014/main" id="{B47848F4-A8B9-4155-B265-85A2C4567B70}"/>
              </a:ext>
            </a:extLst>
          </p:cNvPr>
          <p:cNvSpPr/>
          <p:nvPr/>
        </p:nvSpPr>
        <p:spPr>
          <a:xfrm>
            <a:off x="278736" y="6029480"/>
            <a:ext cx="2569053" cy="230832"/>
          </a:xfrm>
          <a:prstGeom prst="rect">
            <a:avLst/>
          </a:prstGeom>
        </p:spPr>
        <p:txBody>
          <a:bodyPr wrap="square">
            <a:spAutoFit/>
          </a:bodyPr>
          <a:lstStyle/>
          <a:p>
            <a:r>
              <a:rPr lang="de-DE" sz="900" dirty="0">
                <a:solidFill>
                  <a:schemeClr val="bg1">
                    <a:lumMod val="65000"/>
                  </a:schemeClr>
                </a:solidFill>
              </a:rPr>
              <a:t>Angelehnt und erweitert an Lackes et al. 2018</a:t>
            </a:r>
          </a:p>
        </p:txBody>
      </p:sp>
    </p:spTree>
    <p:extLst>
      <p:ext uri="{BB962C8B-B14F-4D97-AF65-F5344CB8AC3E}">
        <p14:creationId xmlns:p14="http://schemas.microsoft.com/office/powerpoint/2010/main" val="3562887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Einflussfaktoren auf die Rezepturentwicklung</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dirty="0"/>
              <a:t>Um tiefer in die Thematik einzusteigen sollen die Teilnehmenden zu zweit ein paar Minuten überlegen, welche Aspekte im Allgemeinen und in Bezug auf Nachhaltigkeit bei der Entwicklung von Rezepturen berücksichtigt werden sollten. Im Anschluss werden die Überlegungen im Plenum gesammelt.</a:t>
            </a:r>
          </a:p>
          <a:p>
            <a:pPr marL="0" indent="0">
              <a:buNone/>
            </a:pPr>
            <a:r>
              <a:rPr lang="de-DE" dirty="0"/>
              <a:t>Daraufhin schließt sich ein interaktiver Vortrag über die Einflussfaktoren an. Hier können jederzeit Fragen gestellt werden.</a:t>
            </a:r>
          </a:p>
          <a:p>
            <a:pPr marL="0" indent="0">
              <a:buNone/>
            </a:pPr>
            <a:r>
              <a:rPr lang="de-DE" dirty="0"/>
              <a:t>Der Vortrag ist in die drei Kategorien Gesundheit, Soziales und Umwelt eingeteilt. Je nach Zeitkontingent und Aufmerksamkeit der Teilnehmenden sollten nur Teile der Folien vorgestellt werden. Zum Beispiel bei dem Aspekt Umwelt können alle Unterpunkte vorgestellt werden, aber nur der letzte näher beleuchtet.</a:t>
            </a:r>
          </a:p>
          <a:p>
            <a:pPr marL="0" indent="0">
              <a:buNone/>
            </a:pPr>
            <a:r>
              <a:rPr lang="de-DE" dirty="0"/>
              <a:t>Die nicht besprochenen Aspekte können mit der Präsentation mitgeschickt und bei Interesse nachgelesen werden.</a:t>
            </a:r>
          </a:p>
          <a:p>
            <a:pPr marL="0" indent="0">
              <a:buNone/>
            </a:pPr>
            <a:endParaRPr lang="de-DE" dirty="0"/>
          </a:p>
          <a:p>
            <a:pPr marL="0" indent="0">
              <a:buNone/>
            </a:pPr>
            <a:r>
              <a:rPr lang="de-DE" b="1" dirty="0"/>
              <a:t>Material:</a:t>
            </a:r>
            <a:r>
              <a:rPr lang="de-DE" dirty="0"/>
              <a:t> Stellwand, Stecknadeln, Moderationskarten, Stifte</a:t>
            </a:r>
          </a:p>
          <a:p>
            <a:pPr marL="0" indent="0">
              <a:buNone/>
            </a:pPr>
            <a:endParaRPr lang="de-DE" dirty="0"/>
          </a:p>
        </p:txBody>
      </p:sp>
    </p:spTree>
    <p:extLst>
      <p:ext uri="{BB962C8B-B14F-4D97-AF65-F5344CB8AC3E}">
        <p14:creationId xmlns:p14="http://schemas.microsoft.com/office/powerpoint/2010/main" val="949381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FFF65AD-7AF3-70CC-D4AB-58159D32EB8E}"/>
              </a:ext>
            </a:extLst>
          </p:cNvPr>
          <p:cNvSpPr>
            <a:spLocks noGrp="1"/>
          </p:cNvSpPr>
          <p:nvPr>
            <p:ph type="ctrTitle"/>
          </p:nvPr>
        </p:nvSpPr>
        <p:spPr/>
        <p:txBody>
          <a:bodyPr/>
          <a:lstStyle/>
          <a:p>
            <a:r>
              <a:rPr lang="de-DE" sz="4400" b="1" dirty="0"/>
              <a:t>Einflussfaktoren auf die Rezepturentwicklung</a:t>
            </a:r>
          </a:p>
        </p:txBody>
      </p:sp>
    </p:spTree>
    <p:extLst>
      <p:ext uri="{BB962C8B-B14F-4D97-AF65-F5344CB8AC3E}">
        <p14:creationId xmlns:p14="http://schemas.microsoft.com/office/powerpoint/2010/main" val="1382406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41EB712-6C5A-4144-8407-04069A8CEAAA}"/>
              </a:ext>
            </a:extLst>
          </p:cNvPr>
          <p:cNvSpPr>
            <a:spLocks noGrp="1"/>
          </p:cNvSpPr>
          <p:nvPr>
            <p:ph type="body" sz="quarter" idx="15"/>
          </p:nvPr>
        </p:nvSpPr>
        <p:spPr>
          <a:solidFill>
            <a:schemeClr val="bg1">
              <a:lumMod val="75000"/>
            </a:schemeClr>
          </a:solidFill>
        </p:spPr>
        <p:txBody>
          <a:bodyPr numCol="1"/>
          <a:lstStyle/>
          <a:p>
            <a:pPr>
              <a:lnSpc>
                <a:spcPct val="150000"/>
              </a:lnSpc>
            </a:pPr>
            <a:r>
              <a:rPr lang="de-DE" dirty="0">
                <a:solidFill>
                  <a:schemeClr val="accent4">
                    <a:lumMod val="75000"/>
                  </a:schemeClr>
                </a:solidFill>
              </a:rPr>
              <a:t>Überlegen Sie, welche Aspekte im Allgemeinen und in Bezug auf Nachhaltigkeit bei der Entwicklung von Rezepturen berücksichtigt werden sollten. </a:t>
            </a:r>
          </a:p>
        </p:txBody>
      </p:sp>
      <p:sp>
        <p:nvSpPr>
          <p:cNvPr id="6" name="Titel 5">
            <a:extLst>
              <a:ext uri="{FF2B5EF4-FFF2-40B4-BE49-F238E27FC236}">
                <a16:creationId xmlns:a16="http://schemas.microsoft.com/office/drawing/2014/main" id="{1FEFD133-6D6B-4E5F-880D-85A4773545A8}"/>
              </a:ext>
            </a:extLst>
          </p:cNvPr>
          <p:cNvSpPr>
            <a:spLocks noGrp="1"/>
          </p:cNvSpPr>
          <p:nvPr>
            <p:ph type="title"/>
          </p:nvPr>
        </p:nvSpPr>
        <p:spPr/>
        <p:txBody>
          <a:bodyPr/>
          <a:lstStyle/>
          <a:p>
            <a:r>
              <a:rPr lang="de-DE"/>
              <a:t>Rezepturen</a:t>
            </a:r>
          </a:p>
        </p:txBody>
      </p:sp>
      <p:sp>
        <p:nvSpPr>
          <p:cNvPr id="7" name="Textplatzhalter 6">
            <a:extLst>
              <a:ext uri="{FF2B5EF4-FFF2-40B4-BE49-F238E27FC236}">
                <a16:creationId xmlns:a16="http://schemas.microsoft.com/office/drawing/2014/main" id="{90F14CE5-D54D-42D4-BF19-DBBA88F16C57}"/>
              </a:ext>
            </a:extLst>
          </p:cNvPr>
          <p:cNvSpPr>
            <a:spLocks noGrp="1"/>
          </p:cNvSpPr>
          <p:nvPr>
            <p:ph type="body" sz="quarter" idx="13"/>
          </p:nvPr>
        </p:nvSpPr>
        <p:spPr/>
        <p:txBody>
          <a:bodyPr/>
          <a:lstStyle/>
          <a:p>
            <a:r>
              <a:rPr lang="de-DE" dirty="0"/>
              <a:t>Was steckt hinter Rezepturen?</a:t>
            </a:r>
          </a:p>
        </p:txBody>
      </p:sp>
    </p:spTree>
    <p:extLst>
      <p:ext uri="{BB962C8B-B14F-4D97-AF65-F5344CB8AC3E}">
        <p14:creationId xmlns:p14="http://schemas.microsoft.com/office/powerpoint/2010/main" val="2199628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Rezepturen</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kann ein Bild von den gesammelten Antworten eingetragen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Was steckt hinter Rezepturen?</a:t>
            </a:r>
          </a:p>
        </p:txBody>
      </p:sp>
      <p:pic>
        <p:nvPicPr>
          <p:cNvPr id="6" name="Grafik 5" descr="Ein Bild, das Astronomie, Kreativität, Stern enthält.&#10;&#10;Beschreibung automatisch generiert.">
            <a:extLst>
              <a:ext uri="{FF2B5EF4-FFF2-40B4-BE49-F238E27FC236}">
                <a16:creationId xmlns:a16="http://schemas.microsoft.com/office/drawing/2014/main" id="{C81BC55A-AF02-44E2-8112-BC2A7C3697D2}"/>
              </a:ext>
            </a:extLst>
          </p:cNvPr>
          <p:cNvPicPr>
            <a:picLocks noChangeAspect="1"/>
          </p:cNvPicPr>
          <p:nvPr/>
        </p:nvPicPr>
        <p:blipFill>
          <a:blip r:embed="rId3"/>
          <a:stretch>
            <a:fillRect/>
          </a:stretch>
        </p:blipFill>
        <p:spPr>
          <a:xfrm>
            <a:off x="9783396" y="4434498"/>
            <a:ext cx="1847363" cy="1418005"/>
          </a:xfrm>
          <a:prstGeom prst="rect">
            <a:avLst/>
          </a:prstGeom>
        </p:spPr>
      </p:pic>
    </p:spTree>
    <p:extLst>
      <p:ext uri="{BB962C8B-B14F-4D97-AF65-F5344CB8AC3E}">
        <p14:creationId xmlns:p14="http://schemas.microsoft.com/office/powerpoint/2010/main" val="722912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1E7062-0A37-AB46-A1EA-1313ADF32D2B}"/>
              </a:ext>
            </a:extLst>
          </p:cNvPr>
          <p:cNvSpPr>
            <a:spLocks noGrp="1"/>
          </p:cNvSpPr>
          <p:nvPr>
            <p:ph type="title"/>
          </p:nvPr>
        </p:nvSpPr>
        <p:spPr/>
        <p:txBody>
          <a:bodyPr/>
          <a:lstStyle/>
          <a:p>
            <a:r>
              <a:rPr lang="de-DE"/>
              <a:t>Einflussfaktoren auf die Nachhaltigkeit</a:t>
            </a:r>
          </a:p>
        </p:txBody>
      </p:sp>
      <p:sp>
        <p:nvSpPr>
          <p:cNvPr id="4" name="Textplatzhalter 3">
            <a:extLst>
              <a:ext uri="{FF2B5EF4-FFF2-40B4-BE49-F238E27FC236}">
                <a16:creationId xmlns:a16="http://schemas.microsoft.com/office/drawing/2014/main" id="{AB78633B-D1DC-5549-A82E-7B92D9B7727F}"/>
              </a:ext>
            </a:extLst>
          </p:cNvPr>
          <p:cNvSpPr>
            <a:spLocks noGrp="1"/>
          </p:cNvSpPr>
          <p:nvPr>
            <p:ph type="body" sz="quarter" idx="13"/>
          </p:nvPr>
        </p:nvSpPr>
        <p:spPr/>
        <p:txBody>
          <a:bodyPr/>
          <a:lstStyle/>
          <a:p>
            <a:r>
              <a:rPr lang="de-DE"/>
              <a:t>Gesunde Ernährung</a:t>
            </a:r>
          </a:p>
        </p:txBody>
      </p:sp>
      <p:graphicFrame>
        <p:nvGraphicFramePr>
          <p:cNvPr id="6" name="Diagramm 5">
            <a:extLst>
              <a:ext uri="{FF2B5EF4-FFF2-40B4-BE49-F238E27FC236}">
                <a16:creationId xmlns:a16="http://schemas.microsoft.com/office/drawing/2014/main" id="{4255A0D9-4B00-5BD3-0892-0C5CEADE3D74}"/>
              </a:ext>
            </a:extLst>
          </p:cNvPr>
          <p:cNvGraphicFramePr/>
          <p:nvPr>
            <p:extLst/>
          </p:nvPr>
        </p:nvGraphicFramePr>
        <p:xfrm>
          <a:off x="2061687" y="1517309"/>
          <a:ext cx="9367837" cy="4611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feld 13">
            <a:extLst>
              <a:ext uri="{FF2B5EF4-FFF2-40B4-BE49-F238E27FC236}">
                <a16:creationId xmlns:a16="http://schemas.microsoft.com/office/drawing/2014/main" id="{6941D121-B5AB-6DAE-29EE-366F29C60495}"/>
              </a:ext>
            </a:extLst>
          </p:cNvPr>
          <p:cNvSpPr txBox="1"/>
          <p:nvPr/>
        </p:nvSpPr>
        <p:spPr>
          <a:xfrm>
            <a:off x="342543" y="1922929"/>
            <a:ext cx="4365935" cy="873316"/>
          </a:xfrm>
          <a:prstGeom prst="rect">
            <a:avLst/>
          </a:prstGeom>
          <a:noFill/>
        </p:spPr>
        <p:txBody>
          <a:bodyPr wrap="square" rtlCol="0">
            <a:spAutoFit/>
          </a:bodyPr>
          <a:lstStyle/>
          <a:p>
            <a:pPr>
              <a:lnSpc>
                <a:spcPct val="110000"/>
              </a:lnSpc>
            </a:pPr>
            <a:r>
              <a:rPr lang="de-DE" sz="2400" b="0">
                <a:sym typeface="Wingdings" pitchFamily="2" charset="2"/>
              </a:rPr>
              <a:t>Gesunde Ernährung ist vielschichtig und individuell.</a:t>
            </a:r>
            <a:endParaRPr lang="de-DE" sz="2000"/>
          </a:p>
        </p:txBody>
      </p:sp>
      <p:sp>
        <p:nvSpPr>
          <p:cNvPr id="2" name="Textfeld 1">
            <a:extLst>
              <a:ext uri="{FF2B5EF4-FFF2-40B4-BE49-F238E27FC236}">
                <a16:creationId xmlns:a16="http://schemas.microsoft.com/office/drawing/2014/main" id="{F322E36F-A263-4E5F-BF28-A9E97742CEE7}"/>
              </a:ext>
            </a:extLst>
          </p:cNvPr>
          <p:cNvSpPr txBox="1"/>
          <p:nvPr/>
        </p:nvSpPr>
        <p:spPr>
          <a:xfrm>
            <a:off x="6318766" y="1805548"/>
            <a:ext cx="1616576" cy="1258871"/>
          </a:xfrm>
          <a:prstGeom prst="rect">
            <a:avLst/>
          </a:prstGeom>
          <a:noFill/>
        </p:spPr>
        <p:txBody>
          <a:bodyPr wrap="square" lIns="91440" tIns="45720" rIns="91440" bIns="45720" rtlCol="0" anchor="t">
            <a:spAutoFit/>
          </a:bodyPr>
          <a:lstStyle/>
          <a:p>
            <a:pPr algn="ctr">
              <a:lnSpc>
                <a:spcPct val="110000"/>
              </a:lnSpc>
            </a:pPr>
            <a:r>
              <a:rPr lang="de-DE" sz="1400"/>
              <a:t>Lebensmittel wählen die Leistung und das Wohlbefinden fördern</a:t>
            </a:r>
          </a:p>
        </p:txBody>
      </p:sp>
      <p:sp>
        <p:nvSpPr>
          <p:cNvPr id="7" name="Rechteck 6">
            <a:extLst>
              <a:ext uri="{FF2B5EF4-FFF2-40B4-BE49-F238E27FC236}">
                <a16:creationId xmlns:a16="http://schemas.microsoft.com/office/drawing/2014/main" id="{F6CEF9BA-B82F-4548-A67B-40C7B42D9167}"/>
              </a:ext>
            </a:extLst>
          </p:cNvPr>
          <p:cNvSpPr/>
          <p:nvPr/>
        </p:nvSpPr>
        <p:spPr>
          <a:xfrm>
            <a:off x="9337450" y="6038142"/>
            <a:ext cx="2634054" cy="230832"/>
          </a:xfrm>
          <a:prstGeom prst="rect">
            <a:avLst/>
          </a:prstGeom>
        </p:spPr>
        <p:txBody>
          <a:bodyPr wrap="none">
            <a:spAutoFit/>
          </a:bodyPr>
          <a:lstStyle/>
          <a:p>
            <a:r>
              <a:rPr lang="de-DE" sz="900" dirty="0">
                <a:solidFill>
                  <a:schemeClr val="bg1">
                    <a:lumMod val="65000"/>
                  </a:schemeClr>
                </a:solidFill>
              </a:rPr>
              <a:t>Deutsche Gesellschaft für Ernährung e.V., 2017</a:t>
            </a:r>
          </a:p>
        </p:txBody>
      </p:sp>
      <p:pic>
        <p:nvPicPr>
          <p:cNvPr id="43" name="Grafik 42" descr="Ein Bild, das Clipart, Darstellung, Kreativität enthält.&#10;&#10;Beschreibung automatisch generiert.">
            <a:extLst>
              <a:ext uri="{FF2B5EF4-FFF2-40B4-BE49-F238E27FC236}">
                <a16:creationId xmlns:a16="http://schemas.microsoft.com/office/drawing/2014/main" id="{1D945529-FDE6-8B84-6CB3-018F720A320F}"/>
              </a:ext>
            </a:extLst>
          </p:cNvPr>
          <p:cNvPicPr>
            <a:picLocks noChangeAspect="1"/>
          </p:cNvPicPr>
          <p:nvPr/>
        </p:nvPicPr>
        <p:blipFill>
          <a:blip r:embed="rId8"/>
          <a:stretch>
            <a:fillRect/>
          </a:stretch>
        </p:blipFill>
        <p:spPr>
          <a:xfrm>
            <a:off x="5233505" y="2034612"/>
            <a:ext cx="500003" cy="647459"/>
          </a:xfrm>
          <a:prstGeom prst="rect">
            <a:avLst/>
          </a:prstGeom>
        </p:spPr>
      </p:pic>
      <p:pic>
        <p:nvPicPr>
          <p:cNvPr id="44" name="Grafik 43">
            <a:extLst>
              <a:ext uri="{FF2B5EF4-FFF2-40B4-BE49-F238E27FC236}">
                <a16:creationId xmlns:a16="http://schemas.microsoft.com/office/drawing/2014/main" id="{3A252E96-8008-CA1B-3C63-6B5BE595FE7F}"/>
              </a:ext>
            </a:extLst>
          </p:cNvPr>
          <p:cNvPicPr>
            <a:picLocks noChangeAspect="1"/>
          </p:cNvPicPr>
          <p:nvPr/>
        </p:nvPicPr>
        <p:blipFill>
          <a:blip r:embed="rId9"/>
          <a:stretch>
            <a:fillRect/>
          </a:stretch>
        </p:blipFill>
        <p:spPr>
          <a:xfrm>
            <a:off x="5074295" y="4834359"/>
            <a:ext cx="818420" cy="893180"/>
          </a:xfrm>
          <a:prstGeom prst="rect">
            <a:avLst/>
          </a:prstGeom>
        </p:spPr>
      </p:pic>
      <p:pic>
        <p:nvPicPr>
          <p:cNvPr id="65" name="Grafik 64" descr="Ein Bild, das Clipart, Lächeln enthält.&#10;&#10;Beschreibung automatisch generiert.">
            <a:extLst>
              <a:ext uri="{FF2B5EF4-FFF2-40B4-BE49-F238E27FC236}">
                <a16:creationId xmlns:a16="http://schemas.microsoft.com/office/drawing/2014/main" id="{BB97C3B6-2ECE-7468-E2F3-3E6D03A73C3C}"/>
              </a:ext>
            </a:extLst>
          </p:cNvPr>
          <p:cNvPicPr>
            <a:picLocks noChangeAspect="1"/>
          </p:cNvPicPr>
          <p:nvPr/>
        </p:nvPicPr>
        <p:blipFill>
          <a:blip r:embed="rId10"/>
          <a:stretch>
            <a:fillRect/>
          </a:stretch>
        </p:blipFill>
        <p:spPr>
          <a:xfrm>
            <a:off x="7455120" y="3470596"/>
            <a:ext cx="802391" cy="707745"/>
          </a:xfrm>
          <a:prstGeom prst="rect">
            <a:avLst/>
          </a:prstGeom>
        </p:spPr>
      </p:pic>
    </p:spTree>
    <p:extLst>
      <p:ext uri="{BB962C8B-B14F-4D97-AF65-F5344CB8AC3E}">
        <p14:creationId xmlns:p14="http://schemas.microsoft.com/office/powerpoint/2010/main" val="115353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49172-6A12-4A48-A31F-E5705B0B93F1}"/>
              </a:ext>
            </a:extLst>
          </p:cNvPr>
          <p:cNvSpPr>
            <a:spLocks noGrp="1"/>
          </p:cNvSpPr>
          <p:nvPr>
            <p:ph type="title"/>
          </p:nvPr>
        </p:nvSpPr>
        <p:spPr/>
        <p:txBody>
          <a:bodyPr/>
          <a:lstStyle/>
          <a:p>
            <a:r>
              <a:rPr lang="de-DE" dirty="0"/>
              <a:t>Gesamt-Übersicht</a:t>
            </a:r>
          </a:p>
        </p:txBody>
      </p:sp>
      <p:sp>
        <p:nvSpPr>
          <p:cNvPr id="3" name="Textplatzhalter 2">
            <a:extLst>
              <a:ext uri="{FF2B5EF4-FFF2-40B4-BE49-F238E27FC236}">
                <a16:creationId xmlns:a16="http://schemas.microsoft.com/office/drawing/2014/main" id="{D37AEB6A-6C25-454D-BAC7-88E78D780E90}"/>
              </a:ext>
            </a:extLst>
          </p:cNvPr>
          <p:cNvSpPr>
            <a:spLocks noGrp="1"/>
          </p:cNvSpPr>
          <p:nvPr>
            <p:ph type="body" sz="quarter" idx="13"/>
          </p:nvPr>
        </p:nvSpPr>
        <p:spPr/>
        <p:txBody>
          <a:bodyPr/>
          <a:lstStyle/>
          <a:p>
            <a:r>
              <a:rPr lang="de-DE" dirty="0"/>
              <a:t>Ablauf</a:t>
            </a:r>
          </a:p>
        </p:txBody>
      </p:sp>
      <p:graphicFrame>
        <p:nvGraphicFramePr>
          <p:cNvPr id="5" name="Tabelle 4">
            <a:extLst>
              <a:ext uri="{FF2B5EF4-FFF2-40B4-BE49-F238E27FC236}">
                <a16:creationId xmlns:a16="http://schemas.microsoft.com/office/drawing/2014/main" id="{4C3A26F4-92F5-4C4A-BFC6-081E8E801127}"/>
              </a:ext>
            </a:extLst>
          </p:cNvPr>
          <p:cNvGraphicFramePr>
            <a:graphicFrameLocks noGrp="1"/>
          </p:cNvGraphicFramePr>
          <p:nvPr>
            <p:extLst/>
          </p:nvPr>
        </p:nvGraphicFramePr>
        <p:xfrm>
          <a:off x="371357" y="1442145"/>
          <a:ext cx="11375167" cy="4663440"/>
        </p:xfrm>
        <a:graphic>
          <a:graphicData uri="http://schemas.openxmlformats.org/drawingml/2006/table">
            <a:tbl>
              <a:tblPr firstRow="1" bandRow="1">
                <a:tableStyleId>{00A15C55-8517-42AA-B614-E9B94910E393}</a:tableStyleId>
              </a:tblPr>
              <a:tblGrid>
                <a:gridCol w="1041186">
                  <a:extLst>
                    <a:ext uri="{9D8B030D-6E8A-4147-A177-3AD203B41FA5}">
                      <a16:colId xmlns:a16="http://schemas.microsoft.com/office/drawing/2014/main" val="2202381272"/>
                    </a:ext>
                  </a:extLst>
                </a:gridCol>
                <a:gridCol w="767131">
                  <a:extLst>
                    <a:ext uri="{9D8B030D-6E8A-4147-A177-3AD203B41FA5}">
                      <a16:colId xmlns:a16="http://schemas.microsoft.com/office/drawing/2014/main" val="1431896644"/>
                    </a:ext>
                  </a:extLst>
                </a:gridCol>
                <a:gridCol w="2934586">
                  <a:extLst>
                    <a:ext uri="{9D8B030D-6E8A-4147-A177-3AD203B41FA5}">
                      <a16:colId xmlns:a16="http://schemas.microsoft.com/office/drawing/2014/main" val="32570082"/>
                    </a:ext>
                  </a:extLst>
                </a:gridCol>
                <a:gridCol w="3636335">
                  <a:extLst>
                    <a:ext uri="{9D8B030D-6E8A-4147-A177-3AD203B41FA5}">
                      <a16:colId xmlns:a16="http://schemas.microsoft.com/office/drawing/2014/main" val="3551147682"/>
                    </a:ext>
                  </a:extLst>
                </a:gridCol>
                <a:gridCol w="2995929">
                  <a:extLst>
                    <a:ext uri="{9D8B030D-6E8A-4147-A177-3AD203B41FA5}">
                      <a16:colId xmlns:a16="http://schemas.microsoft.com/office/drawing/2014/main" val="1814567008"/>
                    </a:ext>
                  </a:extLst>
                </a:gridCol>
              </a:tblGrid>
              <a:tr h="370501">
                <a:tc>
                  <a:txBody>
                    <a:bodyPr/>
                    <a:lstStyle/>
                    <a:p>
                      <a:pPr algn="ctr"/>
                      <a:r>
                        <a:rPr lang="de-DE" sz="1200" dirty="0"/>
                        <a:t>Workshop</a:t>
                      </a:r>
                    </a:p>
                  </a:txBody>
                  <a:tcPr/>
                </a:tc>
                <a:tc>
                  <a:txBody>
                    <a:bodyPr/>
                    <a:lstStyle/>
                    <a:p>
                      <a:pPr algn="ctr"/>
                      <a:r>
                        <a:rPr lang="de-DE" sz="1200" dirty="0"/>
                        <a:t>Zeit von 180min </a:t>
                      </a:r>
                    </a:p>
                  </a:txBody>
                  <a:tcPr/>
                </a:tc>
                <a:tc>
                  <a:txBody>
                    <a:bodyPr/>
                    <a:lstStyle/>
                    <a:p>
                      <a:pPr algn="ctr"/>
                      <a:r>
                        <a:rPr lang="de-DE" sz="1200" dirty="0"/>
                        <a:t>Thema</a:t>
                      </a:r>
                    </a:p>
                  </a:txBody>
                  <a:tcPr/>
                </a:tc>
                <a:tc>
                  <a:txBody>
                    <a:bodyPr/>
                    <a:lstStyle/>
                    <a:p>
                      <a:pPr algn="ctr"/>
                      <a:r>
                        <a:rPr lang="de-DE" sz="1200" dirty="0"/>
                        <a:t>Workshopinhalte</a:t>
                      </a:r>
                    </a:p>
                  </a:txBody>
                  <a:tcPr/>
                </a:tc>
                <a:tc>
                  <a:txBody>
                    <a:bodyPr/>
                    <a:lstStyle/>
                    <a:p>
                      <a:pPr algn="ctr"/>
                      <a:r>
                        <a:rPr lang="de-DE" sz="1200" dirty="0"/>
                        <a:t>Material</a:t>
                      </a:r>
                    </a:p>
                  </a:txBody>
                  <a:tcPr/>
                </a:tc>
                <a:extLst>
                  <a:ext uri="{0D108BD9-81ED-4DB2-BD59-A6C34878D82A}">
                    <a16:rowId xmlns:a16="http://schemas.microsoft.com/office/drawing/2014/main" val="356692969"/>
                  </a:ext>
                </a:extLst>
              </a:tr>
              <a:tr h="370501">
                <a:tc>
                  <a:txBody>
                    <a:bodyPr/>
                    <a:lstStyle/>
                    <a:p>
                      <a:pPr algn="ctr"/>
                      <a:r>
                        <a:rPr lang="de-DE" sz="1200" b="1" dirty="0"/>
                        <a:t>1</a:t>
                      </a:r>
                    </a:p>
                  </a:txBody>
                  <a:tcPr anchor="ctr"/>
                </a:tc>
                <a:tc>
                  <a:txBody>
                    <a:bodyPr/>
                    <a:lstStyle/>
                    <a:p>
                      <a:pPr algn="ctr"/>
                      <a:r>
                        <a:rPr lang="de-DE" sz="1200" b="1" dirty="0"/>
                        <a:t>180min + Pause</a:t>
                      </a:r>
                    </a:p>
                  </a:txBody>
                  <a:tcPr anchor="ctr"/>
                </a:tc>
                <a:tc>
                  <a:txBody>
                    <a:bodyPr/>
                    <a:lstStyle/>
                    <a:p>
                      <a:pPr algn="ctr"/>
                      <a:r>
                        <a:rPr lang="de-DE" sz="1200" b="1" dirty="0"/>
                        <a:t>Vermittlung der Grundlagen zur Erhebung des IST-Zustandes</a:t>
                      </a:r>
                    </a:p>
                  </a:txBody>
                  <a:tcPr/>
                </a:tc>
                <a:tc>
                  <a:txBody>
                    <a:bodyPr/>
                    <a:lstStyle/>
                    <a:p>
                      <a:pPr algn="ctr"/>
                      <a:r>
                        <a:rPr lang="de-DE" sz="1200" b="1" dirty="0"/>
                        <a:t>Einordnung in den Verpflegungsablauf</a:t>
                      </a:r>
                    </a:p>
                    <a:p>
                      <a:pPr algn="ctr"/>
                      <a:r>
                        <a:rPr lang="de-DE" sz="1200" b="1" dirty="0"/>
                        <a:t>Rezepturverwaltung</a:t>
                      </a:r>
                    </a:p>
                    <a:p>
                      <a:pPr algn="ctr"/>
                      <a:r>
                        <a:rPr lang="de-DE" sz="1200" b="1" dirty="0"/>
                        <a:t>Einflussfaktoren nachhaltiger Rezepturentwicklung</a:t>
                      </a:r>
                    </a:p>
                    <a:p>
                      <a:pPr algn="ctr"/>
                      <a:r>
                        <a:rPr lang="de-DE" sz="1200" b="1" dirty="0"/>
                        <a:t>Nahgast-Rechner</a:t>
                      </a:r>
                    </a:p>
                  </a:txBody>
                  <a:tcPr/>
                </a:tc>
                <a:tc>
                  <a:txBody>
                    <a:bodyPr/>
                    <a:lstStyle/>
                    <a:p>
                      <a:pPr algn="l"/>
                      <a:r>
                        <a:rPr lang="de-DE" sz="1200" b="1" dirty="0"/>
                        <a:t>WLAN</a:t>
                      </a:r>
                    </a:p>
                    <a:p>
                      <a:pPr algn="l"/>
                      <a:r>
                        <a:rPr lang="de-DE" sz="1200" b="1" dirty="0"/>
                        <a:t>Präsentation</a:t>
                      </a:r>
                    </a:p>
                    <a:p>
                      <a:pPr algn="l"/>
                      <a:r>
                        <a:rPr lang="de-DE" sz="1200" b="1" dirty="0"/>
                        <a:t>Moderationskarten, Flip Chart, Stifte, Stellwand, Stecknadeln</a:t>
                      </a:r>
                    </a:p>
                    <a:p>
                      <a:pPr algn="l"/>
                      <a:r>
                        <a:rPr lang="de-DE" sz="1200" b="1" dirty="0"/>
                        <a:t>TN: Rezepturen aus der Mittagsverpflegung, mobiles Endgerät</a:t>
                      </a:r>
                    </a:p>
                  </a:txBody>
                  <a:tcPr/>
                </a:tc>
                <a:extLst>
                  <a:ext uri="{0D108BD9-81ED-4DB2-BD59-A6C34878D82A}">
                    <a16:rowId xmlns:a16="http://schemas.microsoft.com/office/drawing/2014/main" val="525869581"/>
                  </a:ext>
                </a:extLst>
              </a:tr>
              <a:tr h="370501">
                <a:tc>
                  <a:txBody>
                    <a:bodyPr/>
                    <a:lstStyle/>
                    <a:p>
                      <a:pPr algn="ctr"/>
                      <a:r>
                        <a:rPr lang="de-DE" sz="1200" dirty="0">
                          <a:solidFill>
                            <a:schemeClr val="tx2"/>
                          </a:solidFill>
                        </a:rPr>
                        <a:t>2</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180min + Pause</a:t>
                      </a:r>
                    </a:p>
                  </a:txBody>
                  <a:tcPr anchor="ctr"/>
                </a:tc>
                <a:tc>
                  <a:txBody>
                    <a:bodyPr/>
                    <a:lstStyle/>
                    <a:p>
                      <a:pPr algn="ctr"/>
                      <a:r>
                        <a:rPr lang="de-DE" sz="1200" dirty="0">
                          <a:solidFill>
                            <a:schemeClr val="tx2"/>
                          </a:solidFill>
                        </a:rPr>
                        <a:t>Maßnahmenplanung</a:t>
                      </a:r>
                    </a:p>
                  </a:txBody>
                  <a:tcPr/>
                </a:tc>
                <a:tc>
                  <a:txBody>
                    <a:bodyPr/>
                    <a:lstStyle/>
                    <a:p>
                      <a:pPr algn="ctr"/>
                      <a:r>
                        <a:rPr lang="de-DE" sz="1200" dirty="0">
                          <a:solidFill>
                            <a:schemeClr val="tx2"/>
                          </a:solidFill>
                        </a:rPr>
                        <a:t>Ergebnisse der IST-Analysen</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Hebelwirkung einzelner Lebensmittelgruppen</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Strategien für nachhaltige Rezepturen</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Herausforderungen in der Rezepturentwicklung</a:t>
                      </a:r>
                    </a:p>
                    <a:p>
                      <a:pPr algn="ctr"/>
                      <a:r>
                        <a:rPr lang="de-DE" sz="1200" dirty="0">
                          <a:solidFill>
                            <a:schemeClr val="tx2"/>
                          </a:solidFill>
                        </a:rPr>
                        <a:t>Best-</a:t>
                      </a:r>
                      <a:r>
                        <a:rPr lang="de-DE" sz="1200" dirty="0" err="1">
                          <a:solidFill>
                            <a:schemeClr val="tx2"/>
                          </a:solidFill>
                        </a:rPr>
                        <a:t>Practise</a:t>
                      </a:r>
                      <a:r>
                        <a:rPr lang="de-DE" sz="1200" dirty="0">
                          <a:solidFill>
                            <a:schemeClr val="tx2"/>
                          </a:solidFill>
                        </a:rPr>
                        <a:t> Beispiel</a:t>
                      </a:r>
                    </a:p>
                  </a:txBody>
                  <a:tcPr/>
                </a:tc>
                <a:tc>
                  <a:txBody>
                    <a:bodyPr/>
                    <a:lstStyle/>
                    <a:p>
                      <a:pPr algn="l"/>
                      <a:r>
                        <a:rPr lang="de-DE" sz="1200" dirty="0">
                          <a:solidFill>
                            <a:schemeClr val="tx2"/>
                          </a:solidFill>
                        </a:rPr>
                        <a:t>Präsentation</a:t>
                      </a:r>
                    </a:p>
                    <a:p>
                      <a:pPr algn="l"/>
                      <a:r>
                        <a:rPr lang="de-DE" sz="1200" dirty="0">
                          <a:solidFill>
                            <a:schemeClr val="tx2"/>
                          </a:solidFill>
                        </a:rPr>
                        <a:t>Moderationskarten, Flip Chart, Stifte, Stellwand, Stecknadeln, Klebepunkte</a:t>
                      </a:r>
                    </a:p>
                    <a:p>
                      <a:pPr algn="l"/>
                      <a:r>
                        <a:rPr lang="de-DE" sz="1200" dirty="0">
                          <a:solidFill>
                            <a:schemeClr val="tx2"/>
                          </a:solidFill>
                        </a:rPr>
                        <a:t>Schwarzer-Peter Nachhaltigkeitsedition oder Lebensmittel-Icons</a:t>
                      </a:r>
                    </a:p>
                  </a:txBody>
                  <a:tcPr/>
                </a:tc>
                <a:extLst>
                  <a:ext uri="{0D108BD9-81ED-4DB2-BD59-A6C34878D82A}">
                    <a16:rowId xmlns:a16="http://schemas.microsoft.com/office/drawing/2014/main" val="791101704"/>
                  </a:ext>
                </a:extLst>
              </a:tr>
              <a:tr h="370501">
                <a:tc>
                  <a:txBody>
                    <a:bodyPr/>
                    <a:lstStyle/>
                    <a:p>
                      <a:pPr algn="ctr"/>
                      <a:r>
                        <a:rPr lang="de-DE" sz="1200" dirty="0">
                          <a:solidFill>
                            <a:schemeClr val="tx2"/>
                          </a:solidFill>
                        </a:rPr>
                        <a:t>3</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90min </a:t>
                      </a:r>
                    </a:p>
                  </a:txBody>
                  <a:tcPr anchor="ctr"/>
                </a:tc>
                <a:tc>
                  <a:txBody>
                    <a:bodyPr/>
                    <a:lstStyle/>
                    <a:p>
                      <a:pPr algn="ctr"/>
                      <a:r>
                        <a:rPr lang="de-DE" sz="1200" dirty="0">
                          <a:solidFill>
                            <a:schemeClr val="tx2"/>
                          </a:solidFill>
                        </a:rPr>
                        <a:t>Auswertung des aktuellen Standes</a:t>
                      </a:r>
                    </a:p>
                    <a:p>
                      <a:pPr algn="ctr"/>
                      <a:r>
                        <a:rPr lang="de-DE" sz="1200" dirty="0">
                          <a:solidFill>
                            <a:schemeClr val="tx2"/>
                          </a:solidFill>
                        </a:rPr>
                        <a:t>Unterstützung bei Bedarf</a:t>
                      </a:r>
                    </a:p>
                  </a:txBody>
                  <a:tcPr/>
                </a:tc>
                <a:tc>
                  <a:txBody>
                    <a:bodyPr/>
                    <a:lstStyle/>
                    <a:p>
                      <a:pPr algn="ctr"/>
                      <a:r>
                        <a:rPr lang="de-DE" sz="1200" dirty="0">
                          <a:solidFill>
                            <a:schemeClr val="tx2"/>
                          </a:solidFill>
                        </a:rPr>
                        <a:t>Zwischenstand anhand von Leitfragen: Maßnahmenplanung, Maßnahmenumsetzung, Schwierigkeiten</a:t>
                      </a:r>
                    </a:p>
                    <a:p>
                      <a:pPr algn="ctr"/>
                      <a:r>
                        <a:rPr lang="de-DE" sz="1200" dirty="0">
                          <a:solidFill>
                            <a:schemeClr val="tx2"/>
                          </a:solidFill>
                        </a:rPr>
                        <a:t>Feedbackinstrumente</a:t>
                      </a:r>
                    </a:p>
                  </a:txBody>
                  <a:tcPr/>
                </a:tc>
                <a:tc>
                  <a:txBody>
                    <a:bodyPr/>
                    <a:lstStyle/>
                    <a:p>
                      <a:r>
                        <a:rPr lang="de-DE" sz="1200" dirty="0">
                          <a:solidFill>
                            <a:schemeClr val="tx2"/>
                          </a:solidFill>
                        </a:rPr>
                        <a:t>Präsentation</a:t>
                      </a:r>
                    </a:p>
                    <a:p>
                      <a:r>
                        <a:rPr lang="de-DE" sz="1200" dirty="0">
                          <a:solidFill>
                            <a:schemeClr val="tx2"/>
                          </a:solidFill>
                        </a:rPr>
                        <a:t>Karten/Blätter + Stifte oder Digitale Emojis </a:t>
                      </a:r>
                    </a:p>
                  </a:txBody>
                  <a:tcPr/>
                </a:tc>
                <a:extLst>
                  <a:ext uri="{0D108BD9-81ED-4DB2-BD59-A6C34878D82A}">
                    <a16:rowId xmlns:a16="http://schemas.microsoft.com/office/drawing/2014/main" val="2462647292"/>
                  </a:ext>
                </a:extLst>
              </a:tr>
              <a:tr h="370501">
                <a:tc>
                  <a:txBody>
                    <a:bodyPr/>
                    <a:lstStyle/>
                    <a:p>
                      <a:pPr algn="ctr"/>
                      <a:r>
                        <a:rPr lang="de-DE" sz="1200" dirty="0">
                          <a:solidFill>
                            <a:schemeClr val="tx2"/>
                          </a:solidFill>
                        </a:rPr>
                        <a:t>4</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180min + Pause</a:t>
                      </a:r>
                    </a:p>
                  </a:txBody>
                  <a:tcPr anchor="ctr"/>
                </a:tc>
                <a:tc>
                  <a:txBody>
                    <a:bodyPr/>
                    <a:lstStyle/>
                    <a:p>
                      <a:pPr algn="ctr"/>
                      <a:r>
                        <a:rPr lang="de-DE" sz="1200" dirty="0">
                          <a:solidFill>
                            <a:schemeClr val="tx2"/>
                          </a:solidFill>
                        </a:rPr>
                        <a:t>Vorher-/Nachher-Vergleich</a:t>
                      </a:r>
                    </a:p>
                    <a:p>
                      <a:pPr algn="ctr"/>
                      <a:r>
                        <a:rPr lang="de-DE" sz="1200" dirty="0">
                          <a:solidFill>
                            <a:schemeClr val="tx2"/>
                          </a:solidFill>
                        </a:rPr>
                        <a:t>Ausblick</a:t>
                      </a:r>
                    </a:p>
                  </a:txBody>
                  <a:tcPr/>
                </a:tc>
                <a:tc>
                  <a:txBody>
                    <a:bodyPr/>
                    <a:lstStyle/>
                    <a:p>
                      <a:pPr algn="ctr"/>
                      <a:r>
                        <a:rPr lang="de-DE" sz="1200" dirty="0">
                          <a:solidFill>
                            <a:schemeClr val="tx2"/>
                          </a:solidFill>
                        </a:rPr>
                        <a:t>Ergebnisübersicht </a:t>
                      </a:r>
                    </a:p>
                    <a:p>
                      <a:pPr algn="ctr"/>
                      <a:r>
                        <a:rPr lang="de-DE" sz="1200" dirty="0">
                          <a:solidFill>
                            <a:schemeClr val="tx2"/>
                          </a:solidFill>
                        </a:rPr>
                        <a:t>Diskussion Hürden &amp; Schwierigkeiten </a:t>
                      </a:r>
                    </a:p>
                    <a:p>
                      <a:pPr algn="ctr"/>
                      <a:r>
                        <a:rPr lang="de-DE" sz="1200" dirty="0">
                          <a:solidFill>
                            <a:schemeClr val="tx2"/>
                          </a:solidFill>
                        </a:rPr>
                        <a:t>Herausstellung von Maßnahmen mit </a:t>
                      </a:r>
                      <a:r>
                        <a:rPr lang="de-DE" sz="1200">
                          <a:solidFill>
                            <a:schemeClr val="tx2"/>
                          </a:solidFill>
                        </a:rPr>
                        <a:t>viel Potenzial </a:t>
                      </a:r>
                      <a:r>
                        <a:rPr lang="de-DE" sz="1200" dirty="0">
                          <a:solidFill>
                            <a:schemeClr val="tx2"/>
                          </a:solidFill>
                        </a:rPr>
                        <a:t>und/oder wenig Aufwand</a:t>
                      </a:r>
                    </a:p>
                    <a:p>
                      <a:pPr algn="ctr"/>
                      <a:r>
                        <a:rPr lang="de-DE" sz="1200" dirty="0">
                          <a:solidFill>
                            <a:schemeClr val="tx2"/>
                          </a:solidFill>
                        </a:rPr>
                        <a:t>Ausblick</a:t>
                      </a:r>
                    </a:p>
                  </a:txBody>
                  <a:tcPr/>
                </a:tc>
                <a:tc>
                  <a:txBody>
                    <a:bodyPr/>
                    <a:lstStyle/>
                    <a:p>
                      <a:pPr algn="l"/>
                      <a:r>
                        <a:rPr lang="de-DE" sz="1200" dirty="0">
                          <a:solidFill>
                            <a:schemeClr val="tx2"/>
                          </a:solidFill>
                        </a:rPr>
                        <a:t>Präsentation</a:t>
                      </a:r>
                    </a:p>
                    <a:p>
                      <a:pPr algn="l"/>
                      <a:r>
                        <a:rPr lang="de-DE" sz="1200" dirty="0">
                          <a:solidFill>
                            <a:schemeClr val="tx2"/>
                          </a:solidFill>
                        </a:rPr>
                        <a:t>Moderationskarten, Flip Chart, Stifte, Stellwand, Stecknadeln</a:t>
                      </a:r>
                    </a:p>
                    <a:p>
                      <a:r>
                        <a:rPr lang="de-DE" sz="1200" dirty="0">
                          <a:solidFill>
                            <a:schemeClr val="tx2"/>
                          </a:solidFill>
                        </a:rPr>
                        <a:t>Arbeitsblatt (Speiseplan)</a:t>
                      </a:r>
                    </a:p>
                    <a:p>
                      <a:r>
                        <a:rPr lang="de-DE" sz="1200" dirty="0">
                          <a:solidFill>
                            <a:schemeClr val="tx2"/>
                          </a:solidFill>
                        </a:rPr>
                        <a:t>Postkarte/Briefpapier</a:t>
                      </a:r>
                    </a:p>
                  </a:txBody>
                  <a:tcPr/>
                </a:tc>
                <a:extLst>
                  <a:ext uri="{0D108BD9-81ED-4DB2-BD59-A6C34878D82A}">
                    <a16:rowId xmlns:a16="http://schemas.microsoft.com/office/drawing/2014/main" val="3422921826"/>
                  </a:ext>
                </a:extLst>
              </a:tr>
            </a:tbl>
          </a:graphicData>
        </a:graphic>
      </p:graphicFrame>
      <p:sp>
        <p:nvSpPr>
          <p:cNvPr id="6" name="Textfeld 5">
            <a:extLst>
              <a:ext uri="{FF2B5EF4-FFF2-40B4-BE49-F238E27FC236}">
                <a16:creationId xmlns:a16="http://schemas.microsoft.com/office/drawing/2014/main" id="{5BEDECAF-323A-4049-A46F-230BDF85DF75}"/>
              </a:ext>
            </a:extLst>
          </p:cNvPr>
          <p:cNvSpPr txBox="1"/>
          <p:nvPr/>
        </p:nvSpPr>
        <p:spPr>
          <a:xfrm>
            <a:off x="10263426" y="6038902"/>
            <a:ext cx="1483098" cy="264111"/>
          </a:xfrm>
          <a:prstGeom prst="rect">
            <a:avLst/>
          </a:prstGeom>
          <a:noFill/>
        </p:spPr>
        <p:txBody>
          <a:bodyPr wrap="none" rtlCol="0">
            <a:spAutoFit/>
          </a:bodyPr>
          <a:lstStyle/>
          <a:p>
            <a:pPr>
              <a:lnSpc>
                <a:spcPct val="110000"/>
              </a:lnSpc>
            </a:pPr>
            <a:r>
              <a:rPr lang="de-DE" sz="1100" dirty="0"/>
              <a:t>*TN = Teilnehmende</a:t>
            </a:r>
          </a:p>
        </p:txBody>
      </p:sp>
    </p:spTree>
    <p:extLst>
      <p:ext uri="{BB962C8B-B14F-4D97-AF65-F5344CB8AC3E}">
        <p14:creationId xmlns:p14="http://schemas.microsoft.com/office/powerpoint/2010/main" val="1599747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EB539E5-83F1-4A9E-9CD8-D221E41C7CA2}"/>
              </a:ext>
            </a:extLst>
          </p:cNvPr>
          <p:cNvPicPr>
            <a:picLocks noChangeAspect="1"/>
          </p:cNvPicPr>
          <p:nvPr/>
        </p:nvPicPr>
        <p:blipFill>
          <a:blip r:embed="rId3"/>
          <a:stretch>
            <a:fillRect/>
          </a:stretch>
        </p:blipFill>
        <p:spPr>
          <a:xfrm>
            <a:off x="5334000" y="0"/>
            <a:ext cx="6858000" cy="6858000"/>
          </a:xfrm>
          <a:prstGeom prst="rect">
            <a:avLst/>
          </a:prstGeom>
        </p:spPr>
      </p:pic>
      <p:sp>
        <p:nvSpPr>
          <p:cNvPr id="7" name="Titel 6">
            <a:extLst>
              <a:ext uri="{FF2B5EF4-FFF2-40B4-BE49-F238E27FC236}">
                <a16:creationId xmlns:a16="http://schemas.microsoft.com/office/drawing/2014/main" id="{17A0A949-658B-0BDC-1B0B-3A2BA60E29E0}"/>
              </a:ext>
            </a:extLst>
          </p:cNvPr>
          <p:cNvSpPr>
            <a:spLocks noGrp="1"/>
          </p:cNvSpPr>
          <p:nvPr>
            <p:ph type="title"/>
          </p:nvPr>
        </p:nvSpPr>
        <p:spPr>
          <a:xfrm rot="20698935">
            <a:off x="789022" y="1931018"/>
            <a:ext cx="8824913" cy="569913"/>
          </a:xfrm>
        </p:spPr>
        <p:txBody>
          <a:bodyPr/>
          <a:lstStyle/>
          <a:p>
            <a:r>
              <a:rPr lang="de-DE" dirty="0"/>
              <a:t>Leitbild</a:t>
            </a:r>
          </a:p>
        </p:txBody>
      </p:sp>
      <p:sp>
        <p:nvSpPr>
          <p:cNvPr id="4" name="Textplatzhalter 3">
            <a:extLst>
              <a:ext uri="{FF2B5EF4-FFF2-40B4-BE49-F238E27FC236}">
                <a16:creationId xmlns:a16="http://schemas.microsoft.com/office/drawing/2014/main" id="{85D30735-9B4E-4CBF-8D66-0B2B6FA0DCD7}"/>
              </a:ext>
            </a:extLst>
          </p:cNvPr>
          <p:cNvSpPr>
            <a:spLocks noGrp="1"/>
          </p:cNvSpPr>
          <p:nvPr>
            <p:ph type="body" sz="quarter" idx="13"/>
          </p:nvPr>
        </p:nvSpPr>
        <p:spPr>
          <a:xfrm rot="20698935">
            <a:off x="921420" y="2435218"/>
            <a:ext cx="8820993" cy="504540"/>
          </a:xfrm>
        </p:spPr>
        <p:txBody>
          <a:bodyPr/>
          <a:lstStyle/>
          <a:p>
            <a:r>
              <a:rPr lang="de-DE" dirty="0"/>
              <a:t>DGE-Ernährungskreis</a:t>
            </a:r>
          </a:p>
          <a:p>
            <a:endParaRPr lang="de-DE" dirty="0">
              <a:cs typeface="Arial"/>
            </a:endParaRPr>
          </a:p>
        </p:txBody>
      </p:sp>
      <p:sp>
        <p:nvSpPr>
          <p:cNvPr id="10" name="Rechteck 9">
            <a:extLst>
              <a:ext uri="{FF2B5EF4-FFF2-40B4-BE49-F238E27FC236}">
                <a16:creationId xmlns:a16="http://schemas.microsoft.com/office/drawing/2014/main" id="{3CBD33E2-8B60-41D5-AE7E-CE698B4407E0}"/>
              </a:ext>
            </a:extLst>
          </p:cNvPr>
          <p:cNvSpPr/>
          <p:nvPr/>
        </p:nvSpPr>
        <p:spPr>
          <a:xfrm>
            <a:off x="4159394" y="6537872"/>
            <a:ext cx="2634054" cy="230832"/>
          </a:xfrm>
          <a:prstGeom prst="rect">
            <a:avLst/>
          </a:prstGeom>
        </p:spPr>
        <p:txBody>
          <a:bodyPr wrap="none">
            <a:spAutoFit/>
          </a:bodyPr>
          <a:lstStyle/>
          <a:p>
            <a:r>
              <a:rPr lang="de-DE" sz="900" dirty="0">
                <a:solidFill>
                  <a:schemeClr val="bg1">
                    <a:lumMod val="65000"/>
                  </a:schemeClr>
                </a:solidFill>
              </a:rPr>
              <a:t>Deutsche Gesellschaft für Ernährung e.V., 2024</a:t>
            </a:r>
          </a:p>
        </p:txBody>
      </p:sp>
      <p:sp>
        <p:nvSpPr>
          <p:cNvPr id="3" name="Rechteck 2">
            <a:extLst>
              <a:ext uri="{FF2B5EF4-FFF2-40B4-BE49-F238E27FC236}">
                <a16:creationId xmlns:a16="http://schemas.microsoft.com/office/drawing/2014/main" id="{F25EF7A0-93FB-44E2-80EE-B66F3B7E3B83}"/>
              </a:ext>
            </a:extLst>
          </p:cNvPr>
          <p:cNvSpPr/>
          <p:nvPr/>
        </p:nvSpPr>
        <p:spPr>
          <a:xfrm>
            <a:off x="4015703" y="125862"/>
            <a:ext cx="3169457" cy="307777"/>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panose="020F0502020204030204" pitchFamily="34" charset="0"/>
                <a:cs typeface="Times New Roman" panose="02020603050405020304" pitchFamily="18" charset="0"/>
              </a:rPr>
              <a:t>Abbildung ist nicht unter freier Lizenz.</a:t>
            </a:r>
            <a:endParaRPr lang="de-DE" sz="1400" dirty="0">
              <a:solidFill>
                <a:srgbClr val="FF0000"/>
              </a:solidFill>
            </a:endParaRPr>
          </a:p>
        </p:txBody>
      </p:sp>
    </p:spTree>
    <p:extLst>
      <p:ext uri="{BB962C8B-B14F-4D97-AF65-F5344CB8AC3E}">
        <p14:creationId xmlns:p14="http://schemas.microsoft.com/office/powerpoint/2010/main" val="251564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DGE-Ernährungskreis</a:t>
            </a:r>
            <a:br>
              <a:rPr lang="de-DE" dirty="0"/>
            </a:br>
            <a:endParaRPr lang="de-DE" dirty="0"/>
          </a:p>
        </p:txBody>
      </p:sp>
      <p:sp>
        <p:nvSpPr>
          <p:cNvPr id="12" name="Rechteck 11">
            <a:extLst>
              <a:ext uri="{FF2B5EF4-FFF2-40B4-BE49-F238E27FC236}">
                <a16:creationId xmlns:a16="http://schemas.microsoft.com/office/drawing/2014/main" id="{7DA8D39D-1CE1-4676-8764-D96271632B49}"/>
              </a:ext>
            </a:extLst>
          </p:cNvPr>
          <p:cNvSpPr/>
          <p:nvPr/>
        </p:nvSpPr>
        <p:spPr>
          <a:xfrm>
            <a:off x="371481" y="1021758"/>
            <a:ext cx="11449037" cy="4060792"/>
          </a:xfrm>
          <a:prstGeom prst="rect">
            <a:avLst/>
          </a:prstGeom>
        </p:spPr>
        <p:txBody>
          <a:bodyPr wrap="square">
            <a:spAutoFit/>
          </a:bodyPr>
          <a:lstStyle/>
          <a:p>
            <a:pPr>
              <a:lnSpc>
                <a:spcPct val="120000"/>
              </a:lnSpc>
              <a:spcAft>
                <a:spcPts val="0"/>
              </a:spcAft>
            </a:pPr>
            <a:r>
              <a:rPr lang="de-DE" sz="1200" dirty="0">
                <a:latin typeface="Arial" panose="020B0604020202020204" pitchFamily="34" charset="0"/>
                <a:ea typeface="Calibri" panose="020F0502020204030204" pitchFamily="34" charset="0"/>
                <a:cs typeface="Times New Roman" panose="02020603050405020304" pitchFamily="18" charset="0"/>
              </a:rPr>
              <a:t>Der DGE-Ernährungskreis zeigt auf einen Blick wie eine gesunde und ökologisch nachhaltige Ernährung aussieht. Er ist damit eine Art Wegweiser mit Beispielen für eine optimale Lebensmittelauswahl. Die Größe der Lebensmittelgruppe veranschaulicht dabei den Anteil an der Ernährung. Je größer eine Lebensmittelgruppe ist, desto mehr kann daraus gegessen werden. Empfehlenswert ist es, innerhalb der Gruppen die Vielfalt an Lebensmitteln zu nutzen und abwechslungsreich zu essen.</a:t>
            </a:r>
          </a:p>
          <a:p>
            <a:pPr>
              <a:lnSpc>
                <a:spcPct val="120000"/>
              </a:lnSpc>
              <a:spcAft>
                <a:spcPts val="0"/>
              </a:spcAft>
            </a:pPr>
            <a:r>
              <a:rPr lang="de-DE" sz="1200" dirty="0">
                <a:latin typeface="Arial" panose="020B0604020202020204" pitchFamily="34" charset="0"/>
                <a:ea typeface="Calibri" panose="020F0502020204030204" pitchFamily="34" charset="0"/>
                <a:cs typeface="Times New Roman" panose="02020603050405020304" pitchFamily="18" charset="0"/>
              </a:rPr>
              <a:t> </a:t>
            </a:r>
          </a:p>
          <a:p>
            <a:pPr>
              <a:lnSpc>
                <a:spcPct val="120000"/>
              </a:lnSpc>
              <a:spcAft>
                <a:spcPts val="0"/>
              </a:spcAft>
            </a:pPr>
            <a:r>
              <a:rPr lang="de-DE" sz="1200" dirty="0">
                <a:latin typeface="Arial" panose="020B0604020202020204" pitchFamily="34" charset="0"/>
                <a:ea typeface="Calibri" panose="020F0502020204030204" pitchFamily="34" charset="0"/>
                <a:cs typeface="Times New Roman" panose="02020603050405020304" pitchFamily="18" charset="0"/>
              </a:rPr>
              <a:t>Eine gesunde und umweltschonende Ernährung ist zu mehr als ¾ pflanzlich und knapp ¼ tierisch.</a:t>
            </a:r>
          </a:p>
          <a:p>
            <a:pPr>
              <a:lnSpc>
                <a:spcPct val="120000"/>
              </a:lnSpc>
              <a:spcAft>
                <a:spcPts val="0"/>
              </a:spcAft>
            </a:pPr>
            <a:r>
              <a:rPr lang="de-DE" sz="1200" dirty="0">
                <a:latin typeface="Arial" panose="020B0604020202020204" pitchFamily="34" charset="0"/>
                <a:ea typeface="Calibri" panose="020F0502020204030204" pitchFamily="34" charset="0"/>
                <a:cs typeface="Times New Roman" panose="02020603050405020304" pitchFamily="18" charset="0"/>
              </a:rPr>
              <a:t> </a:t>
            </a:r>
          </a:p>
          <a:p>
            <a:pPr>
              <a:lnSpc>
                <a:spcPct val="120000"/>
              </a:lnSpc>
              <a:spcAft>
                <a:spcPts val="0"/>
              </a:spcAft>
            </a:pPr>
            <a:r>
              <a:rPr lang="de-DE" sz="1200" dirty="0">
                <a:latin typeface="Arial" panose="020B0604020202020204" pitchFamily="34" charset="0"/>
                <a:ea typeface="Calibri" panose="020F0502020204030204" pitchFamily="34" charset="0"/>
                <a:cs typeface="Times New Roman" panose="02020603050405020304" pitchFamily="18" charset="0"/>
              </a:rPr>
              <a:t>Die größte Lebensmittelgruppe sind die Getränke in der Mitte des Kreises. Als nächstes bilden pflanzliche Lebensmittel wie Obst, Gemüse, Hülsenfrüchte, Nüsse, Samen, Getreide und Kartoffeln sowie Öle den größten Teil des Kreises. Tierische Lebensmittel wie Milch und Milchprodukte, Fisch, Fleisch und Ei ergänzen die Auswahl.</a:t>
            </a:r>
          </a:p>
          <a:p>
            <a:pPr>
              <a:lnSpc>
                <a:spcPct val="120000"/>
              </a:lnSpc>
              <a:spcAft>
                <a:spcPts val="0"/>
              </a:spcAft>
            </a:pPr>
            <a:r>
              <a:rPr lang="de-DE" sz="1200" dirty="0">
                <a:latin typeface="Arial" panose="020B0604020202020204" pitchFamily="34" charset="0"/>
                <a:ea typeface="Calibri" panose="020F0502020204030204" pitchFamily="34" charset="0"/>
                <a:cs typeface="Times New Roman" panose="02020603050405020304" pitchFamily="18" charset="0"/>
              </a:rPr>
              <a:t>Wird die Zusammenstellung an einem Tag nicht erreicht? Nicht schlimm, wichtig ist die Wochenbilanz. Ausreichend Bewegung ist wichtig für Gesundheit und Wohlbefinden.</a:t>
            </a:r>
          </a:p>
          <a:p>
            <a:pPr>
              <a:lnSpc>
                <a:spcPct val="120000"/>
              </a:lnSpc>
              <a:spcAft>
                <a:spcPts val="0"/>
              </a:spcAft>
            </a:pPr>
            <a:r>
              <a:rPr lang="de-DE" sz="1200" dirty="0">
                <a:latin typeface="Arial" panose="020B0604020202020204" pitchFamily="34" charset="0"/>
                <a:ea typeface="Calibri" panose="020F0502020204030204" pitchFamily="34" charset="0"/>
                <a:cs typeface="Arial" panose="020B0604020202020204" pitchFamily="34" charset="0"/>
              </a:rPr>
              <a:t> </a:t>
            </a:r>
            <a:endParaRPr lang="de-DE" sz="12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20000"/>
              </a:lnSpc>
              <a:spcAft>
                <a:spcPts val="0"/>
              </a:spcAft>
              <a:buSzPts val="1000"/>
              <a:buFont typeface="Symbol" panose="05050102010706020507" pitchFamily="18" charset="2"/>
              <a:buChar char=""/>
              <a:tabLst>
                <a:tab pos="228600" algn="l"/>
                <a:tab pos="457200" algn="l"/>
              </a:tabLst>
            </a:pPr>
            <a:r>
              <a:rPr lang="de-DE" sz="1200" dirty="0">
                <a:latin typeface="Arial" panose="020B0604020202020204" pitchFamily="34" charset="0"/>
                <a:ea typeface="Calibri" panose="020F0502020204030204" pitchFamily="34" charset="0"/>
                <a:cs typeface="Arial" panose="020B0604020202020204" pitchFamily="34" charset="0"/>
              </a:rPr>
              <a:t>„</a:t>
            </a:r>
            <a:r>
              <a:rPr lang="de-DE" sz="1200" b="1" dirty="0">
                <a:latin typeface="Arial" panose="020B0604020202020204" pitchFamily="34" charset="0"/>
                <a:ea typeface="Calibri" panose="020F0502020204030204" pitchFamily="34" charset="0"/>
                <a:cs typeface="Arial" panose="020B0604020202020204" pitchFamily="34" charset="0"/>
              </a:rPr>
              <a:t>Getränke</a:t>
            </a:r>
            <a:r>
              <a:rPr lang="de-DE" sz="1200" dirty="0">
                <a:latin typeface="Arial" panose="020B0604020202020204" pitchFamily="34" charset="0"/>
                <a:ea typeface="Calibri" panose="020F0502020204030204" pitchFamily="34" charset="0"/>
                <a:cs typeface="Arial" panose="020B0604020202020204" pitchFamily="34" charset="0"/>
              </a:rPr>
              <a:t>“ stehen als größte Lebensmittelgruppe mit einer täglichen Trinkmenge von rund 1,5 Litern im Zentrum des DGE-Ernährungskreises</a:t>
            </a:r>
            <a:endParaRPr lang="de-DE" sz="12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20000"/>
              </a:lnSpc>
              <a:spcAft>
                <a:spcPts val="0"/>
              </a:spcAft>
              <a:buSzPts val="1000"/>
              <a:buFont typeface="Symbol" panose="05050102010706020507" pitchFamily="18" charset="2"/>
              <a:buChar char=""/>
              <a:tabLst>
                <a:tab pos="228600" algn="l"/>
                <a:tab pos="457200" algn="l"/>
              </a:tabLst>
            </a:pPr>
            <a:r>
              <a:rPr lang="de-DE" sz="1200" dirty="0">
                <a:latin typeface="Arial" panose="020B0604020202020204" pitchFamily="34" charset="0"/>
                <a:ea typeface="Calibri" panose="020F0502020204030204" pitchFamily="34" charset="0"/>
                <a:cs typeface="Arial" panose="020B0604020202020204" pitchFamily="34" charset="0"/>
              </a:rPr>
              <a:t>Pflanzliche Lebensmittel wie „</a:t>
            </a:r>
            <a:r>
              <a:rPr lang="de-DE" sz="1200" b="1" dirty="0">
                <a:latin typeface="Arial" panose="020B0604020202020204" pitchFamily="34" charset="0"/>
                <a:ea typeface="Calibri" panose="020F0502020204030204" pitchFamily="34" charset="0"/>
                <a:cs typeface="Arial" panose="020B0604020202020204" pitchFamily="34" charset="0"/>
              </a:rPr>
              <a:t>Obst und Gemüse</a:t>
            </a:r>
            <a:r>
              <a:rPr lang="de-DE" sz="1200" dirty="0">
                <a:latin typeface="Arial" panose="020B0604020202020204" pitchFamily="34" charset="0"/>
                <a:ea typeface="Calibri" panose="020F0502020204030204" pitchFamily="34" charset="0"/>
                <a:cs typeface="Arial" panose="020B0604020202020204" pitchFamily="34" charset="0"/>
              </a:rPr>
              <a:t>“, „</a:t>
            </a:r>
            <a:r>
              <a:rPr lang="de-DE" sz="1200" b="1" dirty="0">
                <a:latin typeface="Arial" panose="020B0604020202020204" pitchFamily="34" charset="0"/>
                <a:ea typeface="Calibri" panose="020F0502020204030204" pitchFamily="34" charset="0"/>
                <a:cs typeface="Arial" panose="020B0604020202020204" pitchFamily="34" charset="0"/>
              </a:rPr>
              <a:t>Hülsenfrüchte und Nüsse</a:t>
            </a:r>
            <a:r>
              <a:rPr lang="de-DE" sz="1200" dirty="0">
                <a:latin typeface="Arial" panose="020B0604020202020204" pitchFamily="34" charset="0"/>
                <a:ea typeface="Calibri" panose="020F0502020204030204" pitchFamily="34" charset="0"/>
                <a:cs typeface="Arial" panose="020B0604020202020204" pitchFamily="34" charset="0"/>
              </a:rPr>
              <a:t>“ und „</a:t>
            </a:r>
            <a:r>
              <a:rPr lang="de-DE" sz="1200" b="1" dirty="0">
                <a:latin typeface="Arial" panose="020B0604020202020204" pitchFamily="34" charset="0"/>
                <a:ea typeface="Calibri" panose="020F0502020204030204" pitchFamily="34" charset="0"/>
                <a:cs typeface="Arial" panose="020B0604020202020204" pitchFamily="34" charset="0"/>
              </a:rPr>
              <a:t>Getreide, Getreideprodukte und Kartoffeln</a:t>
            </a:r>
            <a:r>
              <a:rPr lang="de-DE" sz="1200" dirty="0">
                <a:latin typeface="Arial" panose="020B0604020202020204" pitchFamily="34" charset="0"/>
                <a:ea typeface="Calibri" panose="020F0502020204030204" pitchFamily="34" charset="0"/>
                <a:cs typeface="Arial" panose="020B0604020202020204" pitchFamily="34" charset="0"/>
              </a:rPr>
              <a:t>“ liefern Kohlenhydrate, Eiweiß, Vitamine, Mineralstoffe, Ballaststoffe und sekundäre Pflanzenstoffe. Sie sind die Basis einer gesunden Lebensmittelauswahl.</a:t>
            </a:r>
            <a:endParaRPr lang="de-DE" sz="12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20000"/>
              </a:lnSpc>
              <a:spcAft>
                <a:spcPts val="0"/>
              </a:spcAft>
              <a:buSzPts val="1000"/>
              <a:buFont typeface="Symbol" panose="05050102010706020507" pitchFamily="18" charset="2"/>
              <a:buChar char=""/>
              <a:tabLst>
                <a:tab pos="228600" algn="l"/>
                <a:tab pos="457200" algn="l"/>
              </a:tabLst>
            </a:pPr>
            <a:r>
              <a:rPr lang="de-DE" sz="1200" dirty="0">
                <a:latin typeface="Arial" panose="020B0604020202020204" pitchFamily="34" charset="0"/>
                <a:ea typeface="Calibri" panose="020F0502020204030204" pitchFamily="34" charset="0"/>
                <a:cs typeface="Arial" panose="020B0604020202020204" pitchFamily="34" charset="0"/>
              </a:rPr>
              <a:t>Bei der Gruppe „</a:t>
            </a:r>
            <a:r>
              <a:rPr lang="de-DE" sz="1200" b="1" dirty="0">
                <a:latin typeface="Arial" panose="020B0604020202020204" pitchFamily="34" charset="0"/>
                <a:ea typeface="Calibri" panose="020F0502020204030204" pitchFamily="34" charset="0"/>
                <a:cs typeface="Arial" panose="020B0604020202020204" pitchFamily="34" charset="0"/>
              </a:rPr>
              <a:t>Öle und Fette</a:t>
            </a:r>
            <a:r>
              <a:rPr lang="de-DE" sz="1200" dirty="0">
                <a:latin typeface="Arial" panose="020B0604020202020204" pitchFamily="34" charset="0"/>
                <a:ea typeface="Calibri" panose="020F0502020204030204" pitchFamily="34" charset="0"/>
                <a:cs typeface="Arial" panose="020B0604020202020204" pitchFamily="34" charset="0"/>
              </a:rPr>
              <a:t>“ ist vor allem die Qualität entscheidend. Pflanzliche Öle liefern wertvolle ungesättigte Fettsäuren und Vitamin E.</a:t>
            </a:r>
            <a:endParaRPr lang="de-DE" sz="12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20000"/>
              </a:lnSpc>
              <a:spcAft>
                <a:spcPts val="0"/>
              </a:spcAft>
              <a:buSzPts val="1000"/>
              <a:buFont typeface="Symbol" panose="05050102010706020507" pitchFamily="18" charset="2"/>
              <a:buChar char=""/>
              <a:tabLst>
                <a:tab pos="228600" algn="l"/>
                <a:tab pos="457200" algn="l"/>
              </a:tabLst>
            </a:pPr>
            <a:r>
              <a:rPr lang="de-DE" sz="1200" dirty="0">
                <a:latin typeface="Arial" panose="020B0604020202020204" pitchFamily="34" charset="0"/>
                <a:ea typeface="Calibri" panose="020F0502020204030204" pitchFamily="34" charset="0"/>
                <a:cs typeface="Arial" panose="020B0604020202020204" pitchFamily="34" charset="0"/>
              </a:rPr>
              <a:t>Tierische Lebensmittel aus der Gruppe „</a:t>
            </a:r>
            <a:r>
              <a:rPr lang="de-DE" sz="1200" b="1" dirty="0">
                <a:latin typeface="Arial" panose="020B0604020202020204" pitchFamily="34" charset="0"/>
                <a:ea typeface="Calibri" panose="020F0502020204030204" pitchFamily="34" charset="0"/>
                <a:cs typeface="Arial" panose="020B0604020202020204" pitchFamily="34" charset="0"/>
              </a:rPr>
              <a:t>Milch und Milchprodukte</a:t>
            </a:r>
            <a:r>
              <a:rPr lang="de-DE" sz="1200" dirty="0">
                <a:latin typeface="Arial" panose="020B0604020202020204" pitchFamily="34" charset="0"/>
                <a:ea typeface="Calibri" panose="020F0502020204030204" pitchFamily="34" charset="0"/>
                <a:cs typeface="Arial" panose="020B0604020202020204" pitchFamily="34" charset="0"/>
              </a:rPr>
              <a:t>“ sowie der Gruppe „</a:t>
            </a:r>
            <a:r>
              <a:rPr lang="de-DE" sz="1200" b="1" dirty="0">
                <a:latin typeface="Arial" panose="020B0604020202020204" pitchFamily="34" charset="0"/>
                <a:ea typeface="Calibri" panose="020F0502020204030204" pitchFamily="34" charset="0"/>
                <a:cs typeface="Arial" panose="020B0604020202020204" pitchFamily="34" charset="0"/>
              </a:rPr>
              <a:t>Fleisch, Wurst, Fisch und Eier</a:t>
            </a:r>
            <a:r>
              <a:rPr lang="de-DE" sz="1200" dirty="0">
                <a:latin typeface="Arial" panose="020B0604020202020204" pitchFamily="34" charset="0"/>
                <a:ea typeface="Calibri" panose="020F0502020204030204" pitchFamily="34" charset="0"/>
                <a:cs typeface="Arial" panose="020B0604020202020204" pitchFamily="34" charset="0"/>
              </a:rPr>
              <a:t>“ ergänzen in kleinen Portionen den Speiseplan.</a:t>
            </a:r>
            <a:endParaRPr lang="de-DE" sz="1200" dirty="0">
              <a:latin typeface="Arial" panose="020B0604020202020204" pitchFamily="34" charset="0"/>
              <a:ea typeface="Calibri" panose="020F0502020204030204" pitchFamily="34" charset="0"/>
              <a:cs typeface="Times New Roman" panose="02020603050405020304" pitchFamily="18" charset="0"/>
            </a:endParaRPr>
          </a:p>
        </p:txBody>
      </p:sp>
      <p:cxnSp>
        <p:nvCxnSpPr>
          <p:cNvPr id="15" name="Verbinder: gekrümmt 14">
            <a:extLst>
              <a:ext uri="{FF2B5EF4-FFF2-40B4-BE49-F238E27FC236}">
                <a16:creationId xmlns:a16="http://schemas.microsoft.com/office/drawing/2014/main" id="{7B7016A8-86B2-4FE2-BABE-FAB47D5E1467}"/>
              </a:ext>
            </a:extLst>
          </p:cNvPr>
          <p:cNvCxnSpPr>
            <a:stCxn id="12" idx="2"/>
          </p:cNvCxnSpPr>
          <p:nvPr/>
        </p:nvCxnSpPr>
        <p:spPr>
          <a:xfrm rot="16200000" flipH="1">
            <a:off x="7633422" y="3545127"/>
            <a:ext cx="847798" cy="3922643"/>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7E7EC85A-0447-4B26-A0E6-CB83C3603445}"/>
              </a:ext>
            </a:extLst>
          </p:cNvPr>
          <p:cNvSpPr txBox="1"/>
          <p:nvPr/>
        </p:nvSpPr>
        <p:spPr>
          <a:xfrm>
            <a:off x="7176053" y="5790470"/>
            <a:ext cx="995785" cy="279757"/>
          </a:xfrm>
          <a:prstGeom prst="rect">
            <a:avLst/>
          </a:prstGeom>
          <a:noFill/>
        </p:spPr>
        <p:txBody>
          <a:bodyPr wrap="none" rtlCol="0">
            <a:spAutoFit/>
          </a:bodyPr>
          <a:lstStyle/>
          <a:p>
            <a:pPr>
              <a:lnSpc>
                <a:spcPct val="110000"/>
              </a:lnSpc>
            </a:pPr>
            <a:r>
              <a:rPr lang="de-DE" sz="1200" dirty="0"/>
              <a:t>Fortsetzung</a:t>
            </a:r>
          </a:p>
        </p:txBody>
      </p:sp>
    </p:spTree>
    <p:extLst>
      <p:ext uri="{BB962C8B-B14F-4D97-AF65-F5344CB8AC3E}">
        <p14:creationId xmlns:p14="http://schemas.microsoft.com/office/powerpoint/2010/main" val="88979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DGE-Ernährungskreis</a:t>
            </a:r>
            <a:br>
              <a:rPr lang="de-DE" dirty="0"/>
            </a:br>
            <a:endParaRPr lang="de-DE" dirty="0"/>
          </a:p>
        </p:txBody>
      </p:sp>
      <p:graphicFrame>
        <p:nvGraphicFramePr>
          <p:cNvPr id="3" name="Tabelle 2">
            <a:extLst>
              <a:ext uri="{FF2B5EF4-FFF2-40B4-BE49-F238E27FC236}">
                <a16:creationId xmlns:a16="http://schemas.microsoft.com/office/drawing/2014/main" id="{E45EF681-B31C-465C-9AA7-ED19D69C48DE}"/>
              </a:ext>
            </a:extLst>
          </p:cNvPr>
          <p:cNvGraphicFramePr>
            <a:graphicFrameLocks noGrp="1"/>
          </p:cNvGraphicFramePr>
          <p:nvPr>
            <p:extLst/>
          </p:nvPr>
        </p:nvGraphicFramePr>
        <p:xfrm>
          <a:off x="6520658" y="1289913"/>
          <a:ext cx="4924838" cy="4772953"/>
        </p:xfrm>
        <a:graphic>
          <a:graphicData uri="http://schemas.openxmlformats.org/drawingml/2006/table">
            <a:tbl>
              <a:tblPr firstRow="1" firstCol="1" bandRow="1">
                <a:tableStyleId>{616DA210-FB5B-4158-B5E0-FEB733F419BA}</a:tableStyleId>
              </a:tblPr>
              <a:tblGrid>
                <a:gridCol w="1539623">
                  <a:extLst>
                    <a:ext uri="{9D8B030D-6E8A-4147-A177-3AD203B41FA5}">
                      <a16:colId xmlns:a16="http://schemas.microsoft.com/office/drawing/2014/main" val="1687081357"/>
                    </a:ext>
                  </a:extLst>
                </a:gridCol>
                <a:gridCol w="1016814">
                  <a:extLst>
                    <a:ext uri="{9D8B030D-6E8A-4147-A177-3AD203B41FA5}">
                      <a16:colId xmlns:a16="http://schemas.microsoft.com/office/drawing/2014/main" val="3243623178"/>
                    </a:ext>
                  </a:extLst>
                </a:gridCol>
                <a:gridCol w="919535">
                  <a:extLst>
                    <a:ext uri="{9D8B030D-6E8A-4147-A177-3AD203B41FA5}">
                      <a16:colId xmlns:a16="http://schemas.microsoft.com/office/drawing/2014/main" val="1264828628"/>
                    </a:ext>
                  </a:extLst>
                </a:gridCol>
                <a:gridCol w="626610">
                  <a:extLst>
                    <a:ext uri="{9D8B030D-6E8A-4147-A177-3AD203B41FA5}">
                      <a16:colId xmlns:a16="http://schemas.microsoft.com/office/drawing/2014/main" val="180324071"/>
                    </a:ext>
                  </a:extLst>
                </a:gridCol>
                <a:gridCol w="822256">
                  <a:extLst>
                    <a:ext uri="{9D8B030D-6E8A-4147-A177-3AD203B41FA5}">
                      <a16:colId xmlns:a16="http://schemas.microsoft.com/office/drawing/2014/main" val="1930749891"/>
                    </a:ext>
                  </a:extLst>
                </a:gridCol>
              </a:tblGrid>
              <a:tr h="594538">
                <a:tc gridSpan="5">
                  <a:txBody>
                    <a:bodyPr/>
                    <a:lstStyle/>
                    <a:p>
                      <a:pPr>
                        <a:lnSpc>
                          <a:spcPct val="120000"/>
                        </a:lnSpc>
                        <a:spcAft>
                          <a:spcPts val="0"/>
                        </a:spcAft>
                      </a:pPr>
                      <a:r>
                        <a:rPr lang="de-DE" sz="900" dirty="0">
                          <a:effectLst/>
                        </a:rPr>
                        <a:t>Orientierungswerte für gesunde Erwachsene (zwischen 18 und 65 Jahren) mit einem Energiebedarf von ca. 2.000 kcal pro Tag, die sowohl pflanzliche als auch tierische Lebensmittel essen (Mischkost).</a:t>
                      </a:r>
                      <a:endParaRPr lang="de-DE" sz="900" dirty="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202503569"/>
                  </a:ext>
                </a:extLst>
              </a:tr>
              <a:tr h="390099">
                <a:tc>
                  <a:txBody>
                    <a:bodyPr/>
                    <a:lstStyle/>
                    <a:p>
                      <a:pPr>
                        <a:lnSpc>
                          <a:spcPct val="120000"/>
                        </a:lnSpc>
                        <a:spcAft>
                          <a:spcPts val="0"/>
                        </a:spcAft>
                      </a:pPr>
                      <a:r>
                        <a:rPr lang="de-DE" sz="900">
                          <a:effectLst/>
                        </a:rPr>
                        <a:t>Lebensmittelgruppe</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Portionen in g</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Bezeichnung</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Portionen</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Zeitbezug</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414511091"/>
                  </a:ext>
                </a:extLst>
              </a:tr>
              <a:tr h="185660">
                <a:tc>
                  <a:txBody>
                    <a:bodyPr/>
                    <a:lstStyle/>
                    <a:p>
                      <a:pPr>
                        <a:lnSpc>
                          <a:spcPct val="120000"/>
                        </a:lnSpc>
                        <a:spcAft>
                          <a:spcPts val="0"/>
                        </a:spcAft>
                      </a:pPr>
                      <a:r>
                        <a:rPr lang="de-DE" sz="900">
                          <a:effectLst/>
                        </a:rPr>
                        <a:t>Obst und Gemüse</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110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Portion</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5</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täglich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3231984264"/>
                  </a:ext>
                </a:extLst>
              </a:tr>
              <a:tr h="185660">
                <a:tc>
                  <a:txBody>
                    <a:bodyPr/>
                    <a:lstStyle/>
                    <a:p>
                      <a:pPr>
                        <a:lnSpc>
                          <a:spcPct val="120000"/>
                        </a:lnSpc>
                        <a:spcAft>
                          <a:spcPts val="0"/>
                        </a:spcAft>
                      </a:pPr>
                      <a:r>
                        <a:rPr lang="de-DE" sz="900">
                          <a:effectLst/>
                        </a:rPr>
                        <a:t>Säfte</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200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Glas</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2</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wöchentlich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606237796"/>
                  </a:ext>
                </a:extLst>
              </a:tr>
              <a:tr h="390099">
                <a:tc>
                  <a:txBody>
                    <a:bodyPr/>
                    <a:lstStyle/>
                    <a:p>
                      <a:pPr>
                        <a:lnSpc>
                          <a:spcPct val="120000"/>
                        </a:lnSpc>
                        <a:spcAft>
                          <a:spcPts val="0"/>
                        </a:spcAft>
                      </a:pPr>
                      <a:r>
                        <a:rPr lang="de-DE" sz="900">
                          <a:effectLst/>
                        </a:rPr>
                        <a:t>Hülsenfrüchte</a:t>
                      </a:r>
                      <a:r>
                        <a:rPr lang="de-DE" sz="900" baseline="30000">
                          <a:effectLst/>
                        </a:rPr>
                        <a:t>1</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125</a:t>
                      </a:r>
                      <a:br>
                        <a:rPr lang="de-DE" sz="900">
                          <a:effectLst/>
                        </a:rPr>
                      </a:br>
                      <a:r>
                        <a:rPr lang="de-DE" sz="900">
                          <a:effectLst/>
                        </a:rPr>
                        <a:t>(verzehrfertig)</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Portion</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wöchentlich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1924879142"/>
                  </a:ext>
                </a:extLst>
              </a:tr>
              <a:tr h="185660">
                <a:tc>
                  <a:txBody>
                    <a:bodyPr/>
                    <a:lstStyle/>
                    <a:p>
                      <a:pPr>
                        <a:lnSpc>
                          <a:spcPct val="120000"/>
                        </a:lnSpc>
                        <a:spcAft>
                          <a:spcPts val="0"/>
                        </a:spcAft>
                      </a:pPr>
                      <a:r>
                        <a:rPr lang="de-DE" sz="900" dirty="0">
                          <a:effectLst/>
                        </a:rPr>
                        <a:t>Nüsse und Samen</a:t>
                      </a:r>
                      <a:endParaRPr lang="de-DE" sz="900" dirty="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25</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Portion</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täglich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3580669596"/>
                  </a:ext>
                </a:extLst>
              </a:tr>
              <a:tr h="185660">
                <a:tc>
                  <a:txBody>
                    <a:bodyPr/>
                    <a:lstStyle/>
                    <a:p>
                      <a:pPr>
                        <a:lnSpc>
                          <a:spcPct val="120000"/>
                        </a:lnSpc>
                        <a:spcAft>
                          <a:spcPts val="0"/>
                        </a:spcAft>
                      </a:pPr>
                      <a:r>
                        <a:rPr lang="de-DE" sz="900">
                          <a:effectLst/>
                        </a:rPr>
                        <a:t>Kartoffeln</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250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Portion</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wöchentlich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2429421215"/>
                  </a:ext>
                </a:extLst>
              </a:tr>
              <a:tr h="390099">
                <a:tc>
                  <a:txBody>
                    <a:bodyPr/>
                    <a:lstStyle/>
                    <a:p>
                      <a:pPr>
                        <a:lnSpc>
                          <a:spcPct val="120000"/>
                        </a:lnSpc>
                        <a:spcAft>
                          <a:spcPts val="0"/>
                        </a:spcAft>
                      </a:pPr>
                      <a:r>
                        <a:rPr lang="de-DE" sz="900">
                          <a:effectLst/>
                        </a:rPr>
                        <a:t>Getreide, Brot, Nudeln</a:t>
                      </a:r>
                      <a:r>
                        <a:rPr lang="de-DE" sz="900" baseline="30000">
                          <a:effectLst/>
                        </a:rPr>
                        <a:t>2</a:t>
                      </a:r>
                      <a:br>
                        <a:rPr lang="de-DE" sz="900">
                          <a:effectLst/>
                        </a:rPr>
                      </a:br>
                      <a:r>
                        <a:rPr lang="de-DE" sz="900">
                          <a:effectLst/>
                        </a:rPr>
                        <a:t>davon mind. 1/3 Vollkorn</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60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Portion</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5</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täglich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2289145442"/>
                  </a:ext>
                </a:extLst>
              </a:tr>
              <a:tr h="185660">
                <a:tc>
                  <a:txBody>
                    <a:bodyPr/>
                    <a:lstStyle/>
                    <a:p>
                      <a:pPr>
                        <a:lnSpc>
                          <a:spcPct val="120000"/>
                        </a:lnSpc>
                        <a:spcAft>
                          <a:spcPts val="0"/>
                        </a:spcAft>
                      </a:pPr>
                      <a:r>
                        <a:rPr lang="de-DE" sz="900">
                          <a:effectLst/>
                        </a:rPr>
                        <a:t>Pflanzliche Öle</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Esslöffel</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dirty="0">
                          <a:effectLst/>
                        </a:rPr>
                        <a:t>täglich</a:t>
                      </a:r>
                      <a:endParaRPr lang="de-DE" sz="900" dirty="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3497658511"/>
                  </a:ext>
                </a:extLst>
              </a:tr>
              <a:tr h="185660">
                <a:tc>
                  <a:txBody>
                    <a:bodyPr/>
                    <a:lstStyle/>
                    <a:p>
                      <a:pPr>
                        <a:lnSpc>
                          <a:spcPct val="120000"/>
                        </a:lnSpc>
                        <a:spcAft>
                          <a:spcPts val="0"/>
                        </a:spcAft>
                      </a:pPr>
                      <a:r>
                        <a:rPr lang="de-DE" sz="900">
                          <a:effectLst/>
                        </a:rPr>
                        <a:t>Butter und Margarine</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Esslöffel</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täglich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3501597688"/>
                  </a:ext>
                </a:extLst>
              </a:tr>
              <a:tr h="390099">
                <a:tc>
                  <a:txBody>
                    <a:bodyPr/>
                    <a:lstStyle/>
                    <a:p>
                      <a:pPr>
                        <a:lnSpc>
                          <a:spcPct val="120000"/>
                        </a:lnSpc>
                        <a:spcAft>
                          <a:spcPts val="0"/>
                        </a:spcAft>
                      </a:pPr>
                      <a:r>
                        <a:rPr lang="de-DE" sz="900">
                          <a:effectLst/>
                        </a:rPr>
                        <a:t>Milch und Milchprodukte</a:t>
                      </a:r>
                      <a:r>
                        <a:rPr lang="de-DE" sz="900" baseline="30000">
                          <a:effectLst/>
                        </a:rPr>
                        <a:t>3</a:t>
                      </a:r>
                      <a:r>
                        <a:rPr lang="de-DE" sz="900">
                          <a:effectLst/>
                        </a:rPr>
                        <a:t>, z. B.</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endParaRPr lang="de-DE" sz="900">
                        <a:effectLst/>
                        <a:latin typeface="Arial" panose="020B060402020202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Portion</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2</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täglich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1981323254"/>
                  </a:ext>
                </a:extLst>
              </a:tr>
              <a:tr h="185660">
                <a:tc>
                  <a:txBody>
                    <a:bodyPr/>
                    <a:lstStyle/>
                    <a:p>
                      <a:pPr>
                        <a:lnSpc>
                          <a:spcPct val="120000"/>
                        </a:lnSpc>
                        <a:spcAft>
                          <a:spcPts val="0"/>
                        </a:spcAft>
                      </a:pPr>
                      <a:r>
                        <a:rPr lang="de-DE" sz="900">
                          <a:effectLst/>
                        </a:rPr>
                        <a:t>	Joghurt</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150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 </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 </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 </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2511639130"/>
                  </a:ext>
                </a:extLst>
              </a:tr>
              <a:tr h="185660">
                <a:tc>
                  <a:txBody>
                    <a:bodyPr/>
                    <a:lstStyle/>
                    <a:p>
                      <a:pPr>
                        <a:lnSpc>
                          <a:spcPct val="120000"/>
                        </a:lnSpc>
                        <a:spcAft>
                          <a:spcPts val="0"/>
                        </a:spcAft>
                      </a:pPr>
                      <a:r>
                        <a:rPr lang="de-DE" sz="900">
                          <a:effectLst/>
                        </a:rPr>
                        <a:t>	Käse</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30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 </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 </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 </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977314993"/>
                  </a:ext>
                </a:extLst>
              </a:tr>
              <a:tr h="185660">
                <a:tc>
                  <a:txBody>
                    <a:bodyPr/>
                    <a:lstStyle/>
                    <a:p>
                      <a:pPr>
                        <a:lnSpc>
                          <a:spcPct val="120000"/>
                        </a:lnSpc>
                        <a:spcAft>
                          <a:spcPts val="0"/>
                        </a:spcAft>
                      </a:pPr>
                      <a:r>
                        <a:rPr lang="de-DE" sz="900">
                          <a:effectLst/>
                        </a:rPr>
                        <a:t>	Milch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250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 </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 </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 </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3904929685"/>
                  </a:ext>
                </a:extLst>
              </a:tr>
              <a:tr h="185660">
                <a:tc>
                  <a:txBody>
                    <a:bodyPr/>
                    <a:lstStyle/>
                    <a:p>
                      <a:pPr>
                        <a:lnSpc>
                          <a:spcPct val="120000"/>
                        </a:lnSpc>
                        <a:spcAft>
                          <a:spcPts val="0"/>
                        </a:spcAft>
                      </a:pPr>
                      <a:r>
                        <a:rPr lang="de-DE" sz="900">
                          <a:effectLst/>
                        </a:rPr>
                        <a:t>Fisch</a:t>
                      </a:r>
                      <a:r>
                        <a:rPr lang="de-DE" sz="900" baseline="30000">
                          <a:effectLst/>
                        </a:rPr>
                        <a:t>4</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120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Portion</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 bis 2</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wöchentlich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2450919519"/>
                  </a:ext>
                </a:extLst>
              </a:tr>
              <a:tr h="390099">
                <a:tc>
                  <a:txBody>
                    <a:bodyPr/>
                    <a:lstStyle/>
                    <a:p>
                      <a:pPr>
                        <a:lnSpc>
                          <a:spcPct val="120000"/>
                        </a:lnSpc>
                        <a:spcAft>
                          <a:spcPts val="0"/>
                        </a:spcAft>
                      </a:pPr>
                      <a:r>
                        <a:rPr lang="de-DE" sz="900">
                          <a:effectLst/>
                        </a:rPr>
                        <a:t>Fleisch (Rind, Schwein, Geflügel)</a:t>
                      </a:r>
                      <a:r>
                        <a:rPr lang="de-DE" sz="900" baseline="30000">
                          <a:effectLst/>
                        </a:rPr>
                        <a:t>4</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120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Portion</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 bis 2</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wöchentlich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3830451862"/>
                  </a:ext>
                </a:extLst>
              </a:tr>
              <a:tr h="185660">
                <a:tc>
                  <a:txBody>
                    <a:bodyPr/>
                    <a:lstStyle/>
                    <a:p>
                      <a:pPr>
                        <a:lnSpc>
                          <a:spcPct val="120000"/>
                        </a:lnSpc>
                        <a:spcAft>
                          <a:spcPts val="0"/>
                        </a:spcAft>
                      </a:pPr>
                      <a:r>
                        <a:rPr lang="de-DE" sz="900">
                          <a:effectLst/>
                        </a:rPr>
                        <a:t>Wurst</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30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Scheibe</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2</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wöchentlich</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4293150176"/>
                  </a:ext>
                </a:extLst>
              </a:tr>
              <a:tr h="185660">
                <a:tc>
                  <a:txBody>
                    <a:bodyPr/>
                    <a:lstStyle/>
                    <a:p>
                      <a:pPr>
                        <a:lnSpc>
                          <a:spcPct val="120000"/>
                        </a:lnSpc>
                        <a:spcAft>
                          <a:spcPts val="0"/>
                        </a:spcAft>
                      </a:pPr>
                      <a:r>
                        <a:rPr lang="de-DE" sz="900">
                          <a:effectLst/>
                        </a:rPr>
                        <a:t>Eier</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60</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a:effectLst/>
                        </a:rPr>
                        <a:t>Stück</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tc>
                  <a:txBody>
                    <a:bodyPr/>
                    <a:lstStyle/>
                    <a:p>
                      <a:pPr algn="ctr">
                        <a:lnSpc>
                          <a:spcPct val="120000"/>
                        </a:lnSpc>
                        <a:spcAft>
                          <a:spcPts val="0"/>
                        </a:spcAft>
                      </a:pPr>
                      <a:r>
                        <a:rPr lang="de-DE" sz="900">
                          <a:effectLst/>
                        </a:rPr>
                        <a:t>1</a:t>
                      </a:r>
                      <a:endParaRPr lang="de-DE" sz="90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nchor="ctr"/>
                </a:tc>
                <a:tc>
                  <a:txBody>
                    <a:bodyPr/>
                    <a:lstStyle/>
                    <a:p>
                      <a:pPr>
                        <a:lnSpc>
                          <a:spcPct val="120000"/>
                        </a:lnSpc>
                        <a:spcAft>
                          <a:spcPts val="0"/>
                        </a:spcAft>
                      </a:pPr>
                      <a:r>
                        <a:rPr lang="de-DE" sz="900" dirty="0">
                          <a:effectLst/>
                        </a:rPr>
                        <a:t>wöchentlich</a:t>
                      </a:r>
                      <a:endParaRPr lang="de-DE" sz="900" dirty="0">
                        <a:effectLst/>
                        <a:latin typeface="Arial" panose="020B0604020202020204" pitchFamily="34" charset="0"/>
                        <a:ea typeface="Calibri" panose="020F0502020204030204" pitchFamily="34" charset="0"/>
                        <a:cs typeface="Times New Roman" panose="02020603050405020304" pitchFamily="18" charset="0"/>
                      </a:endParaRPr>
                    </a:p>
                  </a:txBody>
                  <a:tcPr marL="58694" marR="58694" marT="0" marB="0"/>
                </a:tc>
                <a:extLst>
                  <a:ext uri="{0D108BD9-81ED-4DB2-BD59-A6C34878D82A}">
                    <a16:rowId xmlns:a16="http://schemas.microsoft.com/office/drawing/2014/main" val="3068065525"/>
                  </a:ext>
                </a:extLst>
              </a:tr>
            </a:tbl>
          </a:graphicData>
        </a:graphic>
      </p:graphicFrame>
      <p:sp>
        <p:nvSpPr>
          <p:cNvPr id="4" name="Rectangle 1">
            <a:extLst>
              <a:ext uri="{FF2B5EF4-FFF2-40B4-BE49-F238E27FC236}">
                <a16:creationId xmlns:a16="http://schemas.microsoft.com/office/drawing/2014/main" id="{008ADA54-DD96-4542-BB67-1760ADE29DC8}"/>
              </a:ext>
            </a:extLst>
          </p:cNvPr>
          <p:cNvSpPr>
            <a:spLocks noChangeArrowheads="1"/>
          </p:cNvSpPr>
          <p:nvPr/>
        </p:nvSpPr>
        <p:spPr bwMode="auto">
          <a:xfrm>
            <a:off x="371480" y="1120676"/>
            <a:ext cx="602932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Orientierungswerte</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Die angegebenen Lebensmittelmengen sind als Orientierungswerte für die Lebensmittelauswahl zu verstehen. Sie beruhen auf einem mathematischen Optimierungsmodell. Dieses Modell berücksichtigt neben den Referenzwerten für die Nährstoffzufuhr auch Gesundheits- und Umweltaspekte sowie die üblichen Ernährungsgewohnheiten in Deutschland. Demzufolge zeigen die Orientierungswerte, wie eine gesunde und ökologisch nachhaltige Lebensmittelauswahl aussehen kann. Wie der Name sagt, dienen diese Werte zur Orientierung für eine optimale Lebensmittelauswahl. Sie sind nicht dazu da, aufs Gramm genau erreicht zu werden. Es bleibt Spielraum für individuelle Anpassungen. Auch sind sie nicht geeignet, mit tatsächlichen Verzehrdaten verglichen zu werden, um die Lebensmittel­auswahl von Bevölkerungsgruppen oder des Einzelnen zu bewerten.</a:t>
            </a:r>
            <a:endParaRPr kumimoji="0" lang="de-DE" altLang="de-DE" sz="1200" b="0" i="0" u="none" strike="noStrike" cap="none" normalizeH="0" baseline="0" dirty="0">
              <a:ln>
                <a:noFill/>
              </a:ln>
              <a:solidFill>
                <a:schemeClr val="tx1"/>
              </a:solidFill>
              <a:effectLst/>
            </a:endParaRPr>
          </a:p>
        </p:txBody>
      </p:sp>
      <p:sp>
        <p:nvSpPr>
          <p:cNvPr id="7" name="Rectangle 1">
            <a:extLst>
              <a:ext uri="{FF2B5EF4-FFF2-40B4-BE49-F238E27FC236}">
                <a16:creationId xmlns:a16="http://schemas.microsoft.com/office/drawing/2014/main" id="{E9DAE0B6-7D1C-4756-BAEA-D0CC11AD8728}"/>
              </a:ext>
            </a:extLst>
          </p:cNvPr>
          <p:cNvSpPr>
            <a:spLocks noChangeArrowheads="1"/>
          </p:cNvSpPr>
          <p:nvPr/>
        </p:nvSpPr>
        <p:spPr bwMode="auto">
          <a:xfrm>
            <a:off x="338349" y="3429000"/>
            <a:ext cx="609558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Wenn Sie mehr oder weniger Energie pro Tag verbrauchen, passen Sie die Lebensmittelmenge entsprechend an. Wichtig ist das Verhältnis der Lebensmittelgruppen zueinander.</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 </a:t>
            </a:r>
            <a:r>
              <a:rPr kumimoji="0" lang="de-DE" altLang="de-DE"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Für die Umrechnung von getrockneten Hülsenfrüchten in verzehrfertige den Faktor 1,8 verwenden</a:t>
            </a:r>
            <a:br>
              <a:rPr kumimoji="0" lang="de-DE" altLang="de-DE"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de-DE" altLang="de-DE" sz="1200" b="0" i="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 </a:t>
            </a:r>
            <a:r>
              <a:rPr kumimoji="0" lang="de-DE" altLang="de-DE"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Eine Scheibe Brot bzw. eine Portion Getreideflocken, ungekochte Nudeln und </a:t>
            </a:r>
            <a:r>
              <a:rPr kumimoji="0" lang="de-DE" altLang="de-DE"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ungegarter</a:t>
            </a:r>
            <a:r>
              <a:rPr kumimoji="0" lang="de-DE" altLang="de-DE"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Reis entspricht 60 g. Üblicherweise liegt die Portionsgröße für Nudeln oder Reis höher bei beispielsweise </a:t>
            </a:r>
            <a:r>
              <a:rPr kumimoji="0" lang="de-DE" altLang="de-DE"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ungegart</a:t>
            </a:r>
            <a:r>
              <a:rPr kumimoji="0" lang="de-DE" altLang="de-DE"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120 g (entspricht 2 Portionen á 60 g).</a:t>
            </a:r>
            <a:br>
              <a:rPr kumimoji="0" lang="de-DE" altLang="de-DE" sz="1200" b="0" i="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de-DE" altLang="de-DE" sz="1200" b="0" i="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 </a:t>
            </a:r>
            <a:r>
              <a:rPr kumimoji="0" lang="de-DE" altLang="de-DE"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Bei einem durchschnittlichen Energiebedarf von 2 000 kcal/Tag sind 400 g Milchäquivalente pro Tag ausreichend (vgl. Schäfer et al. 2024); weitere Informationen zu </a:t>
            </a:r>
            <a:r>
              <a:rPr kumimoji="0" lang="de-DE" altLang="de-DE"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2"/>
              </a:rPr>
              <a:t>Umrechnungsfaktoren in Milchäquivalente</a:t>
            </a:r>
            <a:br>
              <a:rPr kumimoji="0" lang="de-DE" altLang="de-DE"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de-DE" altLang="de-DE" sz="1200" b="0" i="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 </a:t>
            </a:r>
            <a:r>
              <a:rPr kumimoji="0" lang="de-DE" altLang="de-DE"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Die Berechnungen für Mischkost berücksichtigen sowohl Fleisch als auch Fisch. Die Angabe 1 bis 2 Portionen bei Fisch und Fleisch bezieht jeweils die andere Gruppe mit ein: Wer 2 Portionen Fisch pro Woche isst, kann noch 1 Portion Fleisch essen bzw. wer 1 Portion Fisch isst, 2 Portionen Fleisch</a:t>
            </a:r>
            <a:endParaRPr kumimoji="0" lang="de-DE" altLang="de-DE"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33246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7A0A949-658B-0BDC-1B0B-3A2BA60E29E0}"/>
              </a:ext>
            </a:extLst>
          </p:cNvPr>
          <p:cNvSpPr>
            <a:spLocks noGrp="1"/>
          </p:cNvSpPr>
          <p:nvPr>
            <p:ph type="title"/>
          </p:nvPr>
        </p:nvSpPr>
        <p:spPr/>
        <p:txBody>
          <a:bodyPr/>
          <a:lstStyle/>
          <a:p>
            <a:r>
              <a:rPr lang="de-DE" dirty="0"/>
              <a:t>Leitbild</a:t>
            </a:r>
          </a:p>
        </p:txBody>
      </p:sp>
      <p:pic>
        <p:nvPicPr>
          <p:cNvPr id="13" name="Picture 2" descr="planetary-health-diet — Soulfood Nutrition Konstanz">
            <a:extLst>
              <a:ext uri="{FF2B5EF4-FFF2-40B4-BE49-F238E27FC236}">
                <a16:creationId xmlns:a16="http://schemas.microsoft.com/office/drawing/2014/main" id="{98763A1D-ABFF-6DAC-478F-9A303F9CF54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2663" r="50166"/>
          <a:stretch/>
        </p:blipFill>
        <p:spPr bwMode="auto">
          <a:xfrm>
            <a:off x="5815835" y="530553"/>
            <a:ext cx="5097139" cy="49131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lanetary-health-diet — Soulfood Nutrition Konstanz">
            <a:extLst>
              <a:ext uri="{FF2B5EF4-FFF2-40B4-BE49-F238E27FC236}">
                <a16:creationId xmlns:a16="http://schemas.microsoft.com/office/drawing/2014/main" id="{3A17F8FF-AF67-9061-5859-7565AD0EC66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0166" t="12663"/>
          <a:stretch/>
        </p:blipFill>
        <p:spPr bwMode="auto">
          <a:xfrm>
            <a:off x="1123997" y="1575829"/>
            <a:ext cx="4012719" cy="3867875"/>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35045183-DEAF-1720-8DD5-213F4F04923B}"/>
              </a:ext>
            </a:extLst>
          </p:cNvPr>
          <p:cNvSpPr/>
          <p:nvPr/>
        </p:nvSpPr>
        <p:spPr>
          <a:xfrm>
            <a:off x="7507201" y="5458947"/>
            <a:ext cx="1905917" cy="339196"/>
          </a:xfrm>
          <a:prstGeom prst="rect">
            <a:avLst/>
          </a:prstGeom>
          <a:solidFill>
            <a:srgbClr val="ADD0A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0" name="Textfeld 9">
            <a:extLst>
              <a:ext uri="{FF2B5EF4-FFF2-40B4-BE49-F238E27FC236}">
                <a16:creationId xmlns:a16="http://schemas.microsoft.com/office/drawing/2014/main" id="{A24F4A7B-86F1-9D99-2E7F-AE156AF38D82}"/>
              </a:ext>
            </a:extLst>
          </p:cNvPr>
          <p:cNvSpPr txBox="1"/>
          <p:nvPr/>
        </p:nvSpPr>
        <p:spPr>
          <a:xfrm>
            <a:off x="7445860" y="5429728"/>
            <a:ext cx="2028598" cy="310919"/>
          </a:xfrm>
          <a:prstGeom prst="rect">
            <a:avLst/>
          </a:prstGeom>
          <a:noFill/>
        </p:spPr>
        <p:txBody>
          <a:bodyPr wrap="square" rtlCol="0">
            <a:spAutoFit/>
          </a:bodyPr>
          <a:lstStyle/>
          <a:p>
            <a:pPr algn="ctr">
              <a:lnSpc>
                <a:spcPct val="110000"/>
              </a:lnSpc>
            </a:pPr>
            <a:r>
              <a:rPr lang="de-DE" sz="1400" b="1" dirty="0"/>
              <a:t>Planetary Health </a:t>
            </a:r>
            <a:r>
              <a:rPr lang="de-DE" sz="1400" b="1" dirty="0" err="1"/>
              <a:t>Diet</a:t>
            </a:r>
            <a:endParaRPr lang="de-DE" sz="1400" b="1" dirty="0"/>
          </a:p>
        </p:txBody>
      </p:sp>
      <p:sp>
        <p:nvSpPr>
          <p:cNvPr id="14" name="Textplatzhalter 5">
            <a:extLst>
              <a:ext uri="{FF2B5EF4-FFF2-40B4-BE49-F238E27FC236}">
                <a16:creationId xmlns:a16="http://schemas.microsoft.com/office/drawing/2014/main" id="{8CFD1360-14DB-E34F-66F0-4488AFAA3B96}"/>
              </a:ext>
            </a:extLst>
          </p:cNvPr>
          <p:cNvSpPr>
            <a:spLocks noGrp="1"/>
          </p:cNvSpPr>
          <p:nvPr>
            <p:ph type="body" sz="quarter" idx="13"/>
          </p:nvPr>
        </p:nvSpPr>
        <p:spPr>
          <a:xfrm>
            <a:off x="371357" y="872232"/>
            <a:ext cx="8820993" cy="504540"/>
          </a:xfrm>
        </p:spPr>
        <p:txBody>
          <a:bodyPr/>
          <a:lstStyle/>
          <a:p>
            <a:r>
              <a:rPr lang="de-DE"/>
              <a:t>Speisepläne: Heute und in Zukunft</a:t>
            </a:r>
          </a:p>
        </p:txBody>
      </p:sp>
      <p:sp>
        <p:nvSpPr>
          <p:cNvPr id="15" name="Rechteck 14">
            <a:extLst>
              <a:ext uri="{FF2B5EF4-FFF2-40B4-BE49-F238E27FC236}">
                <a16:creationId xmlns:a16="http://schemas.microsoft.com/office/drawing/2014/main" id="{C2BA5F67-AA1B-B2E9-92A0-735A28A6B71F}"/>
              </a:ext>
            </a:extLst>
          </p:cNvPr>
          <p:cNvSpPr/>
          <p:nvPr/>
        </p:nvSpPr>
        <p:spPr>
          <a:xfrm>
            <a:off x="2141946" y="5429727"/>
            <a:ext cx="1905918" cy="326851"/>
          </a:xfrm>
          <a:prstGeom prst="rect">
            <a:avLst/>
          </a:prstGeom>
          <a:solidFill>
            <a:srgbClr val="D08F7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6" name="Textfeld 15">
            <a:extLst>
              <a:ext uri="{FF2B5EF4-FFF2-40B4-BE49-F238E27FC236}">
                <a16:creationId xmlns:a16="http://schemas.microsoft.com/office/drawing/2014/main" id="{1AE4C9F9-F3AF-51EA-17B5-EF0D85D76190}"/>
              </a:ext>
            </a:extLst>
          </p:cNvPr>
          <p:cNvSpPr txBox="1"/>
          <p:nvPr/>
        </p:nvSpPr>
        <p:spPr>
          <a:xfrm>
            <a:off x="2460798" y="5424993"/>
            <a:ext cx="1268214" cy="310919"/>
          </a:xfrm>
          <a:prstGeom prst="rect">
            <a:avLst/>
          </a:prstGeom>
          <a:noFill/>
        </p:spPr>
        <p:txBody>
          <a:bodyPr wrap="square" rtlCol="0">
            <a:spAutoFit/>
          </a:bodyPr>
          <a:lstStyle>
            <a:defPPr>
              <a:defRPr lang="de-DE"/>
            </a:defPPr>
            <a:lvl1pPr algn="ctr">
              <a:lnSpc>
                <a:spcPct val="110000"/>
              </a:lnSpc>
              <a:defRPr sz="1900" b="1">
                <a:solidFill>
                  <a:schemeClr val="bg2"/>
                </a:solidFill>
              </a:defRPr>
            </a:lvl1pPr>
          </a:lstStyle>
          <a:p>
            <a:r>
              <a:rPr lang="de-DE" sz="1400" dirty="0">
                <a:solidFill>
                  <a:schemeClr val="tx1"/>
                </a:solidFill>
              </a:rPr>
              <a:t>Deutschland</a:t>
            </a:r>
          </a:p>
        </p:txBody>
      </p:sp>
      <p:sp>
        <p:nvSpPr>
          <p:cNvPr id="34" name="Pfeil: 180-Grad 33">
            <a:extLst>
              <a:ext uri="{FF2B5EF4-FFF2-40B4-BE49-F238E27FC236}">
                <a16:creationId xmlns:a16="http://schemas.microsoft.com/office/drawing/2014/main" id="{11B79EF5-CD24-03C1-B5B9-941D8FAD435A}"/>
              </a:ext>
            </a:extLst>
          </p:cNvPr>
          <p:cNvSpPr/>
          <p:nvPr/>
        </p:nvSpPr>
        <p:spPr>
          <a:xfrm flipV="1">
            <a:off x="4781853" y="4769797"/>
            <a:ext cx="1934596" cy="512374"/>
          </a:xfrm>
          <a:prstGeom prst="uturnArrow">
            <a:avLst>
              <a:gd name="adj1" fmla="val 3498"/>
              <a:gd name="adj2" fmla="val 17474"/>
              <a:gd name="adj3" fmla="val 14249"/>
              <a:gd name="adj4" fmla="val 50000"/>
              <a:gd name="adj5" fmla="val 7715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10000"/>
              </a:lnSpc>
            </a:pPr>
            <a:endParaRPr lang="de-DE" sz="1900">
              <a:solidFill>
                <a:schemeClr val="tx1"/>
              </a:solidFill>
            </a:endParaRPr>
          </a:p>
        </p:txBody>
      </p:sp>
      <p:sp>
        <p:nvSpPr>
          <p:cNvPr id="17" name="Rechteck 16">
            <a:extLst>
              <a:ext uri="{FF2B5EF4-FFF2-40B4-BE49-F238E27FC236}">
                <a16:creationId xmlns:a16="http://schemas.microsoft.com/office/drawing/2014/main" id="{D1B036A1-B4A3-4B93-B5E3-26C53314EE68}"/>
              </a:ext>
            </a:extLst>
          </p:cNvPr>
          <p:cNvSpPr/>
          <p:nvPr/>
        </p:nvSpPr>
        <p:spPr>
          <a:xfrm>
            <a:off x="10112656" y="6009110"/>
            <a:ext cx="1781257" cy="230832"/>
          </a:xfrm>
          <a:prstGeom prst="rect">
            <a:avLst/>
          </a:prstGeom>
        </p:spPr>
        <p:txBody>
          <a:bodyPr wrap="none">
            <a:spAutoFit/>
          </a:bodyPr>
          <a:lstStyle/>
          <a:p>
            <a:r>
              <a:rPr lang="en-US" sz="900" dirty="0">
                <a:solidFill>
                  <a:schemeClr val="bg1">
                    <a:lumMod val="65000"/>
                  </a:schemeClr>
                </a:solidFill>
              </a:rPr>
              <a:t>EAT-Lancet Commission, 2019</a:t>
            </a:r>
            <a:endParaRPr lang="de-DE" sz="900" dirty="0">
              <a:solidFill>
                <a:schemeClr val="bg1">
                  <a:lumMod val="65000"/>
                </a:schemeClr>
              </a:solidFill>
            </a:endParaRPr>
          </a:p>
        </p:txBody>
      </p:sp>
      <p:sp>
        <p:nvSpPr>
          <p:cNvPr id="2" name="Rechteck 1">
            <a:extLst>
              <a:ext uri="{FF2B5EF4-FFF2-40B4-BE49-F238E27FC236}">
                <a16:creationId xmlns:a16="http://schemas.microsoft.com/office/drawing/2014/main" id="{8BBA5367-6848-415E-B5F5-63FF1070862B}"/>
              </a:ext>
            </a:extLst>
          </p:cNvPr>
          <p:cNvSpPr/>
          <p:nvPr/>
        </p:nvSpPr>
        <p:spPr>
          <a:xfrm>
            <a:off x="330147" y="5985768"/>
            <a:ext cx="1550424" cy="246221"/>
          </a:xfrm>
          <a:prstGeom prst="rect">
            <a:avLst/>
          </a:prstGeom>
        </p:spPr>
        <p:txBody>
          <a:bodyPr wrap="none">
            <a:spAutoFit/>
          </a:bodyPr>
          <a:lstStyle/>
          <a:p>
            <a:r>
              <a:rPr lang="de-DE" sz="1000" dirty="0" err="1">
                <a:solidFill>
                  <a:schemeClr val="bg1">
                    <a:lumMod val="65000"/>
                  </a:schemeClr>
                </a:solidFill>
              </a:rPr>
              <a:t>Soulfood</a:t>
            </a:r>
            <a:r>
              <a:rPr lang="de-DE" sz="1000" dirty="0">
                <a:solidFill>
                  <a:schemeClr val="bg1">
                    <a:lumMod val="65000"/>
                  </a:schemeClr>
                </a:solidFill>
              </a:rPr>
              <a:t> Nutrition, 2020</a:t>
            </a:r>
          </a:p>
        </p:txBody>
      </p:sp>
      <p:sp>
        <p:nvSpPr>
          <p:cNvPr id="4" name="Rechteck 3">
            <a:extLst>
              <a:ext uri="{FF2B5EF4-FFF2-40B4-BE49-F238E27FC236}">
                <a16:creationId xmlns:a16="http://schemas.microsoft.com/office/drawing/2014/main" id="{F25EF7A0-93FB-44E2-80EE-B66F3B7E3B83}"/>
              </a:ext>
            </a:extLst>
          </p:cNvPr>
          <p:cNvSpPr/>
          <p:nvPr/>
        </p:nvSpPr>
        <p:spPr>
          <a:xfrm>
            <a:off x="4297892" y="5954989"/>
            <a:ext cx="3567002" cy="307777"/>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panose="020F0502020204030204" pitchFamily="34" charset="0"/>
                <a:cs typeface="Times New Roman" panose="02020603050405020304" pitchFamily="18" charset="0"/>
              </a:rPr>
              <a:t>Abbildungen sind nicht unter freier Lizenz.</a:t>
            </a:r>
            <a:endParaRPr lang="de-DE" sz="1400" dirty="0">
              <a:solidFill>
                <a:srgbClr val="FF0000"/>
              </a:solidFill>
            </a:endParaRPr>
          </a:p>
        </p:txBody>
      </p:sp>
    </p:spTree>
    <p:extLst>
      <p:ext uri="{BB962C8B-B14F-4D97-AF65-F5344CB8AC3E}">
        <p14:creationId xmlns:p14="http://schemas.microsoft.com/office/powerpoint/2010/main" val="3250409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a:extLst>
              <a:ext uri="{FF2B5EF4-FFF2-40B4-BE49-F238E27FC236}">
                <a16:creationId xmlns:a16="http://schemas.microsoft.com/office/drawing/2014/main" id="{3D4D78DD-16C6-40C6-A921-0E2E7063E04C}"/>
              </a:ext>
            </a:extLst>
          </p:cNvPr>
          <p:cNvPicPr>
            <a:picLocks noChangeAspect="1"/>
          </p:cNvPicPr>
          <p:nvPr/>
        </p:nvPicPr>
        <p:blipFill rotWithShape="1">
          <a:blip r:embed="rId3"/>
          <a:srcRect l="64153" t="60505" r="-2084" b="12718"/>
          <a:stretch/>
        </p:blipFill>
        <p:spPr>
          <a:xfrm>
            <a:off x="5387910" y="5076901"/>
            <a:ext cx="565768" cy="369069"/>
          </a:xfrm>
          <a:prstGeom prst="rect">
            <a:avLst/>
          </a:prstGeom>
        </p:spPr>
      </p:pic>
      <p:pic>
        <p:nvPicPr>
          <p:cNvPr id="28" name="Grafik 27">
            <a:extLst>
              <a:ext uri="{FF2B5EF4-FFF2-40B4-BE49-F238E27FC236}">
                <a16:creationId xmlns:a16="http://schemas.microsoft.com/office/drawing/2014/main" id="{11B4F6DA-B1B7-4B7B-AD1E-E9E17C30F725}"/>
              </a:ext>
            </a:extLst>
          </p:cNvPr>
          <p:cNvPicPr>
            <a:picLocks noChangeAspect="1"/>
          </p:cNvPicPr>
          <p:nvPr/>
        </p:nvPicPr>
        <p:blipFill>
          <a:blip r:embed="rId4">
            <a:biLevel thresh="25000"/>
          </a:blip>
          <a:stretch>
            <a:fillRect/>
          </a:stretch>
        </p:blipFill>
        <p:spPr>
          <a:xfrm>
            <a:off x="1675830" y="5351310"/>
            <a:ext cx="1092965" cy="339009"/>
          </a:xfrm>
          <a:prstGeom prst="rect">
            <a:avLst/>
          </a:prstGeom>
        </p:spPr>
      </p:pic>
      <p:sp>
        <p:nvSpPr>
          <p:cNvPr id="2" name="Titel 1">
            <a:extLst>
              <a:ext uri="{FF2B5EF4-FFF2-40B4-BE49-F238E27FC236}">
                <a16:creationId xmlns:a16="http://schemas.microsoft.com/office/drawing/2014/main" id="{9B9C9B63-75FA-40D7-9780-0133C5A6F25B}"/>
              </a:ext>
            </a:extLst>
          </p:cNvPr>
          <p:cNvSpPr>
            <a:spLocks noGrp="1"/>
          </p:cNvSpPr>
          <p:nvPr>
            <p:ph type="title"/>
          </p:nvPr>
        </p:nvSpPr>
        <p:spPr>
          <a:xfrm>
            <a:off x="371481" y="374658"/>
            <a:ext cx="9196589" cy="569913"/>
          </a:xfrm>
        </p:spPr>
        <p:txBody>
          <a:bodyPr/>
          <a:lstStyle/>
          <a:p>
            <a:r>
              <a:rPr lang="de-DE" dirty="0"/>
              <a:t>Einflussfaktoren auf die Nachhaltigkeit</a:t>
            </a:r>
          </a:p>
        </p:txBody>
      </p:sp>
      <p:sp>
        <p:nvSpPr>
          <p:cNvPr id="3" name="Inhaltsplatzhalter 2">
            <a:extLst>
              <a:ext uri="{FF2B5EF4-FFF2-40B4-BE49-F238E27FC236}">
                <a16:creationId xmlns:a16="http://schemas.microsoft.com/office/drawing/2014/main" id="{6F129AC5-E455-44E9-8F3E-226553A48FED}"/>
              </a:ext>
            </a:extLst>
          </p:cNvPr>
          <p:cNvSpPr>
            <a:spLocks noGrp="1"/>
          </p:cNvSpPr>
          <p:nvPr>
            <p:ph idx="1"/>
          </p:nvPr>
        </p:nvSpPr>
        <p:spPr>
          <a:xfrm>
            <a:off x="371481" y="1764930"/>
            <a:ext cx="11374205" cy="4040557"/>
          </a:xfrm>
        </p:spPr>
        <p:txBody>
          <a:bodyPr/>
          <a:lstStyle/>
          <a:p>
            <a:r>
              <a:rPr lang="de-DE" sz="1800" dirty="0"/>
              <a:t>Welche Lebensmittel verwenden Sie? Wie ist die Qualität? </a:t>
            </a:r>
          </a:p>
          <a:p>
            <a:endParaRPr lang="de-DE" sz="1800" dirty="0"/>
          </a:p>
          <a:p>
            <a:endParaRPr lang="de-DE" sz="1800" dirty="0"/>
          </a:p>
          <a:p>
            <a:endParaRPr lang="de-DE" sz="1800" dirty="0"/>
          </a:p>
          <a:p>
            <a:endParaRPr lang="de-DE" sz="1800" dirty="0"/>
          </a:p>
        </p:txBody>
      </p:sp>
      <p:sp>
        <p:nvSpPr>
          <p:cNvPr id="4" name="Textplatzhalter 3">
            <a:extLst>
              <a:ext uri="{FF2B5EF4-FFF2-40B4-BE49-F238E27FC236}">
                <a16:creationId xmlns:a16="http://schemas.microsoft.com/office/drawing/2014/main" id="{FCA928D4-48D8-4116-B8EA-0A9B2AF59072}"/>
              </a:ext>
            </a:extLst>
          </p:cNvPr>
          <p:cNvSpPr>
            <a:spLocks noGrp="1"/>
          </p:cNvSpPr>
          <p:nvPr>
            <p:ph type="body" sz="quarter" idx="13"/>
          </p:nvPr>
        </p:nvSpPr>
        <p:spPr/>
        <p:txBody>
          <a:bodyPr/>
          <a:lstStyle/>
          <a:p>
            <a:r>
              <a:rPr lang="de-DE"/>
              <a:t>Gesunde Ernährung</a:t>
            </a:r>
          </a:p>
          <a:p>
            <a:endParaRPr lang="de-DE"/>
          </a:p>
        </p:txBody>
      </p:sp>
      <p:sp>
        <p:nvSpPr>
          <p:cNvPr id="10" name="Rechteck 9">
            <a:extLst>
              <a:ext uri="{FF2B5EF4-FFF2-40B4-BE49-F238E27FC236}">
                <a16:creationId xmlns:a16="http://schemas.microsoft.com/office/drawing/2014/main" id="{482960DB-674A-4407-AFE2-34F7169F43DC}"/>
              </a:ext>
            </a:extLst>
          </p:cNvPr>
          <p:cNvSpPr/>
          <p:nvPr/>
        </p:nvSpPr>
        <p:spPr>
          <a:xfrm rot="16200000">
            <a:off x="10628910" y="3690897"/>
            <a:ext cx="2717411" cy="246221"/>
          </a:xfrm>
          <a:prstGeom prst="rect">
            <a:avLst/>
          </a:prstGeom>
        </p:spPr>
        <p:txBody>
          <a:bodyPr wrap="none">
            <a:spAutoFit/>
          </a:bodyPr>
          <a:lstStyle/>
          <a:p>
            <a:r>
              <a:rPr lang="de-DE" sz="1000" dirty="0" err="1">
                <a:solidFill>
                  <a:schemeClr val="bg1">
                    <a:lumMod val="65000"/>
                  </a:schemeClr>
                </a:solidFill>
              </a:rPr>
              <a:t>Dirschauer</a:t>
            </a:r>
            <a:r>
              <a:rPr lang="de-DE" sz="1000" dirty="0">
                <a:solidFill>
                  <a:schemeClr val="bg1">
                    <a:lumMod val="65000"/>
                  </a:schemeClr>
                </a:solidFill>
              </a:rPr>
              <a:t> 2007 ; </a:t>
            </a:r>
            <a:r>
              <a:rPr lang="de-DE" sz="1000" dirty="0">
                <a:solidFill>
                  <a:schemeClr val="bg1">
                    <a:lumMod val="65000"/>
                  </a:schemeClr>
                </a:solidFill>
                <a:ea typeface="+mn-lt"/>
                <a:cs typeface="+mn-lt"/>
              </a:rPr>
              <a:t>Land schafft Leben 2022</a:t>
            </a:r>
            <a:endParaRPr lang="de-DE" sz="1000" dirty="0">
              <a:solidFill>
                <a:schemeClr val="bg1">
                  <a:lumMod val="65000"/>
                </a:schemeClr>
              </a:solidFill>
            </a:endParaRPr>
          </a:p>
        </p:txBody>
      </p:sp>
      <p:sp>
        <p:nvSpPr>
          <p:cNvPr id="6" name="Textfeld 5">
            <a:extLst>
              <a:ext uri="{FF2B5EF4-FFF2-40B4-BE49-F238E27FC236}">
                <a16:creationId xmlns:a16="http://schemas.microsoft.com/office/drawing/2014/main" id="{C78AFF73-4ACA-4E4D-8F22-90E9204E17DB}"/>
              </a:ext>
            </a:extLst>
          </p:cNvPr>
          <p:cNvSpPr txBox="1"/>
          <p:nvPr/>
        </p:nvSpPr>
        <p:spPr>
          <a:xfrm>
            <a:off x="660212" y="2163480"/>
            <a:ext cx="4121641" cy="592022"/>
          </a:xfrm>
          <a:prstGeom prst="rect">
            <a:avLst/>
          </a:prstGeom>
          <a:noFill/>
        </p:spPr>
        <p:txBody>
          <a:bodyPr wrap="none" rtlCol="0">
            <a:spAutoFit/>
          </a:bodyPr>
          <a:lstStyle/>
          <a:p>
            <a:pPr>
              <a:lnSpc>
                <a:spcPct val="110000"/>
              </a:lnSpc>
            </a:pPr>
            <a:r>
              <a:rPr lang="de-DE" sz="3200" b="1" dirty="0">
                <a:solidFill>
                  <a:schemeClr val="accent4">
                    <a:lumMod val="75000"/>
                  </a:schemeClr>
                </a:solidFill>
              </a:rPr>
              <a:t>Convenience Stufen</a:t>
            </a:r>
          </a:p>
        </p:txBody>
      </p:sp>
      <p:sp>
        <p:nvSpPr>
          <p:cNvPr id="11" name="Textfeld 10">
            <a:extLst>
              <a:ext uri="{FF2B5EF4-FFF2-40B4-BE49-F238E27FC236}">
                <a16:creationId xmlns:a16="http://schemas.microsoft.com/office/drawing/2014/main" id="{96B93D5D-6CBE-4339-9395-5C9AA624E022}"/>
              </a:ext>
            </a:extLst>
          </p:cNvPr>
          <p:cNvSpPr txBox="1"/>
          <p:nvPr/>
        </p:nvSpPr>
        <p:spPr>
          <a:xfrm>
            <a:off x="1542817" y="2792099"/>
            <a:ext cx="498855" cy="779381"/>
          </a:xfrm>
          <a:prstGeom prst="rect">
            <a:avLst/>
          </a:prstGeom>
          <a:noFill/>
        </p:spPr>
        <p:txBody>
          <a:bodyPr wrap="none" rtlCol="0">
            <a:spAutoFit/>
          </a:bodyPr>
          <a:lstStyle/>
          <a:p>
            <a:pPr>
              <a:lnSpc>
                <a:spcPct val="110000"/>
              </a:lnSpc>
            </a:pPr>
            <a:r>
              <a:rPr lang="de-DE" sz="4400" b="1" dirty="0">
                <a:solidFill>
                  <a:schemeClr val="accent4">
                    <a:lumMod val="75000"/>
                  </a:schemeClr>
                </a:solidFill>
              </a:rPr>
              <a:t>0</a:t>
            </a:r>
          </a:p>
        </p:txBody>
      </p:sp>
      <p:sp>
        <p:nvSpPr>
          <p:cNvPr id="12" name="Textfeld 11">
            <a:extLst>
              <a:ext uri="{FF2B5EF4-FFF2-40B4-BE49-F238E27FC236}">
                <a16:creationId xmlns:a16="http://schemas.microsoft.com/office/drawing/2014/main" id="{272F7B0B-01F5-4F4F-8B02-E05B748725A0}"/>
              </a:ext>
            </a:extLst>
          </p:cNvPr>
          <p:cNvSpPr txBox="1"/>
          <p:nvPr/>
        </p:nvSpPr>
        <p:spPr>
          <a:xfrm>
            <a:off x="3213008" y="2792100"/>
            <a:ext cx="498855" cy="779381"/>
          </a:xfrm>
          <a:prstGeom prst="rect">
            <a:avLst/>
          </a:prstGeom>
          <a:noFill/>
        </p:spPr>
        <p:txBody>
          <a:bodyPr wrap="none" rtlCol="0">
            <a:spAutoFit/>
          </a:bodyPr>
          <a:lstStyle/>
          <a:p>
            <a:pPr>
              <a:lnSpc>
                <a:spcPct val="110000"/>
              </a:lnSpc>
            </a:pPr>
            <a:r>
              <a:rPr lang="de-DE" sz="4400" b="1" dirty="0">
                <a:solidFill>
                  <a:schemeClr val="accent4">
                    <a:lumMod val="75000"/>
                  </a:schemeClr>
                </a:solidFill>
              </a:rPr>
              <a:t>1</a:t>
            </a:r>
          </a:p>
        </p:txBody>
      </p:sp>
      <p:sp>
        <p:nvSpPr>
          <p:cNvPr id="13" name="Textfeld 12">
            <a:extLst>
              <a:ext uri="{FF2B5EF4-FFF2-40B4-BE49-F238E27FC236}">
                <a16:creationId xmlns:a16="http://schemas.microsoft.com/office/drawing/2014/main" id="{B9A9BA83-36D9-418F-B4F1-A8EF389497FD}"/>
              </a:ext>
            </a:extLst>
          </p:cNvPr>
          <p:cNvSpPr txBox="1"/>
          <p:nvPr/>
        </p:nvSpPr>
        <p:spPr>
          <a:xfrm>
            <a:off x="4883199" y="2792098"/>
            <a:ext cx="498855" cy="779381"/>
          </a:xfrm>
          <a:prstGeom prst="rect">
            <a:avLst/>
          </a:prstGeom>
          <a:noFill/>
        </p:spPr>
        <p:txBody>
          <a:bodyPr wrap="square" rtlCol="0">
            <a:spAutoFit/>
          </a:bodyPr>
          <a:lstStyle/>
          <a:p>
            <a:pPr>
              <a:lnSpc>
                <a:spcPct val="110000"/>
              </a:lnSpc>
            </a:pPr>
            <a:r>
              <a:rPr lang="de-DE" sz="4400" b="1" dirty="0">
                <a:solidFill>
                  <a:schemeClr val="accent4">
                    <a:lumMod val="75000"/>
                  </a:schemeClr>
                </a:solidFill>
              </a:rPr>
              <a:t>2</a:t>
            </a:r>
          </a:p>
        </p:txBody>
      </p:sp>
      <p:sp>
        <p:nvSpPr>
          <p:cNvPr id="14" name="Textfeld 13">
            <a:extLst>
              <a:ext uri="{FF2B5EF4-FFF2-40B4-BE49-F238E27FC236}">
                <a16:creationId xmlns:a16="http://schemas.microsoft.com/office/drawing/2014/main" id="{D20894AD-EB30-4DDF-A9D7-E6C04EA735D1}"/>
              </a:ext>
            </a:extLst>
          </p:cNvPr>
          <p:cNvSpPr txBox="1"/>
          <p:nvPr/>
        </p:nvSpPr>
        <p:spPr>
          <a:xfrm>
            <a:off x="6553390" y="2792097"/>
            <a:ext cx="498855" cy="779381"/>
          </a:xfrm>
          <a:prstGeom prst="rect">
            <a:avLst/>
          </a:prstGeom>
          <a:noFill/>
        </p:spPr>
        <p:txBody>
          <a:bodyPr wrap="none" rtlCol="0">
            <a:spAutoFit/>
          </a:bodyPr>
          <a:lstStyle/>
          <a:p>
            <a:pPr>
              <a:lnSpc>
                <a:spcPct val="110000"/>
              </a:lnSpc>
            </a:pPr>
            <a:r>
              <a:rPr lang="de-DE" sz="4400" b="1" dirty="0">
                <a:solidFill>
                  <a:schemeClr val="accent4">
                    <a:lumMod val="75000"/>
                  </a:schemeClr>
                </a:solidFill>
              </a:rPr>
              <a:t>3</a:t>
            </a:r>
          </a:p>
        </p:txBody>
      </p:sp>
      <p:sp>
        <p:nvSpPr>
          <p:cNvPr id="15" name="Textfeld 14">
            <a:extLst>
              <a:ext uri="{FF2B5EF4-FFF2-40B4-BE49-F238E27FC236}">
                <a16:creationId xmlns:a16="http://schemas.microsoft.com/office/drawing/2014/main" id="{3EA8AAA6-81B9-4845-805C-BD0C3EA8B49C}"/>
              </a:ext>
            </a:extLst>
          </p:cNvPr>
          <p:cNvSpPr txBox="1"/>
          <p:nvPr/>
        </p:nvSpPr>
        <p:spPr>
          <a:xfrm>
            <a:off x="8223581" y="2792096"/>
            <a:ext cx="498855" cy="779381"/>
          </a:xfrm>
          <a:prstGeom prst="rect">
            <a:avLst/>
          </a:prstGeom>
          <a:noFill/>
        </p:spPr>
        <p:txBody>
          <a:bodyPr wrap="none" rtlCol="0">
            <a:spAutoFit/>
          </a:bodyPr>
          <a:lstStyle/>
          <a:p>
            <a:pPr>
              <a:lnSpc>
                <a:spcPct val="110000"/>
              </a:lnSpc>
            </a:pPr>
            <a:r>
              <a:rPr lang="de-DE" sz="4400" b="1" dirty="0">
                <a:solidFill>
                  <a:schemeClr val="accent4">
                    <a:lumMod val="75000"/>
                  </a:schemeClr>
                </a:solidFill>
              </a:rPr>
              <a:t>4</a:t>
            </a:r>
          </a:p>
        </p:txBody>
      </p:sp>
      <p:sp>
        <p:nvSpPr>
          <p:cNvPr id="16" name="Textfeld 15">
            <a:extLst>
              <a:ext uri="{FF2B5EF4-FFF2-40B4-BE49-F238E27FC236}">
                <a16:creationId xmlns:a16="http://schemas.microsoft.com/office/drawing/2014/main" id="{9F1E757D-247E-4C60-BBE2-0FE4DBD304FF}"/>
              </a:ext>
            </a:extLst>
          </p:cNvPr>
          <p:cNvSpPr txBox="1"/>
          <p:nvPr/>
        </p:nvSpPr>
        <p:spPr>
          <a:xfrm>
            <a:off x="9893772" y="2792095"/>
            <a:ext cx="498855" cy="779381"/>
          </a:xfrm>
          <a:prstGeom prst="rect">
            <a:avLst/>
          </a:prstGeom>
          <a:noFill/>
        </p:spPr>
        <p:txBody>
          <a:bodyPr wrap="none" rtlCol="0">
            <a:spAutoFit/>
          </a:bodyPr>
          <a:lstStyle/>
          <a:p>
            <a:pPr>
              <a:lnSpc>
                <a:spcPct val="110000"/>
              </a:lnSpc>
            </a:pPr>
            <a:r>
              <a:rPr lang="de-DE" sz="4400" b="1" dirty="0">
                <a:solidFill>
                  <a:schemeClr val="accent4">
                    <a:lumMod val="75000"/>
                  </a:schemeClr>
                </a:solidFill>
              </a:rPr>
              <a:t>5</a:t>
            </a:r>
          </a:p>
        </p:txBody>
      </p:sp>
      <p:sp>
        <p:nvSpPr>
          <p:cNvPr id="17" name="Textfeld 16">
            <a:extLst>
              <a:ext uri="{FF2B5EF4-FFF2-40B4-BE49-F238E27FC236}">
                <a16:creationId xmlns:a16="http://schemas.microsoft.com/office/drawing/2014/main" id="{78E7E57F-4155-447F-9C65-261D43D8A53F}"/>
              </a:ext>
            </a:extLst>
          </p:cNvPr>
          <p:cNvSpPr txBox="1"/>
          <p:nvPr/>
        </p:nvSpPr>
        <p:spPr>
          <a:xfrm>
            <a:off x="846671" y="3580583"/>
            <a:ext cx="1891146" cy="710644"/>
          </a:xfrm>
          <a:prstGeom prst="rect">
            <a:avLst/>
          </a:prstGeom>
          <a:noFill/>
        </p:spPr>
        <p:txBody>
          <a:bodyPr wrap="square" rtlCol="0">
            <a:spAutoFit/>
          </a:bodyPr>
          <a:lstStyle/>
          <a:p>
            <a:pPr algn="ctr">
              <a:lnSpc>
                <a:spcPct val="110000"/>
              </a:lnSpc>
            </a:pPr>
            <a:r>
              <a:rPr lang="de-DE" sz="1900" dirty="0"/>
              <a:t>unverarbeitete Lebensmittel</a:t>
            </a:r>
          </a:p>
        </p:txBody>
      </p:sp>
      <p:sp>
        <p:nvSpPr>
          <p:cNvPr id="18" name="Textfeld 17">
            <a:extLst>
              <a:ext uri="{FF2B5EF4-FFF2-40B4-BE49-F238E27FC236}">
                <a16:creationId xmlns:a16="http://schemas.microsoft.com/office/drawing/2014/main" id="{41A1CB53-9490-40F3-B043-7F26D2F8B46E}"/>
              </a:ext>
            </a:extLst>
          </p:cNvPr>
          <p:cNvSpPr txBox="1"/>
          <p:nvPr/>
        </p:nvSpPr>
        <p:spPr>
          <a:xfrm>
            <a:off x="2516862" y="3580583"/>
            <a:ext cx="1891146" cy="710644"/>
          </a:xfrm>
          <a:prstGeom prst="rect">
            <a:avLst/>
          </a:prstGeom>
          <a:noFill/>
        </p:spPr>
        <p:txBody>
          <a:bodyPr wrap="square" rtlCol="0">
            <a:spAutoFit/>
          </a:bodyPr>
          <a:lstStyle/>
          <a:p>
            <a:pPr algn="ctr">
              <a:lnSpc>
                <a:spcPct val="110000"/>
              </a:lnSpc>
            </a:pPr>
            <a:r>
              <a:rPr lang="de-DE" sz="1900" dirty="0"/>
              <a:t>küchen-</a:t>
            </a:r>
          </a:p>
          <a:p>
            <a:pPr algn="ctr">
              <a:lnSpc>
                <a:spcPct val="110000"/>
              </a:lnSpc>
            </a:pPr>
            <a:r>
              <a:rPr lang="de-DE" sz="1900" dirty="0"/>
              <a:t>fertig</a:t>
            </a:r>
          </a:p>
        </p:txBody>
      </p:sp>
      <p:sp>
        <p:nvSpPr>
          <p:cNvPr id="19" name="Textfeld 18">
            <a:extLst>
              <a:ext uri="{FF2B5EF4-FFF2-40B4-BE49-F238E27FC236}">
                <a16:creationId xmlns:a16="http://schemas.microsoft.com/office/drawing/2014/main" id="{A5B4A76A-B266-4B8E-A579-2B95E9DE0F93}"/>
              </a:ext>
            </a:extLst>
          </p:cNvPr>
          <p:cNvSpPr txBox="1"/>
          <p:nvPr/>
        </p:nvSpPr>
        <p:spPr>
          <a:xfrm>
            <a:off x="4187053" y="3580581"/>
            <a:ext cx="1891146" cy="710644"/>
          </a:xfrm>
          <a:prstGeom prst="rect">
            <a:avLst/>
          </a:prstGeom>
          <a:noFill/>
        </p:spPr>
        <p:txBody>
          <a:bodyPr wrap="square" rtlCol="0">
            <a:spAutoFit/>
          </a:bodyPr>
          <a:lstStyle/>
          <a:p>
            <a:pPr algn="ctr">
              <a:lnSpc>
                <a:spcPct val="110000"/>
              </a:lnSpc>
            </a:pPr>
            <a:r>
              <a:rPr lang="de-DE" sz="1900" dirty="0"/>
              <a:t>gar-</a:t>
            </a:r>
          </a:p>
          <a:p>
            <a:pPr algn="ctr">
              <a:lnSpc>
                <a:spcPct val="110000"/>
              </a:lnSpc>
            </a:pPr>
            <a:r>
              <a:rPr lang="de-DE" sz="1900" dirty="0"/>
              <a:t>fertig</a:t>
            </a:r>
          </a:p>
        </p:txBody>
      </p:sp>
      <p:sp>
        <p:nvSpPr>
          <p:cNvPr id="20" name="Textfeld 19">
            <a:extLst>
              <a:ext uri="{FF2B5EF4-FFF2-40B4-BE49-F238E27FC236}">
                <a16:creationId xmlns:a16="http://schemas.microsoft.com/office/drawing/2014/main" id="{262EE26C-0CA7-4AB5-BC5D-971071F70693}"/>
              </a:ext>
            </a:extLst>
          </p:cNvPr>
          <p:cNvSpPr txBox="1"/>
          <p:nvPr/>
        </p:nvSpPr>
        <p:spPr>
          <a:xfrm>
            <a:off x="5857244" y="3566588"/>
            <a:ext cx="1891146" cy="710644"/>
          </a:xfrm>
          <a:prstGeom prst="rect">
            <a:avLst/>
          </a:prstGeom>
          <a:noFill/>
        </p:spPr>
        <p:txBody>
          <a:bodyPr wrap="square" rtlCol="0">
            <a:spAutoFit/>
          </a:bodyPr>
          <a:lstStyle/>
          <a:p>
            <a:pPr algn="ctr">
              <a:lnSpc>
                <a:spcPct val="110000"/>
              </a:lnSpc>
            </a:pPr>
            <a:r>
              <a:rPr lang="de-DE" sz="1900" dirty="0" err="1"/>
              <a:t>aufbereit</a:t>
            </a:r>
            <a:r>
              <a:rPr lang="de-DE" sz="1900" dirty="0"/>
              <a:t>-</a:t>
            </a:r>
          </a:p>
          <a:p>
            <a:pPr algn="ctr">
              <a:lnSpc>
                <a:spcPct val="110000"/>
              </a:lnSpc>
            </a:pPr>
            <a:r>
              <a:rPr lang="de-DE" sz="1900" dirty="0"/>
              <a:t>fertig</a:t>
            </a:r>
          </a:p>
        </p:txBody>
      </p:sp>
      <p:sp>
        <p:nvSpPr>
          <p:cNvPr id="21" name="Textfeld 20">
            <a:extLst>
              <a:ext uri="{FF2B5EF4-FFF2-40B4-BE49-F238E27FC236}">
                <a16:creationId xmlns:a16="http://schemas.microsoft.com/office/drawing/2014/main" id="{23328C68-366C-45A8-A4CE-78AA06210D19}"/>
              </a:ext>
            </a:extLst>
          </p:cNvPr>
          <p:cNvSpPr txBox="1"/>
          <p:nvPr/>
        </p:nvSpPr>
        <p:spPr>
          <a:xfrm>
            <a:off x="7527435" y="3580581"/>
            <a:ext cx="1891146" cy="710644"/>
          </a:xfrm>
          <a:prstGeom prst="rect">
            <a:avLst/>
          </a:prstGeom>
          <a:noFill/>
        </p:spPr>
        <p:txBody>
          <a:bodyPr wrap="square" rtlCol="0">
            <a:spAutoFit/>
          </a:bodyPr>
          <a:lstStyle/>
          <a:p>
            <a:pPr algn="ctr">
              <a:lnSpc>
                <a:spcPct val="110000"/>
              </a:lnSpc>
            </a:pPr>
            <a:r>
              <a:rPr lang="de-DE" sz="1900" dirty="0"/>
              <a:t>regenerier-fertig</a:t>
            </a:r>
          </a:p>
        </p:txBody>
      </p:sp>
      <p:sp>
        <p:nvSpPr>
          <p:cNvPr id="22" name="Textfeld 21">
            <a:extLst>
              <a:ext uri="{FF2B5EF4-FFF2-40B4-BE49-F238E27FC236}">
                <a16:creationId xmlns:a16="http://schemas.microsoft.com/office/drawing/2014/main" id="{F9A08404-2CDE-44E9-931C-22F60689A6E7}"/>
              </a:ext>
            </a:extLst>
          </p:cNvPr>
          <p:cNvSpPr txBox="1"/>
          <p:nvPr/>
        </p:nvSpPr>
        <p:spPr>
          <a:xfrm>
            <a:off x="9257040" y="3566588"/>
            <a:ext cx="1891146" cy="710644"/>
          </a:xfrm>
          <a:prstGeom prst="rect">
            <a:avLst/>
          </a:prstGeom>
          <a:noFill/>
        </p:spPr>
        <p:txBody>
          <a:bodyPr wrap="square" rtlCol="0">
            <a:spAutoFit/>
          </a:bodyPr>
          <a:lstStyle/>
          <a:p>
            <a:pPr algn="ctr">
              <a:lnSpc>
                <a:spcPct val="110000"/>
              </a:lnSpc>
            </a:pPr>
            <a:r>
              <a:rPr lang="de-DE" sz="1900" dirty="0"/>
              <a:t>verzehr- bzw. servierfertig</a:t>
            </a:r>
          </a:p>
        </p:txBody>
      </p:sp>
      <p:pic>
        <p:nvPicPr>
          <p:cNvPr id="24" name="Grafik 23">
            <a:extLst>
              <a:ext uri="{FF2B5EF4-FFF2-40B4-BE49-F238E27FC236}">
                <a16:creationId xmlns:a16="http://schemas.microsoft.com/office/drawing/2014/main" id="{0BF04931-8A07-4A59-9DD3-698E3E9B98C8}"/>
              </a:ext>
            </a:extLst>
          </p:cNvPr>
          <p:cNvPicPr>
            <a:picLocks noChangeAspect="1"/>
          </p:cNvPicPr>
          <p:nvPr/>
        </p:nvPicPr>
        <p:blipFill>
          <a:blip r:embed="rId5"/>
          <a:stretch>
            <a:fillRect/>
          </a:stretch>
        </p:blipFill>
        <p:spPr>
          <a:xfrm>
            <a:off x="1299232" y="4724103"/>
            <a:ext cx="878585" cy="1043409"/>
          </a:xfrm>
          <a:prstGeom prst="rect">
            <a:avLst/>
          </a:prstGeom>
        </p:spPr>
      </p:pic>
      <p:pic>
        <p:nvPicPr>
          <p:cNvPr id="30" name="Grafik 29">
            <a:extLst>
              <a:ext uri="{FF2B5EF4-FFF2-40B4-BE49-F238E27FC236}">
                <a16:creationId xmlns:a16="http://schemas.microsoft.com/office/drawing/2014/main" id="{F511F9EB-AB06-490B-A677-617535403D7B}"/>
              </a:ext>
            </a:extLst>
          </p:cNvPr>
          <p:cNvPicPr>
            <a:picLocks noChangeAspect="1"/>
          </p:cNvPicPr>
          <p:nvPr/>
        </p:nvPicPr>
        <p:blipFill>
          <a:blip r:embed="rId6">
            <a:biLevel thresh="50000"/>
          </a:blip>
          <a:stretch>
            <a:fillRect/>
          </a:stretch>
        </p:blipFill>
        <p:spPr>
          <a:xfrm>
            <a:off x="1505590" y="5332987"/>
            <a:ext cx="672773" cy="516194"/>
          </a:xfrm>
          <a:prstGeom prst="rect">
            <a:avLst/>
          </a:prstGeom>
        </p:spPr>
      </p:pic>
      <p:pic>
        <p:nvPicPr>
          <p:cNvPr id="32" name="Grafik 31">
            <a:extLst>
              <a:ext uri="{FF2B5EF4-FFF2-40B4-BE49-F238E27FC236}">
                <a16:creationId xmlns:a16="http://schemas.microsoft.com/office/drawing/2014/main" id="{30A3E61F-7327-44B8-A49B-F46DA04C344C}"/>
              </a:ext>
            </a:extLst>
          </p:cNvPr>
          <p:cNvPicPr>
            <a:picLocks noChangeAspect="1"/>
          </p:cNvPicPr>
          <p:nvPr/>
        </p:nvPicPr>
        <p:blipFill>
          <a:blip r:embed="rId7"/>
          <a:stretch>
            <a:fillRect/>
          </a:stretch>
        </p:blipFill>
        <p:spPr>
          <a:xfrm flipH="1">
            <a:off x="1025264" y="5045622"/>
            <a:ext cx="547936" cy="734596"/>
          </a:xfrm>
          <a:prstGeom prst="rect">
            <a:avLst/>
          </a:prstGeom>
        </p:spPr>
      </p:pic>
      <p:pic>
        <p:nvPicPr>
          <p:cNvPr id="33" name="Grafik 32">
            <a:extLst>
              <a:ext uri="{FF2B5EF4-FFF2-40B4-BE49-F238E27FC236}">
                <a16:creationId xmlns:a16="http://schemas.microsoft.com/office/drawing/2014/main" id="{C881DA7E-76D9-476D-AF7B-5DEF7AD839AF}"/>
              </a:ext>
            </a:extLst>
          </p:cNvPr>
          <p:cNvPicPr>
            <a:picLocks noChangeAspect="1"/>
          </p:cNvPicPr>
          <p:nvPr/>
        </p:nvPicPr>
        <p:blipFill>
          <a:blip r:embed="rId4">
            <a:biLevel thresh="25000"/>
          </a:blip>
          <a:stretch>
            <a:fillRect/>
          </a:stretch>
        </p:blipFill>
        <p:spPr>
          <a:xfrm>
            <a:off x="3246440" y="5477607"/>
            <a:ext cx="919124" cy="285088"/>
          </a:xfrm>
          <a:prstGeom prst="rect">
            <a:avLst/>
          </a:prstGeom>
        </p:spPr>
      </p:pic>
      <p:pic>
        <p:nvPicPr>
          <p:cNvPr id="34" name="Grafik 33">
            <a:extLst>
              <a:ext uri="{FF2B5EF4-FFF2-40B4-BE49-F238E27FC236}">
                <a16:creationId xmlns:a16="http://schemas.microsoft.com/office/drawing/2014/main" id="{63AD7293-288D-428B-BFD6-4D83FC874DEE}"/>
              </a:ext>
            </a:extLst>
          </p:cNvPr>
          <p:cNvPicPr>
            <a:picLocks noChangeAspect="1"/>
          </p:cNvPicPr>
          <p:nvPr/>
        </p:nvPicPr>
        <p:blipFill>
          <a:blip r:embed="rId5"/>
          <a:stretch>
            <a:fillRect/>
          </a:stretch>
        </p:blipFill>
        <p:spPr>
          <a:xfrm>
            <a:off x="3197121" y="4854855"/>
            <a:ext cx="738843" cy="877451"/>
          </a:xfrm>
          <a:prstGeom prst="rect">
            <a:avLst/>
          </a:prstGeom>
        </p:spPr>
      </p:pic>
      <p:pic>
        <p:nvPicPr>
          <p:cNvPr id="35" name="Grafik 34">
            <a:extLst>
              <a:ext uri="{FF2B5EF4-FFF2-40B4-BE49-F238E27FC236}">
                <a16:creationId xmlns:a16="http://schemas.microsoft.com/office/drawing/2014/main" id="{43245475-9B85-424F-95A8-653070F0C465}"/>
              </a:ext>
            </a:extLst>
          </p:cNvPr>
          <p:cNvPicPr>
            <a:picLocks noChangeAspect="1"/>
          </p:cNvPicPr>
          <p:nvPr/>
        </p:nvPicPr>
        <p:blipFill>
          <a:blip r:embed="rId6">
            <a:biLevel thresh="50000"/>
          </a:blip>
          <a:stretch>
            <a:fillRect/>
          </a:stretch>
        </p:blipFill>
        <p:spPr>
          <a:xfrm>
            <a:off x="3223168" y="5408883"/>
            <a:ext cx="565767" cy="434092"/>
          </a:xfrm>
          <a:prstGeom prst="rect">
            <a:avLst/>
          </a:prstGeom>
        </p:spPr>
      </p:pic>
      <p:pic>
        <p:nvPicPr>
          <p:cNvPr id="36" name="Grafik 35">
            <a:extLst>
              <a:ext uri="{FF2B5EF4-FFF2-40B4-BE49-F238E27FC236}">
                <a16:creationId xmlns:a16="http://schemas.microsoft.com/office/drawing/2014/main" id="{A87312C5-B5D3-4B27-B59E-82169EA8F1CD}"/>
              </a:ext>
            </a:extLst>
          </p:cNvPr>
          <p:cNvPicPr>
            <a:picLocks noChangeAspect="1"/>
          </p:cNvPicPr>
          <p:nvPr/>
        </p:nvPicPr>
        <p:blipFill>
          <a:blip r:embed="rId7"/>
          <a:stretch>
            <a:fillRect/>
          </a:stretch>
        </p:blipFill>
        <p:spPr>
          <a:xfrm flipH="1">
            <a:off x="2967521" y="5172713"/>
            <a:ext cx="460785" cy="617756"/>
          </a:xfrm>
          <a:prstGeom prst="rect">
            <a:avLst/>
          </a:prstGeom>
        </p:spPr>
      </p:pic>
      <p:pic>
        <p:nvPicPr>
          <p:cNvPr id="38" name="Grafik 37">
            <a:extLst>
              <a:ext uri="{FF2B5EF4-FFF2-40B4-BE49-F238E27FC236}">
                <a16:creationId xmlns:a16="http://schemas.microsoft.com/office/drawing/2014/main" id="{BF4CECE7-1EEE-48DA-A11D-17BC21443B78}"/>
              </a:ext>
            </a:extLst>
          </p:cNvPr>
          <p:cNvPicPr>
            <a:picLocks noChangeAspect="1"/>
          </p:cNvPicPr>
          <p:nvPr/>
        </p:nvPicPr>
        <p:blipFill>
          <a:blip r:embed="rId8"/>
          <a:stretch>
            <a:fillRect/>
          </a:stretch>
        </p:blipFill>
        <p:spPr>
          <a:xfrm flipH="1">
            <a:off x="3114889" y="4753793"/>
            <a:ext cx="82232" cy="161418"/>
          </a:xfrm>
          <a:prstGeom prst="rect">
            <a:avLst/>
          </a:prstGeom>
        </p:spPr>
      </p:pic>
      <p:pic>
        <p:nvPicPr>
          <p:cNvPr id="40" name="Grafik 39">
            <a:extLst>
              <a:ext uri="{FF2B5EF4-FFF2-40B4-BE49-F238E27FC236}">
                <a16:creationId xmlns:a16="http://schemas.microsoft.com/office/drawing/2014/main" id="{A2093BD2-0843-45E7-BF0F-FBCA9CDCBBC4}"/>
              </a:ext>
            </a:extLst>
          </p:cNvPr>
          <p:cNvPicPr>
            <a:picLocks noChangeAspect="1"/>
          </p:cNvPicPr>
          <p:nvPr/>
        </p:nvPicPr>
        <p:blipFill>
          <a:blip r:embed="rId9"/>
          <a:stretch>
            <a:fillRect/>
          </a:stretch>
        </p:blipFill>
        <p:spPr>
          <a:xfrm flipH="1">
            <a:off x="2989353" y="4300329"/>
            <a:ext cx="397685" cy="355138"/>
          </a:xfrm>
          <a:prstGeom prst="rect">
            <a:avLst/>
          </a:prstGeom>
        </p:spPr>
      </p:pic>
      <p:pic>
        <p:nvPicPr>
          <p:cNvPr id="41" name="Grafik 40">
            <a:extLst>
              <a:ext uri="{FF2B5EF4-FFF2-40B4-BE49-F238E27FC236}">
                <a16:creationId xmlns:a16="http://schemas.microsoft.com/office/drawing/2014/main" id="{A354665D-A0AB-4D92-8A11-CEA7FCC4D1EA}"/>
              </a:ext>
            </a:extLst>
          </p:cNvPr>
          <p:cNvPicPr>
            <a:picLocks noChangeAspect="1"/>
          </p:cNvPicPr>
          <p:nvPr/>
        </p:nvPicPr>
        <p:blipFill>
          <a:blip r:embed="rId8"/>
          <a:stretch>
            <a:fillRect/>
          </a:stretch>
        </p:blipFill>
        <p:spPr>
          <a:xfrm flipH="1">
            <a:off x="3248594" y="4866585"/>
            <a:ext cx="82232" cy="161418"/>
          </a:xfrm>
          <a:prstGeom prst="rect">
            <a:avLst/>
          </a:prstGeom>
        </p:spPr>
      </p:pic>
      <p:pic>
        <p:nvPicPr>
          <p:cNvPr id="42" name="Grafik 41">
            <a:extLst>
              <a:ext uri="{FF2B5EF4-FFF2-40B4-BE49-F238E27FC236}">
                <a16:creationId xmlns:a16="http://schemas.microsoft.com/office/drawing/2014/main" id="{3D168D9B-B929-44C7-9F15-5BF5A0F2EFA5}"/>
              </a:ext>
            </a:extLst>
          </p:cNvPr>
          <p:cNvPicPr>
            <a:picLocks noChangeAspect="1"/>
          </p:cNvPicPr>
          <p:nvPr/>
        </p:nvPicPr>
        <p:blipFill>
          <a:blip r:embed="rId8"/>
          <a:stretch>
            <a:fillRect/>
          </a:stretch>
        </p:blipFill>
        <p:spPr>
          <a:xfrm flipH="1">
            <a:off x="3289710" y="4698172"/>
            <a:ext cx="82232" cy="161418"/>
          </a:xfrm>
          <a:prstGeom prst="rect">
            <a:avLst/>
          </a:prstGeom>
        </p:spPr>
      </p:pic>
      <p:pic>
        <p:nvPicPr>
          <p:cNvPr id="43" name="Grafik 42">
            <a:extLst>
              <a:ext uri="{FF2B5EF4-FFF2-40B4-BE49-F238E27FC236}">
                <a16:creationId xmlns:a16="http://schemas.microsoft.com/office/drawing/2014/main" id="{186C7E22-9752-4578-A360-E0D4F8C20101}"/>
              </a:ext>
            </a:extLst>
          </p:cNvPr>
          <p:cNvPicPr>
            <a:picLocks noChangeAspect="1"/>
          </p:cNvPicPr>
          <p:nvPr/>
        </p:nvPicPr>
        <p:blipFill>
          <a:blip r:embed="rId5"/>
          <a:stretch>
            <a:fillRect/>
          </a:stretch>
        </p:blipFill>
        <p:spPr>
          <a:xfrm rot="16200000">
            <a:off x="5059740" y="4989743"/>
            <a:ext cx="509938" cy="605603"/>
          </a:xfrm>
          <a:prstGeom prst="rect">
            <a:avLst/>
          </a:prstGeom>
        </p:spPr>
      </p:pic>
      <p:pic>
        <p:nvPicPr>
          <p:cNvPr id="45" name="Grafik 44">
            <a:extLst>
              <a:ext uri="{FF2B5EF4-FFF2-40B4-BE49-F238E27FC236}">
                <a16:creationId xmlns:a16="http://schemas.microsoft.com/office/drawing/2014/main" id="{C2B889FD-F604-4906-A3C0-F59D97FD09F2}"/>
              </a:ext>
            </a:extLst>
          </p:cNvPr>
          <p:cNvPicPr>
            <a:picLocks noChangeAspect="1"/>
          </p:cNvPicPr>
          <p:nvPr/>
        </p:nvPicPr>
        <p:blipFill>
          <a:blip r:embed="rId10">
            <a:biLevel thresh="25000"/>
          </a:blip>
          <a:stretch>
            <a:fillRect/>
          </a:stretch>
        </p:blipFill>
        <p:spPr>
          <a:xfrm>
            <a:off x="4980769" y="5507775"/>
            <a:ext cx="549161" cy="402510"/>
          </a:xfrm>
          <a:prstGeom prst="rect">
            <a:avLst/>
          </a:prstGeom>
        </p:spPr>
      </p:pic>
      <p:pic>
        <p:nvPicPr>
          <p:cNvPr id="49" name="Grafik 48">
            <a:extLst>
              <a:ext uri="{FF2B5EF4-FFF2-40B4-BE49-F238E27FC236}">
                <a16:creationId xmlns:a16="http://schemas.microsoft.com/office/drawing/2014/main" id="{425C4150-46E2-42EE-A66C-96BCE89DBA0B}"/>
              </a:ext>
            </a:extLst>
          </p:cNvPr>
          <p:cNvPicPr>
            <a:picLocks noChangeAspect="1"/>
          </p:cNvPicPr>
          <p:nvPr/>
        </p:nvPicPr>
        <p:blipFill>
          <a:blip r:embed="rId11"/>
          <a:stretch>
            <a:fillRect/>
          </a:stretch>
        </p:blipFill>
        <p:spPr>
          <a:xfrm>
            <a:off x="4585564" y="4687346"/>
            <a:ext cx="326753" cy="779110"/>
          </a:xfrm>
          <a:prstGeom prst="rect">
            <a:avLst/>
          </a:prstGeom>
        </p:spPr>
      </p:pic>
      <p:pic>
        <p:nvPicPr>
          <p:cNvPr id="51" name="Grafik 50">
            <a:extLst>
              <a:ext uri="{FF2B5EF4-FFF2-40B4-BE49-F238E27FC236}">
                <a16:creationId xmlns:a16="http://schemas.microsoft.com/office/drawing/2014/main" id="{3F32BF22-69C8-412A-91DB-BE1CE6E65E61}"/>
              </a:ext>
            </a:extLst>
          </p:cNvPr>
          <p:cNvPicPr>
            <a:picLocks noChangeAspect="1"/>
          </p:cNvPicPr>
          <p:nvPr/>
        </p:nvPicPr>
        <p:blipFill rotWithShape="1">
          <a:blip r:embed="rId12"/>
          <a:srcRect r="30552"/>
          <a:stretch/>
        </p:blipFill>
        <p:spPr>
          <a:xfrm>
            <a:off x="6379393" y="4887970"/>
            <a:ext cx="835000" cy="1041825"/>
          </a:xfrm>
          <a:prstGeom prst="rect">
            <a:avLst/>
          </a:prstGeom>
        </p:spPr>
      </p:pic>
      <p:sp>
        <p:nvSpPr>
          <p:cNvPr id="52" name="Rechteck: abgerundete Ecken 51">
            <a:extLst>
              <a:ext uri="{FF2B5EF4-FFF2-40B4-BE49-F238E27FC236}">
                <a16:creationId xmlns:a16="http://schemas.microsoft.com/office/drawing/2014/main" id="{236CADC5-9F22-4C39-84D6-C9E76E2DF77D}"/>
              </a:ext>
            </a:extLst>
          </p:cNvPr>
          <p:cNvSpPr/>
          <p:nvPr/>
        </p:nvSpPr>
        <p:spPr>
          <a:xfrm>
            <a:off x="6605873" y="5690319"/>
            <a:ext cx="446372" cy="152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54" name="Grafik 53">
            <a:extLst>
              <a:ext uri="{FF2B5EF4-FFF2-40B4-BE49-F238E27FC236}">
                <a16:creationId xmlns:a16="http://schemas.microsoft.com/office/drawing/2014/main" id="{537DE1FB-244A-4B66-87F1-1B0FAB865B93}"/>
              </a:ext>
            </a:extLst>
          </p:cNvPr>
          <p:cNvPicPr>
            <a:picLocks noChangeAspect="1"/>
          </p:cNvPicPr>
          <p:nvPr/>
        </p:nvPicPr>
        <p:blipFill>
          <a:blip r:embed="rId13"/>
          <a:stretch>
            <a:fillRect/>
          </a:stretch>
        </p:blipFill>
        <p:spPr>
          <a:xfrm>
            <a:off x="7944475" y="4840142"/>
            <a:ext cx="1057065" cy="1067531"/>
          </a:xfrm>
          <a:prstGeom prst="rect">
            <a:avLst/>
          </a:prstGeom>
        </p:spPr>
      </p:pic>
      <p:pic>
        <p:nvPicPr>
          <p:cNvPr id="56" name="Grafik 55">
            <a:extLst>
              <a:ext uri="{FF2B5EF4-FFF2-40B4-BE49-F238E27FC236}">
                <a16:creationId xmlns:a16="http://schemas.microsoft.com/office/drawing/2014/main" id="{6FB541D4-BBDC-449D-849D-BBE43646A174}"/>
              </a:ext>
            </a:extLst>
          </p:cNvPr>
          <p:cNvPicPr>
            <a:picLocks noChangeAspect="1"/>
          </p:cNvPicPr>
          <p:nvPr/>
        </p:nvPicPr>
        <p:blipFill>
          <a:blip r:embed="rId14"/>
          <a:stretch>
            <a:fillRect/>
          </a:stretch>
        </p:blipFill>
        <p:spPr>
          <a:xfrm>
            <a:off x="10297673" y="5129520"/>
            <a:ext cx="323123" cy="779110"/>
          </a:xfrm>
          <a:prstGeom prst="rect">
            <a:avLst/>
          </a:prstGeom>
        </p:spPr>
      </p:pic>
      <p:pic>
        <p:nvPicPr>
          <p:cNvPr id="58" name="Grafik 57">
            <a:extLst>
              <a:ext uri="{FF2B5EF4-FFF2-40B4-BE49-F238E27FC236}">
                <a16:creationId xmlns:a16="http://schemas.microsoft.com/office/drawing/2014/main" id="{BAC67ADE-0741-4A86-9D84-09A3152B6A70}"/>
              </a:ext>
            </a:extLst>
          </p:cNvPr>
          <p:cNvPicPr>
            <a:picLocks noChangeAspect="1"/>
          </p:cNvPicPr>
          <p:nvPr/>
        </p:nvPicPr>
        <p:blipFill>
          <a:blip r:embed="rId15"/>
          <a:stretch>
            <a:fillRect/>
          </a:stretch>
        </p:blipFill>
        <p:spPr>
          <a:xfrm>
            <a:off x="9591362" y="4892062"/>
            <a:ext cx="708676" cy="517245"/>
          </a:xfrm>
          <a:prstGeom prst="rect">
            <a:avLst/>
          </a:prstGeom>
        </p:spPr>
      </p:pic>
      <p:pic>
        <p:nvPicPr>
          <p:cNvPr id="60" name="Grafik 59">
            <a:extLst>
              <a:ext uri="{FF2B5EF4-FFF2-40B4-BE49-F238E27FC236}">
                <a16:creationId xmlns:a16="http://schemas.microsoft.com/office/drawing/2014/main" id="{56A617B9-708B-471A-A26E-343314DB4956}"/>
              </a:ext>
            </a:extLst>
          </p:cNvPr>
          <p:cNvPicPr>
            <a:picLocks noChangeAspect="1"/>
          </p:cNvPicPr>
          <p:nvPr/>
        </p:nvPicPr>
        <p:blipFill>
          <a:blip r:embed="rId16"/>
          <a:stretch>
            <a:fillRect/>
          </a:stretch>
        </p:blipFill>
        <p:spPr>
          <a:xfrm>
            <a:off x="10738285" y="5182077"/>
            <a:ext cx="248396" cy="730874"/>
          </a:xfrm>
          <a:prstGeom prst="rect">
            <a:avLst/>
          </a:prstGeom>
        </p:spPr>
      </p:pic>
    </p:spTree>
    <p:extLst>
      <p:ext uri="{BB962C8B-B14F-4D97-AF65-F5344CB8AC3E}">
        <p14:creationId xmlns:p14="http://schemas.microsoft.com/office/powerpoint/2010/main" val="795627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9C9B63-75FA-40D7-9780-0133C5A6F25B}"/>
              </a:ext>
            </a:extLst>
          </p:cNvPr>
          <p:cNvSpPr>
            <a:spLocks noGrp="1"/>
          </p:cNvSpPr>
          <p:nvPr>
            <p:ph type="title"/>
          </p:nvPr>
        </p:nvSpPr>
        <p:spPr>
          <a:xfrm>
            <a:off x="371481" y="374658"/>
            <a:ext cx="9196589" cy="569913"/>
          </a:xfrm>
        </p:spPr>
        <p:txBody>
          <a:bodyPr/>
          <a:lstStyle/>
          <a:p>
            <a:r>
              <a:rPr lang="de-DE" dirty="0"/>
              <a:t>Einflussfaktoren auf die Nachhaltigkeit</a:t>
            </a:r>
          </a:p>
        </p:txBody>
      </p:sp>
      <p:sp>
        <p:nvSpPr>
          <p:cNvPr id="3" name="Inhaltsplatzhalter 2">
            <a:extLst>
              <a:ext uri="{FF2B5EF4-FFF2-40B4-BE49-F238E27FC236}">
                <a16:creationId xmlns:a16="http://schemas.microsoft.com/office/drawing/2014/main" id="{6F129AC5-E455-44E9-8F3E-226553A48FED}"/>
              </a:ext>
            </a:extLst>
          </p:cNvPr>
          <p:cNvSpPr>
            <a:spLocks noGrp="1"/>
          </p:cNvSpPr>
          <p:nvPr>
            <p:ph idx="1"/>
          </p:nvPr>
        </p:nvSpPr>
        <p:spPr>
          <a:xfrm>
            <a:off x="371481" y="1764930"/>
            <a:ext cx="11374205" cy="4040557"/>
          </a:xfrm>
        </p:spPr>
        <p:txBody>
          <a:bodyPr/>
          <a:lstStyle/>
          <a:p>
            <a:r>
              <a:rPr lang="de-DE" sz="1800" dirty="0"/>
              <a:t>Welche Lebensmittel verwenden Sie? Wie ist die Qualität? </a:t>
            </a:r>
          </a:p>
          <a:p>
            <a:endParaRPr lang="de-DE" sz="1800" dirty="0"/>
          </a:p>
          <a:p>
            <a:endParaRPr lang="de-DE" sz="1800" dirty="0"/>
          </a:p>
          <a:p>
            <a:endParaRPr lang="de-DE" sz="1800" dirty="0"/>
          </a:p>
          <a:p>
            <a:endParaRPr lang="de-DE" sz="1800" dirty="0"/>
          </a:p>
          <a:p>
            <a:r>
              <a:rPr lang="de-DE" sz="1800" dirty="0"/>
              <a:t>Bedarfsgerechte Portionen = gesünder und geringere Umweltbelastung  </a:t>
            </a:r>
          </a:p>
          <a:p>
            <a:endParaRPr lang="de-DE" sz="1800" dirty="0"/>
          </a:p>
          <a:p>
            <a:r>
              <a:rPr lang="de-DE" sz="1800" dirty="0"/>
              <a:t>Portionsgrößen = wichtiger Hebel, um Tellerreste zu verringern</a:t>
            </a:r>
          </a:p>
          <a:p>
            <a:endParaRPr lang="de-DE" sz="1800" dirty="0"/>
          </a:p>
          <a:p>
            <a:r>
              <a:rPr lang="de-DE" sz="1800" dirty="0"/>
              <a:t>Orientierung für eine angemessene Portionsgröße 	 z.B. Richtlinien der DGE  </a:t>
            </a:r>
          </a:p>
          <a:p>
            <a:pPr marL="0" indent="0">
              <a:buNone/>
            </a:pPr>
            <a:r>
              <a:rPr lang="de-DE" sz="1800" dirty="0"/>
              <a:t>							 + individuelles Empfinden der Gäste 								    berücksichtigen</a:t>
            </a:r>
          </a:p>
          <a:p>
            <a:pPr marL="0" indent="0">
              <a:buNone/>
            </a:pPr>
            <a:endParaRPr lang="de-DE" sz="1800" dirty="0"/>
          </a:p>
          <a:p>
            <a:pPr marL="0" indent="0">
              <a:buNone/>
            </a:pPr>
            <a:r>
              <a:rPr lang="de-DE" sz="1800" dirty="0"/>
              <a:t>							in den Rezepturen festhalten</a:t>
            </a:r>
          </a:p>
        </p:txBody>
      </p:sp>
      <p:sp>
        <p:nvSpPr>
          <p:cNvPr id="4" name="Textplatzhalter 3">
            <a:extLst>
              <a:ext uri="{FF2B5EF4-FFF2-40B4-BE49-F238E27FC236}">
                <a16:creationId xmlns:a16="http://schemas.microsoft.com/office/drawing/2014/main" id="{FCA928D4-48D8-4116-B8EA-0A9B2AF59072}"/>
              </a:ext>
            </a:extLst>
          </p:cNvPr>
          <p:cNvSpPr>
            <a:spLocks noGrp="1"/>
          </p:cNvSpPr>
          <p:nvPr>
            <p:ph type="body" sz="quarter" idx="13"/>
          </p:nvPr>
        </p:nvSpPr>
        <p:spPr/>
        <p:txBody>
          <a:bodyPr/>
          <a:lstStyle/>
          <a:p>
            <a:r>
              <a:rPr lang="de-DE"/>
              <a:t>Gesunde Ernährung</a:t>
            </a:r>
          </a:p>
          <a:p>
            <a:endParaRPr lang="de-DE"/>
          </a:p>
        </p:txBody>
      </p:sp>
      <p:cxnSp>
        <p:nvCxnSpPr>
          <p:cNvPr id="7" name="Gerade Verbindung mit Pfeil 6">
            <a:extLst>
              <a:ext uri="{FF2B5EF4-FFF2-40B4-BE49-F238E27FC236}">
                <a16:creationId xmlns:a16="http://schemas.microsoft.com/office/drawing/2014/main" id="{02591F6B-C6BB-4A41-BCD2-535A8CE6A01D}"/>
              </a:ext>
            </a:extLst>
          </p:cNvPr>
          <p:cNvCxnSpPr/>
          <p:nvPr/>
        </p:nvCxnSpPr>
        <p:spPr>
          <a:xfrm>
            <a:off x="6019798" y="4698392"/>
            <a:ext cx="561961" cy="0"/>
          </a:xfrm>
          <a:prstGeom prst="straightConnector1">
            <a:avLst/>
          </a:prstGeom>
          <a:ln w="28575">
            <a:solidFill>
              <a:schemeClr val="accent5">
                <a:lumMod val="75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8" name="Rechteck 7">
            <a:extLst>
              <a:ext uri="{FF2B5EF4-FFF2-40B4-BE49-F238E27FC236}">
                <a16:creationId xmlns:a16="http://schemas.microsoft.com/office/drawing/2014/main" id="{75A4A7AF-CF1E-4FF5-AF41-60695A62BEEE}"/>
              </a:ext>
            </a:extLst>
          </p:cNvPr>
          <p:cNvSpPr/>
          <p:nvPr/>
        </p:nvSpPr>
        <p:spPr>
          <a:xfrm>
            <a:off x="366255" y="2509965"/>
            <a:ext cx="2860078" cy="523220"/>
          </a:xfrm>
          <a:prstGeom prst="rect">
            <a:avLst/>
          </a:prstGeom>
          <a:solidFill>
            <a:schemeClr val="accent4">
              <a:lumMod val="20000"/>
              <a:lumOff val="80000"/>
            </a:schemeClr>
          </a:solidFill>
          <a:ln w="28575">
            <a:solidFill>
              <a:schemeClr val="accent4">
                <a:lumMod val="75000"/>
              </a:schemeClr>
            </a:solidFill>
          </a:ln>
        </p:spPr>
        <p:txBody>
          <a:bodyPr wrap="none">
            <a:spAutoFit/>
          </a:bodyPr>
          <a:lstStyle/>
          <a:p>
            <a:r>
              <a:rPr lang="de-DE" sz="2800" b="1"/>
              <a:t>Portionsgrößen</a:t>
            </a:r>
          </a:p>
        </p:txBody>
      </p:sp>
      <p:cxnSp>
        <p:nvCxnSpPr>
          <p:cNvPr id="10" name="Verbinder: gewinkelt 9">
            <a:extLst>
              <a:ext uri="{FF2B5EF4-FFF2-40B4-BE49-F238E27FC236}">
                <a16:creationId xmlns:a16="http://schemas.microsoft.com/office/drawing/2014/main" id="{41B26339-9757-4265-B6B8-B2DA8BB90158}"/>
              </a:ext>
            </a:extLst>
          </p:cNvPr>
          <p:cNvCxnSpPr>
            <a:cxnSpLocks/>
          </p:cNvCxnSpPr>
          <p:nvPr/>
        </p:nvCxnSpPr>
        <p:spPr>
          <a:xfrm rot="10800000" flipV="1">
            <a:off x="6581760" y="5554276"/>
            <a:ext cx="1190641" cy="371061"/>
          </a:xfrm>
          <a:prstGeom prst="bentConnector3">
            <a:avLst>
              <a:gd name="adj1" fmla="val 130695"/>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934F9B99-440E-4A1B-98A3-0151200576E7}"/>
              </a:ext>
            </a:extLst>
          </p:cNvPr>
          <p:cNvSpPr/>
          <p:nvPr/>
        </p:nvSpPr>
        <p:spPr>
          <a:xfrm>
            <a:off x="10595145" y="6035705"/>
            <a:ext cx="1365970" cy="230832"/>
          </a:xfrm>
          <a:prstGeom prst="rect">
            <a:avLst/>
          </a:prstGeom>
        </p:spPr>
        <p:txBody>
          <a:bodyPr wrap="square">
            <a:spAutoFit/>
          </a:bodyPr>
          <a:lstStyle/>
          <a:p>
            <a:r>
              <a:rPr lang="de-DE" sz="900" dirty="0" err="1">
                <a:solidFill>
                  <a:schemeClr val="bg1">
                    <a:lumMod val="65000"/>
                  </a:schemeClr>
                </a:solidFill>
              </a:rPr>
              <a:t>Teitscheid</a:t>
            </a:r>
            <a:r>
              <a:rPr lang="de-DE" sz="900" dirty="0">
                <a:solidFill>
                  <a:schemeClr val="bg1">
                    <a:lumMod val="65000"/>
                  </a:schemeClr>
                </a:solidFill>
              </a:rPr>
              <a:t> et al., 2021 </a:t>
            </a:r>
          </a:p>
        </p:txBody>
      </p:sp>
      <p:sp>
        <p:nvSpPr>
          <p:cNvPr id="9" name="Textfeld 8">
            <a:extLst>
              <a:ext uri="{FF2B5EF4-FFF2-40B4-BE49-F238E27FC236}">
                <a16:creationId xmlns:a16="http://schemas.microsoft.com/office/drawing/2014/main" id="{695C87A2-21CF-4DB3-9EF9-74678B84C906}"/>
              </a:ext>
            </a:extLst>
          </p:cNvPr>
          <p:cNvSpPr txBox="1"/>
          <p:nvPr/>
        </p:nvSpPr>
        <p:spPr>
          <a:xfrm>
            <a:off x="7139352" y="4441871"/>
            <a:ext cx="2339102" cy="373436"/>
          </a:xfrm>
          <a:prstGeom prst="rect">
            <a:avLst/>
          </a:prstGeom>
          <a:noFill/>
        </p:spPr>
        <p:txBody>
          <a:bodyPr wrap="square" rtlCol="0">
            <a:spAutoFit/>
          </a:bodyPr>
          <a:lstStyle/>
          <a:p>
            <a:pPr>
              <a:lnSpc>
                <a:spcPct val="110000"/>
              </a:lnSpc>
            </a:pPr>
            <a:r>
              <a:rPr lang="de-DE" dirty="0">
                <a:solidFill>
                  <a:srgbClr val="00B050"/>
                </a:solidFill>
              </a:rPr>
              <a:t> Richtlinien der DGE </a:t>
            </a:r>
          </a:p>
        </p:txBody>
      </p:sp>
    </p:spTree>
    <p:extLst>
      <p:ext uri="{BB962C8B-B14F-4D97-AF65-F5344CB8AC3E}">
        <p14:creationId xmlns:p14="http://schemas.microsoft.com/office/powerpoint/2010/main" val="419134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E7F0-5320-4D95-960D-F34734A2C97A}"/>
              </a:ext>
            </a:extLst>
          </p:cNvPr>
          <p:cNvSpPr>
            <a:spLocks noGrp="1"/>
          </p:cNvSpPr>
          <p:nvPr>
            <p:ph type="title"/>
          </p:nvPr>
        </p:nvSpPr>
        <p:spPr/>
        <p:txBody>
          <a:bodyPr/>
          <a:lstStyle/>
          <a:p>
            <a:r>
              <a:rPr lang="de-DE" dirty="0"/>
              <a:t>Einflussfaktoren auf die Nachhaltigkeit</a:t>
            </a:r>
          </a:p>
        </p:txBody>
      </p:sp>
      <p:sp>
        <p:nvSpPr>
          <p:cNvPr id="4" name="Textplatzhalter 3">
            <a:extLst>
              <a:ext uri="{FF2B5EF4-FFF2-40B4-BE49-F238E27FC236}">
                <a16:creationId xmlns:a16="http://schemas.microsoft.com/office/drawing/2014/main" id="{37E3FBA1-1A3E-4F66-9C89-F82C6A217C64}"/>
              </a:ext>
            </a:extLst>
          </p:cNvPr>
          <p:cNvSpPr>
            <a:spLocks noGrp="1"/>
          </p:cNvSpPr>
          <p:nvPr>
            <p:ph type="body" sz="quarter" idx="13"/>
          </p:nvPr>
        </p:nvSpPr>
        <p:spPr/>
        <p:txBody>
          <a:bodyPr/>
          <a:lstStyle/>
          <a:p>
            <a:r>
              <a:rPr lang="de-DE"/>
              <a:t>DGE – Kita</a:t>
            </a:r>
          </a:p>
        </p:txBody>
      </p:sp>
      <p:sp>
        <p:nvSpPr>
          <p:cNvPr id="3" name="Rechteck 2">
            <a:extLst>
              <a:ext uri="{FF2B5EF4-FFF2-40B4-BE49-F238E27FC236}">
                <a16:creationId xmlns:a16="http://schemas.microsoft.com/office/drawing/2014/main" id="{CA4B0789-2E30-4AB1-986D-A33E5D719C22}"/>
              </a:ext>
            </a:extLst>
          </p:cNvPr>
          <p:cNvSpPr/>
          <p:nvPr/>
        </p:nvSpPr>
        <p:spPr>
          <a:xfrm rot="16200000">
            <a:off x="741622" y="4817021"/>
            <a:ext cx="2666114" cy="230832"/>
          </a:xfrm>
          <a:prstGeom prst="rect">
            <a:avLst/>
          </a:prstGeom>
        </p:spPr>
        <p:txBody>
          <a:bodyPr wrap="none">
            <a:spAutoFit/>
          </a:bodyPr>
          <a:lstStyle/>
          <a:p>
            <a:r>
              <a:rPr lang="de-DE" sz="900" dirty="0">
                <a:solidFill>
                  <a:schemeClr val="bg1">
                    <a:lumMod val="65000"/>
                  </a:schemeClr>
                </a:solidFill>
              </a:rPr>
              <a:t>Deutsche Gesellschaft für Ernährung e. V., 2023</a:t>
            </a:r>
          </a:p>
        </p:txBody>
      </p:sp>
      <p:pic>
        <p:nvPicPr>
          <p:cNvPr id="6" name="Grafik 5">
            <a:extLst>
              <a:ext uri="{FF2B5EF4-FFF2-40B4-BE49-F238E27FC236}">
                <a16:creationId xmlns:a16="http://schemas.microsoft.com/office/drawing/2014/main" id="{84A27C2D-7621-40A0-8075-C4CB499720EC}"/>
              </a:ext>
            </a:extLst>
          </p:cNvPr>
          <p:cNvPicPr>
            <a:picLocks noChangeAspect="1"/>
          </p:cNvPicPr>
          <p:nvPr/>
        </p:nvPicPr>
        <p:blipFill>
          <a:blip r:embed="rId3"/>
          <a:stretch>
            <a:fillRect/>
          </a:stretch>
        </p:blipFill>
        <p:spPr>
          <a:xfrm>
            <a:off x="2261349" y="944571"/>
            <a:ext cx="4852326" cy="5272920"/>
          </a:xfrm>
          <a:prstGeom prst="rect">
            <a:avLst/>
          </a:prstGeom>
        </p:spPr>
      </p:pic>
      <p:pic>
        <p:nvPicPr>
          <p:cNvPr id="10" name="Grafik 9">
            <a:extLst>
              <a:ext uri="{FF2B5EF4-FFF2-40B4-BE49-F238E27FC236}">
                <a16:creationId xmlns:a16="http://schemas.microsoft.com/office/drawing/2014/main" id="{356CC546-6F23-4555-B44A-C99D0FC23778}"/>
              </a:ext>
            </a:extLst>
          </p:cNvPr>
          <p:cNvPicPr>
            <a:picLocks noChangeAspect="1"/>
          </p:cNvPicPr>
          <p:nvPr/>
        </p:nvPicPr>
        <p:blipFill>
          <a:blip r:embed="rId4"/>
          <a:stretch>
            <a:fillRect/>
          </a:stretch>
        </p:blipFill>
        <p:spPr>
          <a:xfrm>
            <a:off x="7113675" y="1124102"/>
            <a:ext cx="5037659" cy="5064361"/>
          </a:xfrm>
          <a:prstGeom prst="rect">
            <a:avLst/>
          </a:prstGeom>
        </p:spPr>
      </p:pic>
    </p:spTree>
    <p:extLst>
      <p:ext uri="{BB962C8B-B14F-4D97-AF65-F5344CB8AC3E}">
        <p14:creationId xmlns:p14="http://schemas.microsoft.com/office/powerpoint/2010/main" val="1421988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E7F0-5320-4D95-960D-F34734A2C97A}"/>
              </a:ext>
            </a:extLst>
          </p:cNvPr>
          <p:cNvSpPr>
            <a:spLocks noGrp="1"/>
          </p:cNvSpPr>
          <p:nvPr>
            <p:ph type="title"/>
          </p:nvPr>
        </p:nvSpPr>
        <p:spPr/>
        <p:txBody>
          <a:bodyPr/>
          <a:lstStyle/>
          <a:p>
            <a:r>
              <a:rPr lang="de-DE" dirty="0"/>
              <a:t>Einflussfaktoren auf die Nachhaltigkeit</a:t>
            </a:r>
          </a:p>
        </p:txBody>
      </p:sp>
      <p:sp>
        <p:nvSpPr>
          <p:cNvPr id="4" name="Textplatzhalter 3">
            <a:extLst>
              <a:ext uri="{FF2B5EF4-FFF2-40B4-BE49-F238E27FC236}">
                <a16:creationId xmlns:a16="http://schemas.microsoft.com/office/drawing/2014/main" id="{37E3FBA1-1A3E-4F66-9C89-F82C6A217C64}"/>
              </a:ext>
            </a:extLst>
          </p:cNvPr>
          <p:cNvSpPr>
            <a:spLocks noGrp="1"/>
          </p:cNvSpPr>
          <p:nvPr>
            <p:ph type="body" sz="quarter" idx="13"/>
          </p:nvPr>
        </p:nvSpPr>
        <p:spPr/>
        <p:txBody>
          <a:bodyPr/>
          <a:lstStyle/>
          <a:p>
            <a:r>
              <a:rPr lang="de-DE"/>
              <a:t>DGE – Schule</a:t>
            </a:r>
          </a:p>
        </p:txBody>
      </p:sp>
      <p:sp>
        <p:nvSpPr>
          <p:cNvPr id="8" name="Rechteck 7">
            <a:extLst>
              <a:ext uri="{FF2B5EF4-FFF2-40B4-BE49-F238E27FC236}">
                <a16:creationId xmlns:a16="http://schemas.microsoft.com/office/drawing/2014/main" id="{AF539C91-7341-49D8-8F49-B4E838442B37}"/>
              </a:ext>
            </a:extLst>
          </p:cNvPr>
          <p:cNvSpPr/>
          <p:nvPr/>
        </p:nvSpPr>
        <p:spPr>
          <a:xfrm>
            <a:off x="2723878" y="6016503"/>
            <a:ext cx="2666114" cy="230832"/>
          </a:xfrm>
          <a:prstGeom prst="rect">
            <a:avLst/>
          </a:prstGeom>
        </p:spPr>
        <p:txBody>
          <a:bodyPr wrap="none">
            <a:spAutoFit/>
          </a:bodyPr>
          <a:lstStyle/>
          <a:p>
            <a:r>
              <a:rPr lang="de-DE" sz="900" dirty="0">
                <a:solidFill>
                  <a:schemeClr val="bg1">
                    <a:lumMod val="65000"/>
                  </a:schemeClr>
                </a:solidFill>
              </a:rPr>
              <a:t>Deutsche Gesellschaft für Ernährung e. V., 2023</a:t>
            </a:r>
          </a:p>
        </p:txBody>
      </p:sp>
      <p:pic>
        <p:nvPicPr>
          <p:cNvPr id="3" name="Grafik 2">
            <a:extLst>
              <a:ext uri="{FF2B5EF4-FFF2-40B4-BE49-F238E27FC236}">
                <a16:creationId xmlns:a16="http://schemas.microsoft.com/office/drawing/2014/main" id="{68E87850-C8BA-4BE7-B5E4-41BD770EB6B7}"/>
              </a:ext>
            </a:extLst>
          </p:cNvPr>
          <p:cNvPicPr>
            <a:picLocks noChangeAspect="1"/>
          </p:cNvPicPr>
          <p:nvPr/>
        </p:nvPicPr>
        <p:blipFill>
          <a:blip r:embed="rId3"/>
          <a:stretch>
            <a:fillRect/>
          </a:stretch>
        </p:blipFill>
        <p:spPr>
          <a:xfrm>
            <a:off x="2723878" y="1028061"/>
            <a:ext cx="9452426" cy="4955724"/>
          </a:xfrm>
          <a:prstGeom prst="rect">
            <a:avLst/>
          </a:prstGeom>
        </p:spPr>
      </p:pic>
    </p:spTree>
    <p:extLst>
      <p:ext uri="{BB962C8B-B14F-4D97-AF65-F5344CB8AC3E}">
        <p14:creationId xmlns:p14="http://schemas.microsoft.com/office/powerpoint/2010/main" val="702658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E7F0-5320-4D95-960D-F34734A2C97A}"/>
              </a:ext>
            </a:extLst>
          </p:cNvPr>
          <p:cNvSpPr>
            <a:spLocks noGrp="1"/>
          </p:cNvSpPr>
          <p:nvPr>
            <p:ph type="title"/>
          </p:nvPr>
        </p:nvSpPr>
        <p:spPr/>
        <p:txBody>
          <a:bodyPr/>
          <a:lstStyle/>
          <a:p>
            <a:r>
              <a:rPr lang="de-DE" dirty="0"/>
              <a:t>Einflussfaktoren auf die Nachhaltigkeit</a:t>
            </a:r>
          </a:p>
        </p:txBody>
      </p:sp>
      <p:sp>
        <p:nvSpPr>
          <p:cNvPr id="4" name="Textplatzhalter 3">
            <a:extLst>
              <a:ext uri="{FF2B5EF4-FFF2-40B4-BE49-F238E27FC236}">
                <a16:creationId xmlns:a16="http://schemas.microsoft.com/office/drawing/2014/main" id="{37E3FBA1-1A3E-4F66-9C89-F82C6A217C64}"/>
              </a:ext>
            </a:extLst>
          </p:cNvPr>
          <p:cNvSpPr>
            <a:spLocks noGrp="1"/>
          </p:cNvSpPr>
          <p:nvPr>
            <p:ph type="body" sz="quarter" idx="13"/>
          </p:nvPr>
        </p:nvSpPr>
        <p:spPr/>
        <p:txBody>
          <a:bodyPr/>
          <a:lstStyle/>
          <a:p>
            <a:r>
              <a:rPr lang="de-DE"/>
              <a:t>DGE – Betrieb</a:t>
            </a:r>
          </a:p>
        </p:txBody>
      </p:sp>
      <p:sp>
        <p:nvSpPr>
          <p:cNvPr id="9" name="Rechteck 8">
            <a:extLst>
              <a:ext uri="{FF2B5EF4-FFF2-40B4-BE49-F238E27FC236}">
                <a16:creationId xmlns:a16="http://schemas.microsoft.com/office/drawing/2014/main" id="{E109485C-A7E9-444E-8EB1-47226A63A31B}"/>
              </a:ext>
            </a:extLst>
          </p:cNvPr>
          <p:cNvSpPr/>
          <p:nvPr/>
        </p:nvSpPr>
        <p:spPr>
          <a:xfrm rot="16200000">
            <a:off x="8681539" y="4669309"/>
            <a:ext cx="2666114" cy="230832"/>
          </a:xfrm>
          <a:prstGeom prst="rect">
            <a:avLst/>
          </a:prstGeom>
        </p:spPr>
        <p:txBody>
          <a:bodyPr wrap="none">
            <a:spAutoFit/>
          </a:bodyPr>
          <a:lstStyle/>
          <a:p>
            <a:r>
              <a:rPr lang="de-DE" sz="900" dirty="0">
                <a:solidFill>
                  <a:schemeClr val="bg1">
                    <a:lumMod val="65000"/>
                  </a:schemeClr>
                </a:solidFill>
              </a:rPr>
              <a:t>Deutsche Gesellschaft für Ernährung e. V., 2023</a:t>
            </a:r>
          </a:p>
        </p:txBody>
      </p:sp>
      <p:pic>
        <p:nvPicPr>
          <p:cNvPr id="3" name="Grafik 2">
            <a:extLst>
              <a:ext uri="{FF2B5EF4-FFF2-40B4-BE49-F238E27FC236}">
                <a16:creationId xmlns:a16="http://schemas.microsoft.com/office/drawing/2014/main" id="{95BE3482-1A72-47CD-B0E2-76445FFDD862}"/>
              </a:ext>
            </a:extLst>
          </p:cNvPr>
          <p:cNvPicPr>
            <a:picLocks noChangeAspect="1"/>
          </p:cNvPicPr>
          <p:nvPr/>
        </p:nvPicPr>
        <p:blipFill>
          <a:blip r:embed="rId3"/>
          <a:stretch>
            <a:fillRect/>
          </a:stretch>
        </p:blipFill>
        <p:spPr>
          <a:xfrm>
            <a:off x="371356" y="1313974"/>
            <a:ext cx="9520129" cy="4866180"/>
          </a:xfrm>
          <a:prstGeom prst="rect">
            <a:avLst/>
          </a:prstGeom>
        </p:spPr>
      </p:pic>
    </p:spTree>
    <p:extLst>
      <p:ext uri="{BB962C8B-B14F-4D97-AF65-F5344CB8AC3E}">
        <p14:creationId xmlns:p14="http://schemas.microsoft.com/office/powerpoint/2010/main" val="1039421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E7F0-5320-4D95-960D-F34734A2C97A}"/>
              </a:ext>
            </a:extLst>
          </p:cNvPr>
          <p:cNvSpPr>
            <a:spLocks noGrp="1"/>
          </p:cNvSpPr>
          <p:nvPr>
            <p:ph type="title"/>
          </p:nvPr>
        </p:nvSpPr>
        <p:spPr/>
        <p:txBody>
          <a:bodyPr/>
          <a:lstStyle/>
          <a:p>
            <a:r>
              <a:rPr lang="de-DE" dirty="0"/>
              <a:t>Einflussfaktoren auf die Nachhaltigkeit</a:t>
            </a:r>
          </a:p>
        </p:txBody>
      </p:sp>
      <p:sp>
        <p:nvSpPr>
          <p:cNvPr id="4" name="Textplatzhalter 3">
            <a:extLst>
              <a:ext uri="{FF2B5EF4-FFF2-40B4-BE49-F238E27FC236}">
                <a16:creationId xmlns:a16="http://schemas.microsoft.com/office/drawing/2014/main" id="{37E3FBA1-1A3E-4F66-9C89-F82C6A217C64}"/>
              </a:ext>
            </a:extLst>
          </p:cNvPr>
          <p:cNvSpPr>
            <a:spLocks noGrp="1"/>
          </p:cNvSpPr>
          <p:nvPr>
            <p:ph type="body" sz="quarter" idx="13"/>
          </p:nvPr>
        </p:nvSpPr>
        <p:spPr/>
        <p:txBody>
          <a:bodyPr/>
          <a:lstStyle/>
          <a:p>
            <a:r>
              <a:rPr lang="de-DE"/>
              <a:t>DGE – Klinik</a:t>
            </a:r>
          </a:p>
        </p:txBody>
      </p:sp>
      <p:sp>
        <p:nvSpPr>
          <p:cNvPr id="8" name="Rechteck 7">
            <a:extLst>
              <a:ext uri="{FF2B5EF4-FFF2-40B4-BE49-F238E27FC236}">
                <a16:creationId xmlns:a16="http://schemas.microsoft.com/office/drawing/2014/main" id="{6DA6E11B-C523-4E70-B0BE-6F7ED9AD9FDF}"/>
              </a:ext>
            </a:extLst>
          </p:cNvPr>
          <p:cNvSpPr/>
          <p:nvPr/>
        </p:nvSpPr>
        <p:spPr>
          <a:xfrm rot="16200000">
            <a:off x="1015809" y="4540255"/>
            <a:ext cx="2666114" cy="230832"/>
          </a:xfrm>
          <a:prstGeom prst="rect">
            <a:avLst/>
          </a:prstGeom>
        </p:spPr>
        <p:txBody>
          <a:bodyPr wrap="none">
            <a:spAutoFit/>
          </a:bodyPr>
          <a:lstStyle/>
          <a:p>
            <a:r>
              <a:rPr lang="de-DE" sz="900" dirty="0">
                <a:solidFill>
                  <a:schemeClr val="bg1">
                    <a:lumMod val="65000"/>
                  </a:schemeClr>
                </a:solidFill>
              </a:rPr>
              <a:t>Deutsche Gesellschaft für Ernährung e. V., 2023</a:t>
            </a:r>
          </a:p>
        </p:txBody>
      </p:sp>
      <p:pic>
        <p:nvPicPr>
          <p:cNvPr id="3" name="Grafik 2">
            <a:extLst>
              <a:ext uri="{FF2B5EF4-FFF2-40B4-BE49-F238E27FC236}">
                <a16:creationId xmlns:a16="http://schemas.microsoft.com/office/drawing/2014/main" id="{4D82F9BA-49BF-466A-94C0-74A1BE0F60ED}"/>
              </a:ext>
            </a:extLst>
          </p:cNvPr>
          <p:cNvPicPr>
            <a:picLocks noChangeAspect="1"/>
          </p:cNvPicPr>
          <p:nvPr/>
        </p:nvPicPr>
        <p:blipFill>
          <a:blip r:embed="rId3"/>
          <a:stretch>
            <a:fillRect/>
          </a:stretch>
        </p:blipFill>
        <p:spPr>
          <a:xfrm>
            <a:off x="2547256" y="944571"/>
            <a:ext cx="9561029" cy="5173200"/>
          </a:xfrm>
          <a:prstGeom prst="rect">
            <a:avLst/>
          </a:prstGeom>
        </p:spPr>
      </p:pic>
    </p:spTree>
    <p:extLst>
      <p:ext uri="{BB962C8B-B14F-4D97-AF65-F5344CB8AC3E}">
        <p14:creationId xmlns:p14="http://schemas.microsoft.com/office/powerpoint/2010/main" val="1777557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49172-6A12-4A48-A31F-E5705B0B93F1}"/>
              </a:ext>
            </a:extLst>
          </p:cNvPr>
          <p:cNvSpPr>
            <a:spLocks noGrp="1"/>
          </p:cNvSpPr>
          <p:nvPr>
            <p:ph type="title"/>
          </p:nvPr>
        </p:nvSpPr>
        <p:spPr/>
        <p:txBody>
          <a:bodyPr/>
          <a:lstStyle/>
          <a:p>
            <a:r>
              <a:rPr lang="de-DE" dirty="0"/>
              <a:t>Übersicht</a:t>
            </a:r>
          </a:p>
        </p:txBody>
      </p:sp>
      <p:sp>
        <p:nvSpPr>
          <p:cNvPr id="3" name="Textplatzhalter 2">
            <a:extLst>
              <a:ext uri="{FF2B5EF4-FFF2-40B4-BE49-F238E27FC236}">
                <a16:creationId xmlns:a16="http://schemas.microsoft.com/office/drawing/2014/main" id="{D37AEB6A-6C25-454D-BAC7-88E78D780E90}"/>
              </a:ext>
            </a:extLst>
          </p:cNvPr>
          <p:cNvSpPr>
            <a:spLocks noGrp="1"/>
          </p:cNvSpPr>
          <p:nvPr>
            <p:ph type="body" sz="quarter" idx="13"/>
          </p:nvPr>
        </p:nvSpPr>
        <p:spPr/>
        <p:txBody>
          <a:bodyPr/>
          <a:lstStyle/>
          <a:p>
            <a:r>
              <a:rPr lang="de-DE" dirty="0"/>
              <a:t>Ablauf</a:t>
            </a:r>
          </a:p>
        </p:txBody>
      </p:sp>
      <p:graphicFrame>
        <p:nvGraphicFramePr>
          <p:cNvPr id="5" name="Tabelle 4">
            <a:extLst>
              <a:ext uri="{FF2B5EF4-FFF2-40B4-BE49-F238E27FC236}">
                <a16:creationId xmlns:a16="http://schemas.microsoft.com/office/drawing/2014/main" id="{4C3A26F4-92F5-4C4A-BFC6-081E8E801127}"/>
              </a:ext>
            </a:extLst>
          </p:cNvPr>
          <p:cNvGraphicFramePr>
            <a:graphicFrameLocks noGrp="1"/>
          </p:cNvGraphicFramePr>
          <p:nvPr>
            <p:extLst/>
          </p:nvPr>
        </p:nvGraphicFramePr>
        <p:xfrm>
          <a:off x="371357" y="1442145"/>
          <a:ext cx="11375167" cy="5232400"/>
        </p:xfrm>
        <a:graphic>
          <a:graphicData uri="http://schemas.openxmlformats.org/drawingml/2006/table">
            <a:tbl>
              <a:tblPr firstRow="1" bandRow="1">
                <a:tableStyleId>{00A15C55-8517-42AA-B614-E9B94910E393}</a:tableStyleId>
              </a:tblPr>
              <a:tblGrid>
                <a:gridCol w="800951">
                  <a:extLst>
                    <a:ext uri="{9D8B030D-6E8A-4147-A177-3AD203B41FA5}">
                      <a16:colId xmlns:a16="http://schemas.microsoft.com/office/drawing/2014/main" val="2202381272"/>
                    </a:ext>
                  </a:extLst>
                </a:gridCol>
                <a:gridCol w="1007366">
                  <a:extLst>
                    <a:ext uri="{9D8B030D-6E8A-4147-A177-3AD203B41FA5}">
                      <a16:colId xmlns:a16="http://schemas.microsoft.com/office/drawing/2014/main" val="1431896644"/>
                    </a:ext>
                  </a:extLst>
                </a:gridCol>
                <a:gridCol w="2934586">
                  <a:extLst>
                    <a:ext uri="{9D8B030D-6E8A-4147-A177-3AD203B41FA5}">
                      <a16:colId xmlns:a16="http://schemas.microsoft.com/office/drawing/2014/main" val="32570082"/>
                    </a:ext>
                  </a:extLst>
                </a:gridCol>
                <a:gridCol w="3636335">
                  <a:extLst>
                    <a:ext uri="{9D8B030D-6E8A-4147-A177-3AD203B41FA5}">
                      <a16:colId xmlns:a16="http://schemas.microsoft.com/office/drawing/2014/main" val="3551147682"/>
                    </a:ext>
                  </a:extLst>
                </a:gridCol>
                <a:gridCol w="2995929">
                  <a:extLst>
                    <a:ext uri="{9D8B030D-6E8A-4147-A177-3AD203B41FA5}">
                      <a16:colId xmlns:a16="http://schemas.microsoft.com/office/drawing/2014/main" val="1814567008"/>
                    </a:ext>
                  </a:extLst>
                </a:gridCol>
              </a:tblGrid>
              <a:tr h="370840">
                <a:tc>
                  <a:txBody>
                    <a:bodyPr/>
                    <a:lstStyle/>
                    <a:p>
                      <a:r>
                        <a:rPr lang="de-DE" sz="1200" dirty="0"/>
                        <a:t>Block</a:t>
                      </a:r>
                    </a:p>
                  </a:txBody>
                  <a:tcPr/>
                </a:tc>
                <a:tc>
                  <a:txBody>
                    <a:bodyPr/>
                    <a:lstStyle/>
                    <a:p>
                      <a:r>
                        <a:rPr lang="de-DE" sz="1200" dirty="0"/>
                        <a:t>Zeit</a:t>
                      </a:r>
                    </a:p>
                  </a:txBody>
                  <a:tcPr/>
                </a:tc>
                <a:tc>
                  <a:txBody>
                    <a:bodyPr/>
                    <a:lstStyle/>
                    <a:p>
                      <a:r>
                        <a:rPr lang="de-DE" sz="1200"/>
                        <a:t>Inhalt</a:t>
                      </a:r>
                      <a:endParaRPr lang="de-DE" sz="1200" dirty="0"/>
                    </a:p>
                  </a:txBody>
                  <a:tcPr/>
                </a:tc>
                <a:tc>
                  <a:txBody>
                    <a:bodyPr/>
                    <a:lstStyle/>
                    <a:p>
                      <a:pPr algn="ctr"/>
                      <a:r>
                        <a:rPr lang="de-DE" sz="1200"/>
                        <a:t>Methode</a:t>
                      </a:r>
                      <a:endParaRPr lang="de-DE" sz="1200" dirty="0"/>
                    </a:p>
                  </a:txBody>
                  <a:tcPr/>
                </a:tc>
                <a:tc>
                  <a:txBody>
                    <a:bodyPr/>
                    <a:lstStyle/>
                    <a:p>
                      <a:pPr algn="ctr"/>
                      <a:r>
                        <a:rPr lang="de-DE" sz="1200"/>
                        <a:t>Material</a:t>
                      </a:r>
                      <a:endParaRPr lang="de-DE" sz="1200" dirty="0"/>
                    </a:p>
                  </a:txBody>
                  <a:tcPr/>
                </a:tc>
                <a:extLst>
                  <a:ext uri="{0D108BD9-81ED-4DB2-BD59-A6C34878D82A}">
                    <a16:rowId xmlns:a16="http://schemas.microsoft.com/office/drawing/2014/main" val="356692969"/>
                  </a:ext>
                </a:extLst>
              </a:tr>
              <a:tr h="370840">
                <a:tc rowSpan="4">
                  <a:txBody>
                    <a:bodyPr/>
                    <a:lstStyle/>
                    <a:p>
                      <a:pPr algn="ctr"/>
                      <a:r>
                        <a:rPr lang="de-DE" sz="1200" dirty="0"/>
                        <a:t>1</a:t>
                      </a:r>
                    </a:p>
                  </a:txBody>
                  <a:tcPr anchor="ctr"/>
                </a:tc>
                <a:tc>
                  <a:txBody>
                    <a:bodyPr/>
                    <a:lstStyle/>
                    <a:p>
                      <a:pPr algn="ctr"/>
                      <a:r>
                        <a:rPr lang="de-DE" sz="1200" dirty="0"/>
                        <a:t>20</a:t>
                      </a:r>
                    </a:p>
                  </a:txBody>
                  <a:tcPr anchor="ctr"/>
                </a:tc>
                <a:tc>
                  <a:txBody>
                    <a:bodyPr/>
                    <a:lstStyle/>
                    <a:p>
                      <a:pPr algn="ctr"/>
                      <a:r>
                        <a:rPr lang="de-DE" sz="1200" dirty="0"/>
                        <a:t>Begrüßung, Agenda und Vorstellungsrunde</a:t>
                      </a:r>
                    </a:p>
                  </a:txBody>
                  <a:tcPr/>
                </a:tc>
                <a:tc>
                  <a:txBody>
                    <a:bodyPr/>
                    <a:lstStyle/>
                    <a:p>
                      <a:pPr algn="ctr"/>
                      <a:r>
                        <a:rPr lang="de-DE" sz="1200" dirty="0"/>
                        <a:t>Vortrag</a:t>
                      </a:r>
                    </a:p>
                  </a:txBody>
                  <a:tcPr/>
                </a:tc>
                <a:tc>
                  <a:txBody>
                    <a:bodyPr/>
                    <a:lstStyle/>
                    <a:p>
                      <a:pPr algn="l"/>
                      <a:r>
                        <a:rPr lang="de-DE" sz="1200" dirty="0"/>
                        <a:t>Präsentation, Laptop &amp; </a:t>
                      </a:r>
                      <a:r>
                        <a:rPr lang="de-DE" sz="1200" dirty="0" err="1"/>
                        <a:t>Beamer</a:t>
                      </a:r>
                      <a:r>
                        <a:rPr lang="de-DE" sz="1200" dirty="0"/>
                        <a:t> </a:t>
                      </a:r>
                      <a:r>
                        <a:rPr lang="de-DE" sz="1100" dirty="0"/>
                        <a:t>(gesamten Workshop)</a:t>
                      </a:r>
                      <a:endParaRPr lang="de-DE" sz="1200" dirty="0"/>
                    </a:p>
                  </a:txBody>
                  <a:tcPr/>
                </a:tc>
                <a:extLst>
                  <a:ext uri="{0D108BD9-81ED-4DB2-BD59-A6C34878D82A}">
                    <a16:rowId xmlns:a16="http://schemas.microsoft.com/office/drawing/2014/main" val="525869581"/>
                  </a:ext>
                </a:extLst>
              </a:tr>
              <a:tr h="367453">
                <a:tc vMerge="1">
                  <a:txBody>
                    <a:bodyPr/>
                    <a:lstStyle/>
                    <a:p>
                      <a:endParaRPr lang="de-DE" sz="1200" dirty="0"/>
                    </a:p>
                  </a:txBody>
                  <a:tcPr/>
                </a:tc>
                <a:tc>
                  <a:txBody>
                    <a:bodyPr/>
                    <a:lstStyle/>
                    <a:p>
                      <a:pPr algn="ctr"/>
                      <a:r>
                        <a:rPr lang="de-DE" sz="1200" dirty="0"/>
                        <a:t>10</a:t>
                      </a:r>
                    </a:p>
                  </a:txBody>
                  <a:tcPr anchor="ctr"/>
                </a:tc>
                <a:tc>
                  <a:txBody>
                    <a:bodyPr/>
                    <a:lstStyle/>
                    <a:p>
                      <a:pPr algn="ctr"/>
                      <a:r>
                        <a:rPr lang="de-DE" sz="1200" dirty="0"/>
                        <a:t>Zielvorstellung &amp; Einordnung in den Verpflegungsablauf</a:t>
                      </a:r>
                    </a:p>
                  </a:txBody>
                  <a:tcPr/>
                </a:tc>
                <a:tc>
                  <a:txBody>
                    <a:bodyPr/>
                    <a:lstStyle/>
                    <a:p>
                      <a:pPr algn="ctr"/>
                      <a:r>
                        <a:rPr lang="de-DE" sz="1200" dirty="0"/>
                        <a:t>Vortrag</a:t>
                      </a:r>
                    </a:p>
                  </a:txBody>
                  <a:tcPr/>
                </a:tc>
                <a:tc>
                  <a:txBody>
                    <a:bodyPr/>
                    <a:lstStyle/>
                    <a:p>
                      <a:pPr algn="l"/>
                      <a:r>
                        <a:rPr lang="de-DE" sz="1200" dirty="0"/>
                        <a:t>Präsentation</a:t>
                      </a:r>
                    </a:p>
                  </a:txBody>
                  <a:tcPr/>
                </a:tc>
                <a:extLst>
                  <a:ext uri="{0D108BD9-81ED-4DB2-BD59-A6C34878D82A}">
                    <a16:rowId xmlns:a16="http://schemas.microsoft.com/office/drawing/2014/main" val="791101704"/>
                  </a:ext>
                </a:extLst>
              </a:tr>
              <a:tr h="370840">
                <a:tc vMerge="1">
                  <a:txBody>
                    <a:bodyPr/>
                    <a:lstStyle/>
                    <a:p>
                      <a:endParaRPr lang="de-DE" sz="1200" dirty="0"/>
                    </a:p>
                  </a:txBody>
                  <a:tcPr/>
                </a:tc>
                <a:tc>
                  <a:txBody>
                    <a:bodyPr/>
                    <a:lstStyle/>
                    <a:p>
                      <a:pPr algn="ctr"/>
                      <a:r>
                        <a:rPr lang="de-DE" sz="1200" dirty="0"/>
                        <a:t>20</a:t>
                      </a:r>
                    </a:p>
                  </a:txBody>
                  <a:tcPr anchor="ctr"/>
                </a:tc>
                <a:tc>
                  <a:txBody>
                    <a:bodyPr/>
                    <a:lstStyle/>
                    <a:p>
                      <a:pPr algn="ctr"/>
                      <a:r>
                        <a:rPr lang="de-DE" sz="1200" dirty="0"/>
                        <a:t>Rezepturen</a:t>
                      </a:r>
                    </a:p>
                    <a:p>
                      <a:pPr algn="ctr"/>
                      <a:r>
                        <a:rPr lang="de-DE" sz="1200" dirty="0"/>
                        <a:t>Was steckt dahinter?</a:t>
                      </a:r>
                    </a:p>
                  </a:txBody>
                  <a:tcPr/>
                </a:tc>
                <a:tc>
                  <a:txBody>
                    <a:bodyPr/>
                    <a:lstStyle/>
                    <a:p>
                      <a:pPr algn="ctr"/>
                      <a:r>
                        <a:rPr lang="de-DE" sz="1200" dirty="0"/>
                        <a:t>Plenum</a:t>
                      </a:r>
                    </a:p>
                    <a:p>
                      <a:pPr algn="ctr"/>
                      <a:r>
                        <a:rPr lang="de-DE" sz="1200" dirty="0"/>
                        <a:t>Vortrag</a:t>
                      </a:r>
                    </a:p>
                  </a:txBody>
                  <a:tcPr/>
                </a:tc>
                <a:tc>
                  <a:txBody>
                    <a:bodyPr/>
                    <a:lstStyle/>
                    <a:p>
                      <a:r>
                        <a:rPr lang="de-DE" sz="1200" dirty="0"/>
                        <a:t>Flip Chart + Stifte</a:t>
                      </a:r>
                    </a:p>
                    <a:p>
                      <a:r>
                        <a:rPr lang="de-DE" sz="1200" dirty="0"/>
                        <a:t>Präsentation</a:t>
                      </a:r>
                    </a:p>
                  </a:txBody>
                  <a:tcPr/>
                </a:tc>
                <a:extLst>
                  <a:ext uri="{0D108BD9-81ED-4DB2-BD59-A6C34878D82A}">
                    <a16:rowId xmlns:a16="http://schemas.microsoft.com/office/drawing/2014/main" val="2462647292"/>
                  </a:ext>
                </a:extLst>
              </a:tr>
              <a:tr h="370840">
                <a:tc vMerge="1">
                  <a:txBody>
                    <a:bodyPr/>
                    <a:lstStyle/>
                    <a:p>
                      <a:pPr algn="ctr"/>
                      <a:endParaRPr lang="de-DE" sz="1200" dirty="0"/>
                    </a:p>
                  </a:txBody>
                  <a:tcPr anchor="ctr"/>
                </a:tc>
                <a:tc>
                  <a:txBody>
                    <a:bodyPr/>
                    <a:lstStyle/>
                    <a:p>
                      <a:pPr algn="ctr"/>
                      <a:r>
                        <a:rPr lang="de-DE" sz="1200" dirty="0"/>
                        <a:t>30</a:t>
                      </a:r>
                    </a:p>
                  </a:txBody>
                  <a:tcPr anchor="ctr"/>
                </a:tc>
                <a:tc>
                  <a:txBody>
                    <a:bodyPr/>
                    <a:lstStyle/>
                    <a:p>
                      <a:pPr algn="ctr"/>
                      <a:r>
                        <a:rPr lang="de-DE" sz="1200" dirty="0"/>
                        <a:t>Einflussfaktoren auf die Rezepturentwicklung</a:t>
                      </a:r>
                    </a:p>
                    <a:p>
                      <a:pPr algn="ctr"/>
                      <a:r>
                        <a:rPr lang="de-DE" sz="1200" dirty="0"/>
                        <a:t>- Teil 1</a:t>
                      </a:r>
                    </a:p>
                  </a:txBody>
                  <a:tcPr/>
                </a:tc>
                <a:tc>
                  <a:txBody>
                    <a:bodyPr/>
                    <a:lstStyle/>
                    <a:p>
                      <a:pPr algn="ctr"/>
                      <a:r>
                        <a:rPr lang="de-DE" sz="1200" dirty="0"/>
                        <a:t>Vortrag</a:t>
                      </a:r>
                    </a:p>
                  </a:txBody>
                  <a:tcPr/>
                </a:tc>
                <a:tc>
                  <a:txBody>
                    <a:bodyPr/>
                    <a:lstStyle/>
                    <a:p>
                      <a:r>
                        <a:rPr lang="de-DE" sz="1200" dirty="0"/>
                        <a:t>Präsentation</a:t>
                      </a:r>
                    </a:p>
                  </a:txBody>
                  <a:tcPr/>
                </a:tc>
                <a:extLst>
                  <a:ext uri="{0D108BD9-81ED-4DB2-BD59-A6C34878D82A}">
                    <a16:rowId xmlns:a16="http://schemas.microsoft.com/office/drawing/2014/main" val="2775728762"/>
                  </a:ext>
                </a:extLst>
              </a:tr>
              <a:tr h="370840">
                <a:tc gridSpan="5">
                  <a:txBody>
                    <a:bodyPr/>
                    <a:lstStyle/>
                    <a:p>
                      <a:pPr algn="ctr"/>
                      <a:r>
                        <a:rPr lang="de-DE" sz="1200" dirty="0"/>
                        <a:t>PAUSE (30min)</a:t>
                      </a:r>
                    </a:p>
                  </a:txBody>
                  <a:tcPr anchor="ctr"/>
                </a:tc>
                <a:tc hMerge="1">
                  <a:txBody>
                    <a:bodyPr/>
                    <a:lstStyle/>
                    <a:p>
                      <a:pPr algn="ctr"/>
                      <a:endParaRPr lang="de-DE" sz="1200" dirty="0"/>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876097315"/>
                  </a:ext>
                </a:extLst>
              </a:tr>
              <a:tr h="370840">
                <a:tc rowSpan="5">
                  <a:txBody>
                    <a:bodyPr/>
                    <a:lstStyle/>
                    <a:p>
                      <a:pPr algn="ctr"/>
                      <a:r>
                        <a:rPr lang="de-DE" sz="1200" dirty="0"/>
                        <a:t>2</a:t>
                      </a:r>
                    </a:p>
                  </a:txBody>
                  <a:tcPr anchor="ctr"/>
                </a:tc>
                <a:tc>
                  <a:txBody>
                    <a:bodyPr/>
                    <a:lstStyle/>
                    <a:p>
                      <a:pPr algn="ctr"/>
                      <a:r>
                        <a:rPr lang="de-DE" sz="1200" dirty="0"/>
                        <a:t>20</a:t>
                      </a:r>
                    </a:p>
                  </a:txBody>
                  <a:tcPr anchor="ctr"/>
                </a:tc>
                <a:tc>
                  <a:txBody>
                    <a:bodyPr/>
                    <a:lstStyle/>
                    <a:p>
                      <a:pPr algn="ctr"/>
                      <a:r>
                        <a:rPr lang="de-DE" sz="1200" dirty="0"/>
                        <a:t>Einflussfaktoren auf die Rezepturentwicklung</a:t>
                      </a:r>
                    </a:p>
                    <a:p>
                      <a:pPr algn="ctr"/>
                      <a:r>
                        <a:rPr lang="de-DE" sz="1200" dirty="0"/>
                        <a:t>- Teil 2</a:t>
                      </a:r>
                    </a:p>
                  </a:txBody>
                  <a:tcPr/>
                </a:tc>
                <a:tc>
                  <a:txBody>
                    <a:bodyPr/>
                    <a:lstStyle/>
                    <a:p>
                      <a:pPr algn="ctr"/>
                      <a:r>
                        <a:rPr lang="de-DE" sz="1200" dirty="0"/>
                        <a:t>Vortrag</a:t>
                      </a:r>
                    </a:p>
                  </a:txBody>
                  <a:tcPr/>
                </a:tc>
                <a:tc>
                  <a:txBody>
                    <a:bodyPr/>
                    <a:lstStyle/>
                    <a:p>
                      <a:r>
                        <a:rPr lang="de-DE" sz="1200" dirty="0"/>
                        <a:t>Präsentation</a:t>
                      </a:r>
                    </a:p>
                  </a:txBody>
                  <a:tcPr/>
                </a:tc>
                <a:extLst>
                  <a:ext uri="{0D108BD9-81ED-4DB2-BD59-A6C34878D82A}">
                    <a16:rowId xmlns:a16="http://schemas.microsoft.com/office/drawing/2014/main" val="3422921826"/>
                  </a:ext>
                </a:extLst>
              </a:tr>
              <a:tr h="370840">
                <a:tc vMerge="1">
                  <a:txBody>
                    <a:bodyPr/>
                    <a:lstStyle/>
                    <a:p>
                      <a:endParaRPr lang="de-DE" sz="1200" dirty="0"/>
                    </a:p>
                  </a:txBody>
                  <a:tcPr/>
                </a:tc>
                <a:tc>
                  <a:txBody>
                    <a:bodyPr/>
                    <a:lstStyle/>
                    <a:p>
                      <a:pPr algn="ctr"/>
                      <a:r>
                        <a:rPr lang="de-DE" sz="1200" dirty="0"/>
                        <a:t>30</a:t>
                      </a:r>
                    </a:p>
                  </a:txBody>
                  <a:tcPr anchor="ctr"/>
                </a:tc>
                <a:tc>
                  <a:txBody>
                    <a:bodyPr/>
                    <a:lstStyle/>
                    <a:p>
                      <a:pPr algn="ctr"/>
                      <a:r>
                        <a:rPr lang="de-DE" sz="1200" dirty="0"/>
                        <a:t>Nahgast-Rechner</a:t>
                      </a:r>
                    </a:p>
                    <a:p>
                      <a:pPr algn="ctr"/>
                      <a:r>
                        <a:rPr lang="de-DE" sz="1200" dirty="0"/>
                        <a:t>Erklärung</a:t>
                      </a:r>
                    </a:p>
                  </a:txBody>
                  <a:tcPr anchor="ctr"/>
                </a:tc>
                <a:tc>
                  <a:txBody>
                    <a:bodyPr/>
                    <a:lstStyle/>
                    <a:p>
                      <a:pPr algn="ctr"/>
                      <a:r>
                        <a:rPr lang="de-DE" sz="1200" dirty="0"/>
                        <a:t>Vortrag</a:t>
                      </a:r>
                    </a:p>
                  </a:txBody>
                  <a:tcPr/>
                </a:tc>
                <a:tc>
                  <a:txBody>
                    <a:bodyPr/>
                    <a:lstStyle/>
                    <a:p>
                      <a:pPr algn="l"/>
                      <a:r>
                        <a:rPr lang="de-DE" sz="1200" dirty="0"/>
                        <a:t>Präsentation</a:t>
                      </a:r>
                    </a:p>
                    <a:p>
                      <a:pPr algn="l"/>
                      <a:r>
                        <a:rPr lang="de-DE" sz="1200" dirty="0"/>
                        <a:t>WLAN, Beispiel-Rezeptur</a:t>
                      </a:r>
                    </a:p>
                  </a:txBody>
                  <a:tcPr/>
                </a:tc>
                <a:extLst>
                  <a:ext uri="{0D108BD9-81ED-4DB2-BD59-A6C34878D82A}">
                    <a16:rowId xmlns:a16="http://schemas.microsoft.com/office/drawing/2014/main" val="1966661705"/>
                  </a:ext>
                </a:extLst>
              </a:tr>
              <a:tr h="370840">
                <a:tc vMerge="1">
                  <a:txBody>
                    <a:bodyPr/>
                    <a:lstStyle/>
                    <a:p>
                      <a:endParaRPr lang="de-DE"/>
                    </a:p>
                  </a:txBody>
                  <a:tcPr/>
                </a:tc>
                <a:tc>
                  <a:txBody>
                    <a:bodyPr/>
                    <a:lstStyle/>
                    <a:p>
                      <a:pPr algn="ctr"/>
                      <a:r>
                        <a:rPr lang="de-DE" sz="1200" dirty="0"/>
                        <a:t>45</a:t>
                      </a:r>
                    </a:p>
                  </a:txBody>
                  <a:tcPr anchor="ctr"/>
                </a:tc>
                <a:tc>
                  <a:txBody>
                    <a:bodyPr/>
                    <a:lstStyle/>
                    <a:p>
                      <a:pPr algn="ctr"/>
                      <a:r>
                        <a:rPr lang="de-DE" sz="1200" dirty="0"/>
                        <a:t>Nahgast-Rechner</a:t>
                      </a:r>
                    </a:p>
                    <a:p>
                      <a:pPr algn="ctr"/>
                      <a:r>
                        <a:rPr lang="de-DE" sz="1200" dirty="0"/>
                        <a:t>Selbstlernphase</a:t>
                      </a:r>
                    </a:p>
                  </a:txBody>
                  <a:tcPr anchor="ctr"/>
                </a:tc>
                <a:tc>
                  <a:txBody>
                    <a:bodyPr/>
                    <a:lstStyle/>
                    <a:p>
                      <a:pPr algn="ctr"/>
                      <a:r>
                        <a:rPr lang="de-DE" sz="1200" dirty="0"/>
                        <a:t>Einzelarbeit</a:t>
                      </a:r>
                    </a:p>
                  </a:txBody>
                  <a:tcPr/>
                </a:tc>
                <a:tc>
                  <a:txBody>
                    <a:bodyPr/>
                    <a:lstStyle/>
                    <a:p>
                      <a:pPr algn="l"/>
                      <a:r>
                        <a:rPr lang="de-DE" sz="1200" dirty="0"/>
                        <a:t>WLAN</a:t>
                      </a:r>
                    </a:p>
                    <a:p>
                      <a:pPr algn="l"/>
                      <a:r>
                        <a:rPr lang="de-DE" sz="1200" dirty="0"/>
                        <a:t>TN: Mobiles Endgerät &amp; Rezepturen (Mittagsverpflegung)</a:t>
                      </a:r>
                    </a:p>
                  </a:txBody>
                  <a:tcPr/>
                </a:tc>
                <a:extLst>
                  <a:ext uri="{0D108BD9-81ED-4DB2-BD59-A6C34878D82A}">
                    <a16:rowId xmlns:a16="http://schemas.microsoft.com/office/drawing/2014/main" val="3322852849"/>
                  </a:ext>
                </a:extLst>
              </a:tr>
              <a:tr h="370840">
                <a:tc vMerge="1">
                  <a:txBody>
                    <a:bodyPr/>
                    <a:lstStyle/>
                    <a:p>
                      <a:endParaRPr lang="de-DE"/>
                    </a:p>
                  </a:txBody>
                  <a:tcPr/>
                </a:tc>
                <a:tc>
                  <a:txBody>
                    <a:bodyPr/>
                    <a:lstStyle/>
                    <a:p>
                      <a:pPr algn="ctr"/>
                      <a:r>
                        <a:rPr lang="de-DE" sz="1200" dirty="0"/>
                        <a:t>10</a:t>
                      </a:r>
                    </a:p>
                  </a:txBody>
                  <a:tcPr anchor="ctr"/>
                </a:tc>
                <a:tc>
                  <a:txBody>
                    <a:bodyPr/>
                    <a:lstStyle/>
                    <a:p>
                      <a:pPr algn="ctr"/>
                      <a:r>
                        <a:rPr lang="de-DE" sz="1200" dirty="0"/>
                        <a:t>Weiterführende Aufgabe</a:t>
                      </a:r>
                    </a:p>
                  </a:txBody>
                  <a:tcPr anchor="ctr"/>
                </a:tc>
                <a:tc>
                  <a:txBody>
                    <a:bodyPr/>
                    <a:lstStyle/>
                    <a:p>
                      <a:pPr algn="ctr"/>
                      <a:r>
                        <a:rPr lang="de-DE" sz="1200" dirty="0"/>
                        <a:t>Vortrag</a:t>
                      </a:r>
                    </a:p>
                  </a:txBody>
                  <a:tcPr/>
                </a:tc>
                <a:tc>
                  <a:txBody>
                    <a:bodyPr/>
                    <a:lstStyle/>
                    <a:p>
                      <a:pPr algn="l"/>
                      <a:r>
                        <a:rPr lang="de-DE" sz="1200" dirty="0"/>
                        <a:t>Präsentation</a:t>
                      </a:r>
                    </a:p>
                  </a:txBody>
                  <a:tcPr/>
                </a:tc>
                <a:extLst>
                  <a:ext uri="{0D108BD9-81ED-4DB2-BD59-A6C34878D82A}">
                    <a16:rowId xmlns:a16="http://schemas.microsoft.com/office/drawing/2014/main" val="1353180835"/>
                  </a:ext>
                </a:extLst>
              </a:tr>
              <a:tr h="370840">
                <a:tc vMerge="1">
                  <a:txBody>
                    <a:bodyPr/>
                    <a:lstStyle/>
                    <a:p>
                      <a:endParaRPr lang="de-DE" sz="1200" dirty="0"/>
                    </a:p>
                  </a:txBody>
                  <a:tcPr/>
                </a:tc>
                <a:tc>
                  <a:txBody>
                    <a:bodyPr/>
                    <a:lstStyle/>
                    <a:p>
                      <a:pPr algn="ctr"/>
                      <a:r>
                        <a:rPr lang="de-DE" sz="1200" dirty="0"/>
                        <a:t>15</a:t>
                      </a:r>
                    </a:p>
                  </a:txBody>
                  <a:tcPr anchor="ctr"/>
                </a:tc>
                <a:tc>
                  <a:txBody>
                    <a:bodyPr/>
                    <a:lstStyle/>
                    <a:p>
                      <a:pPr algn="ctr"/>
                      <a:r>
                        <a:rPr lang="de-DE" sz="1200" dirty="0"/>
                        <a:t>Abschluss</a:t>
                      </a:r>
                    </a:p>
                  </a:txBody>
                  <a:tcPr/>
                </a:tc>
                <a:tc>
                  <a:txBody>
                    <a:bodyPr/>
                    <a:lstStyle/>
                    <a:p>
                      <a:pPr algn="ctr"/>
                      <a:r>
                        <a:rPr lang="de-DE" sz="1200" dirty="0"/>
                        <a:t>Blitzlicht</a:t>
                      </a:r>
                    </a:p>
                  </a:txBody>
                  <a:tcPr/>
                </a:tc>
                <a:tc>
                  <a:txBody>
                    <a:bodyPr/>
                    <a:lstStyle/>
                    <a:p>
                      <a:r>
                        <a:rPr lang="de-DE" sz="1200" dirty="0"/>
                        <a:t>/</a:t>
                      </a:r>
                    </a:p>
                  </a:txBody>
                  <a:tcPr/>
                </a:tc>
                <a:extLst>
                  <a:ext uri="{0D108BD9-81ED-4DB2-BD59-A6C34878D82A}">
                    <a16:rowId xmlns:a16="http://schemas.microsoft.com/office/drawing/2014/main" val="1677809749"/>
                  </a:ext>
                </a:extLst>
              </a:tr>
            </a:tbl>
          </a:graphicData>
        </a:graphic>
      </p:graphicFrame>
    </p:spTree>
    <p:extLst>
      <p:ext uri="{BB962C8B-B14F-4D97-AF65-F5344CB8AC3E}">
        <p14:creationId xmlns:p14="http://schemas.microsoft.com/office/powerpoint/2010/main" val="1982526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E7F0-5320-4D95-960D-F34734A2C97A}"/>
              </a:ext>
            </a:extLst>
          </p:cNvPr>
          <p:cNvSpPr>
            <a:spLocks noGrp="1"/>
          </p:cNvSpPr>
          <p:nvPr>
            <p:ph type="title"/>
          </p:nvPr>
        </p:nvSpPr>
        <p:spPr/>
        <p:txBody>
          <a:bodyPr/>
          <a:lstStyle/>
          <a:p>
            <a:r>
              <a:rPr lang="de-DE" dirty="0"/>
              <a:t>Einflussfaktoren auf die Nachhaltigkeit</a:t>
            </a:r>
          </a:p>
        </p:txBody>
      </p:sp>
      <p:sp>
        <p:nvSpPr>
          <p:cNvPr id="4" name="Textplatzhalter 3">
            <a:extLst>
              <a:ext uri="{FF2B5EF4-FFF2-40B4-BE49-F238E27FC236}">
                <a16:creationId xmlns:a16="http://schemas.microsoft.com/office/drawing/2014/main" id="{37E3FBA1-1A3E-4F66-9C89-F82C6A217C64}"/>
              </a:ext>
            </a:extLst>
          </p:cNvPr>
          <p:cNvSpPr>
            <a:spLocks noGrp="1"/>
          </p:cNvSpPr>
          <p:nvPr>
            <p:ph type="body" sz="quarter" idx="13"/>
          </p:nvPr>
        </p:nvSpPr>
        <p:spPr/>
        <p:txBody>
          <a:bodyPr/>
          <a:lstStyle/>
          <a:p>
            <a:r>
              <a:rPr lang="de-DE"/>
              <a:t>DGE – Senioreneinrichtungen</a:t>
            </a:r>
          </a:p>
        </p:txBody>
      </p:sp>
      <p:sp>
        <p:nvSpPr>
          <p:cNvPr id="8" name="Rechteck 7">
            <a:extLst>
              <a:ext uri="{FF2B5EF4-FFF2-40B4-BE49-F238E27FC236}">
                <a16:creationId xmlns:a16="http://schemas.microsoft.com/office/drawing/2014/main" id="{FDC7C64C-009C-4E27-A0B0-996EB2E7CDE7}"/>
              </a:ext>
            </a:extLst>
          </p:cNvPr>
          <p:cNvSpPr/>
          <p:nvPr/>
        </p:nvSpPr>
        <p:spPr>
          <a:xfrm rot="16200000">
            <a:off x="9593684" y="4669337"/>
            <a:ext cx="2666114" cy="230832"/>
          </a:xfrm>
          <a:prstGeom prst="rect">
            <a:avLst/>
          </a:prstGeom>
        </p:spPr>
        <p:txBody>
          <a:bodyPr wrap="none">
            <a:spAutoFit/>
          </a:bodyPr>
          <a:lstStyle/>
          <a:p>
            <a:r>
              <a:rPr lang="de-DE" sz="900" dirty="0">
                <a:solidFill>
                  <a:schemeClr val="bg1">
                    <a:lumMod val="65000"/>
                  </a:schemeClr>
                </a:solidFill>
              </a:rPr>
              <a:t>Deutsche Gesellschaft für Ernährung e. V., 2023</a:t>
            </a:r>
          </a:p>
        </p:txBody>
      </p:sp>
      <p:pic>
        <p:nvPicPr>
          <p:cNvPr id="3" name="Grafik 2">
            <a:extLst>
              <a:ext uri="{FF2B5EF4-FFF2-40B4-BE49-F238E27FC236}">
                <a16:creationId xmlns:a16="http://schemas.microsoft.com/office/drawing/2014/main" id="{67BCF168-B542-44B0-8828-8464041975B4}"/>
              </a:ext>
            </a:extLst>
          </p:cNvPr>
          <p:cNvPicPr>
            <a:picLocks noChangeAspect="1"/>
          </p:cNvPicPr>
          <p:nvPr/>
        </p:nvPicPr>
        <p:blipFill>
          <a:blip r:embed="rId3"/>
          <a:stretch>
            <a:fillRect/>
          </a:stretch>
        </p:blipFill>
        <p:spPr>
          <a:xfrm>
            <a:off x="405388" y="1331103"/>
            <a:ext cx="10364211" cy="4849107"/>
          </a:xfrm>
          <a:prstGeom prst="rect">
            <a:avLst/>
          </a:prstGeom>
        </p:spPr>
      </p:pic>
    </p:spTree>
    <p:extLst>
      <p:ext uri="{BB962C8B-B14F-4D97-AF65-F5344CB8AC3E}">
        <p14:creationId xmlns:p14="http://schemas.microsoft.com/office/powerpoint/2010/main" val="1074870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1E7062-0A37-AB46-A1EA-1313ADF32D2B}"/>
              </a:ext>
            </a:extLst>
          </p:cNvPr>
          <p:cNvSpPr>
            <a:spLocks noGrp="1"/>
          </p:cNvSpPr>
          <p:nvPr>
            <p:ph type="title"/>
          </p:nvPr>
        </p:nvSpPr>
        <p:spPr/>
        <p:txBody>
          <a:bodyPr/>
          <a:lstStyle/>
          <a:p>
            <a:r>
              <a:rPr lang="de-DE"/>
              <a:t>Einflussfaktoren auf die Nachhaltigkeit</a:t>
            </a:r>
          </a:p>
        </p:txBody>
      </p:sp>
      <p:sp>
        <p:nvSpPr>
          <p:cNvPr id="4" name="Textplatzhalter 3">
            <a:extLst>
              <a:ext uri="{FF2B5EF4-FFF2-40B4-BE49-F238E27FC236}">
                <a16:creationId xmlns:a16="http://schemas.microsoft.com/office/drawing/2014/main" id="{AB78633B-D1DC-5549-A82E-7B92D9B7727F}"/>
              </a:ext>
            </a:extLst>
          </p:cNvPr>
          <p:cNvSpPr>
            <a:spLocks noGrp="1"/>
          </p:cNvSpPr>
          <p:nvPr>
            <p:ph type="body" sz="quarter" idx="13"/>
          </p:nvPr>
        </p:nvSpPr>
        <p:spPr>
          <a:xfrm>
            <a:off x="371357" y="872232"/>
            <a:ext cx="9714339" cy="504540"/>
          </a:xfrm>
        </p:spPr>
        <p:txBody>
          <a:bodyPr/>
          <a:lstStyle/>
          <a:p>
            <a:r>
              <a:rPr lang="de-DE"/>
              <a:t>Gesellschaft/Soziales</a:t>
            </a:r>
            <a:endParaRPr lang="de-DE">
              <a:cs typeface="Arial"/>
            </a:endParaRPr>
          </a:p>
        </p:txBody>
      </p:sp>
      <p:graphicFrame>
        <p:nvGraphicFramePr>
          <p:cNvPr id="6" name="Diagramm 5">
            <a:extLst>
              <a:ext uri="{FF2B5EF4-FFF2-40B4-BE49-F238E27FC236}">
                <a16:creationId xmlns:a16="http://schemas.microsoft.com/office/drawing/2014/main" id="{4255A0D9-4B00-5BD3-0892-0C5CEADE3D74}"/>
              </a:ext>
            </a:extLst>
          </p:cNvPr>
          <p:cNvGraphicFramePr/>
          <p:nvPr>
            <p:extLst/>
          </p:nvPr>
        </p:nvGraphicFramePr>
        <p:xfrm>
          <a:off x="2031999" y="1517309"/>
          <a:ext cx="9367837" cy="4621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feld 13">
            <a:extLst>
              <a:ext uri="{FF2B5EF4-FFF2-40B4-BE49-F238E27FC236}">
                <a16:creationId xmlns:a16="http://schemas.microsoft.com/office/drawing/2014/main" id="{CBABB950-F943-C963-81A1-4592DA2D6C9C}"/>
              </a:ext>
            </a:extLst>
          </p:cNvPr>
          <p:cNvSpPr txBox="1"/>
          <p:nvPr/>
        </p:nvSpPr>
        <p:spPr>
          <a:xfrm>
            <a:off x="342543" y="1922929"/>
            <a:ext cx="4367680" cy="810928"/>
          </a:xfrm>
          <a:prstGeom prst="rect">
            <a:avLst/>
          </a:prstGeom>
          <a:noFill/>
        </p:spPr>
        <p:txBody>
          <a:bodyPr wrap="square" rtlCol="0">
            <a:spAutoFit/>
          </a:bodyPr>
          <a:lstStyle/>
          <a:p>
            <a:pPr>
              <a:lnSpc>
                <a:spcPct val="110000"/>
              </a:lnSpc>
            </a:pPr>
            <a:r>
              <a:rPr lang="de-DE" sz="2400" b="0">
                <a:sym typeface="Wingdings" pitchFamily="2" charset="2"/>
              </a:rPr>
              <a:t>Nahrungsmittel auswählen, …</a:t>
            </a:r>
          </a:p>
          <a:p>
            <a:pPr>
              <a:lnSpc>
                <a:spcPct val="110000"/>
              </a:lnSpc>
            </a:pPr>
            <a:endParaRPr lang="de-DE" sz="2000" err="1"/>
          </a:p>
        </p:txBody>
      </p:sp>
      <p:sp>
        <p:nvSpPr>
          <p:cNvPr id="13" name="object 62">
            <a:extLst>
              <a:ext uri="{FF2B5EF4-FFF2-40B4-BE49-F238E27FC236}">
                <a16:creationId xmlns:a16="http://schemas.microsoft.com/office/drawing/2014/main" id="{5591B8B1-9BE6-4E67-B992-C2392B7163EE}"/>
              </a:ext>
            </a:extLst>
          </p:cNvPr>
          <p:cNvSpPr txBox="1"/>
          <p:nvPr/>
        </p:nvSpPr>
        <p:spPr>
          <a:xfrm>
            <a:off x="10661829" y="6061337"/>
            <a:ext cx="1610230" cy="153991"/>
          </a:xfrm>
          <a:prstGeom prst="rect">
            <a:avLst/>
          </a:prstGeom>
        </p:spPr>
        <p:txBody>
          <a:bodyPr vert="horz" wrap="square" lIns="0" tIns="15342" rIns="0" bIns="0" rtlCol="0">
            <a:spAutoFit/>
          </a:bodyPr>
          <a:lstStyle/>
          <a:p>
            <a:pPr marL="15343">
              <a:spcBef>
                <a:spcPts val="121"/>
              </a:spcBef>
            </a:pPr>
            <a:r>
              <a:rPr kumimoji="0" lang="de-DE" sz="900" b="0" i="0" u="none" strike="noStrike" kern="1200" cap="none" spc="0" normalizeH="0" baseline="0" noProof="0" dirty="0" err="1">
                <a:ln>
                  <a:noFill/>
                </a:ln>
                <a:solidFill>
                  <a:schemeClr val="bg1">
                    <a:lumMod val="65000"/>
                  </a:schemeClr>
                </a:solidFill>
                <a:effectLst/>
                <a:uLnTx/>
                <a:uFillTx/>
                <a:latin typeface="Arial"/>
                <a:ea typeface="+mn-ea"/>
                <a:cs typeface="+mn-cs"/>
              </a:rPr>
              <a:t>Teitscheid</a:t>
            </a:r>
            <a:r>
              <a:rPr kumimoji="0" lang="de-DE" sz="900" b="0" i="0" u="none" strike="noStrike" kern="1200" cap="none" spc="0" normalizeH="0" baseline="0" noProof="0" dirty="0">
                <a:ln>
                  <a:noFill/>
                </a:ln>
                <a:solidFill>
                  <a:schemeClr val="bg1">
                    <a:lumMod val="65000"/>
                  </a:schemeClr>
                </a:solidFill>
                <a:effectLst/>
                <a:uLnTx/>
                <a:uFillTx/>
                <a:latin typeface="Arial"/>
                <a:ea typeface="+mn-ea"/>
                <a:cs typeface="+mn-cs"/>
              </a:rPr>
              <a:t> et al. </a:t>
            </a:r>
            <a:r>
              <a:rPr kumimoji="0" lang="de-DE" sz="900" b="0" i="0" u="none" strike="noStrike" kern="1200" cap="none" spc="0" normalizeH="0" baseline="0" noProof="0" dirty="0">
                <a:ln>
                  <a:noFill/>
                </a:ln>
                <a:solidFill>
                  <a:schemeClr val="bg1">
                    <a:lumMod val="65000"/>
                  </a:schemeClr>
                </a:solidFill>
                <a:effectLst/>
                <a:uLnTx/>
                <a:uFillTx/>
                <a:latin typeface="Arial"/>
              </a:rPr>
              <a:t>2021</a:t>
            </a:r>
            <a:endParaRPr sz="900" dirty="0">
              <a:solidFill>
                <a:schemeClr val="bg1">
                  <a:lumMod val="65000"/>
                </a:schemeClr>
              </a:solidFill>
              <a:cs typeface="Calibri"/>
            </a:endParaRPr>
          </a:p>
        </p:txBody>
      </p:sp>
      <p:pic>
        <p:nvPicPr>
          <p:cNvPr id="43" name="Grafik 42" descr="Ein Bild, das Clipart, Darstellung, Lächeln, Smiley enthält.&#10;&#10;Beschreibung automatisch generiert.">
            <a:extLst>
              <a:ext uri="{FF2B5EF4-FFF2-40B4-BE49-F238E27FC236}">
                <a16:creationId xmlns:a16="http://schemas.microsoft.com/office/drawing/2014/main" id="{1E3A109D-4F26-93D9-2857-0909CF3EF66D}"/>
              </a:ext>
            </a:extLst>
          </p:cNvPr>
          <p:cNvPicPr>
            <a:picLocks noChangeAspect="1"/>
          </p:cNvPicPr>
          <p:nvPr/>
        </p:nvPicPr>
        <p:blipFill>
          <a:blip r:embed="rId8"/>
          <a:stretch>
            <a:fillRect/>
          </a:stretch>
        </p:blipFill>
        <p:spPr>
          <a:xfrm>
            <a:off x="5092861" y="2065192"/>
            <a:ext cx="810228" cy="528425"/>
          </a:xfrm>
          <a:prstGeom prst="rect">
            <a:avLst/>
          </a:prstGeom>
        </p:spPr>
      </p:pic>
      <p:pic>
        <p:nvPicPr>
          <p:cNvPr id="44" name="Grafik 43" descr="Ein Bild, das Clipart, Zeichnung, Darstellung, Schablone enthält.&#10;&#10;Beschreibung automatisch generiert.">
            <a:extLst>
              <a:ext uri="{FF2B5EF4-FFF2-40B4-BE49-F238E27FC236}">
                <a16:creationId xmlns:a16="http://schemas.microsoft.com/office/drawing/2014/main" id="{F50C591D-E8CC-F0A8-87B7-3051938B43FE}"/>
              </a:ext>
            </a:extLst>
          </p:cNvPr>
          <p:cNvPicPr>
            <a:picLocks noChangeAspect="1"/>
          </p:cNvPicPr>
          <p:nvPr/>
        </p:nvPicPr>
        <p:blipFill>
          <a:blip r:embed="rId9"/>
          <a:stretch>
            <a:fillRect/>
          </a:stretch>
        </p:blipFill>
        <p:spPr>
          <a:xfrm>
            <a:off x="7638682" y="3455043"/>
            <a:ext cx="599243" cy="478421"/>
          </a:xfrm>
          <a:prstGeom prst="rect">
            <a:avLst/>
          </a:prstGeom>
        </p:spPr>
      </p:pic>
      <p:pic>
        <p:nvPicPr>
          <p:cNvPr id="45" name="Grafik 44" descr="Ein Bild, das Clipart, Cartoon, Schwarzweiß, Darstellung enthält.&#10;&#10;Beschreibung automatisch generiert.">
            <a:extLst>
              <a:ext uri="{FF2B5EF4-FFF2-40B4-BE49-F238E27FC236}">
                <a16:creationId xmlns:a16="http://schemas.microsoft.com/office/drawing/2014/main" id="{46199E36-C7BB-FA74-06E5-F8CA8AD43BA4}"/>
              </a:ext>
            </a:extLst>
          </p:cNvPr>
          <p:cNvPicPr>
            <a:picLocks noChangeAspect="1"/>
          </p:cNvPicPr>
          <p:nvPr/>
        </p:nvPicPr>
        <p:blipFill>
          <a:blip r:embed="rId10"/>
          <a:stretch>
            <a:fillRect/>
          </a:stretch>
        </p:blipFill>
        <p:spPr>
          <a:xfrm>
            <a:off x="7407797" y="3715883"/>
            <a:ext cx="598026" cy="371501"/>
          </a:xfrm>
          <a:prstGeom prst="rect">
            <a:avLst/>
          </a:prstGeom>
        </p:spPr>
      </p:pic>
      <p:pic>
        <p:nvPicPr>
          <p:cNvPr id="46" name="Grafik 45" descr="Ein Bild, das Clipart, Darstellung, Cartoon enthält.&#10;&#10;Beschreibung automatisch generiert.">
            <a:extLst>
              <a:ext uri="{FF2B5EF4-FFF2-40B4-BE49-F238E27FC236}">
                <a16:creationId xmlns:a16="http://schemas.microsoft.com/office/drawing/2014/main" id="{B988C3D0-CBF0-94B9-5786-9AAC86CAB071}"/>
              </a:ext>
            </a:extLst>
          </p:cNvPr>
          <p:cNvPicPr>
            <a:picLocks noChangeAspect="1"/>
          </p:cNvPicPr>
          <p:nvPr/>
        </p:nvPicPr>
        <p:blipFill>
          <a:blip r:embed="rId11"/>
          <a:stretch>
            <a:fillRect/>
          </a:stretch>
        </p:blipFill>
        <p:spPr>
          <a:xfrm>
            <a:off x="7930086" y="3715474"/>
            <a:ext cx="392611" cy="497713"/>
          </a:xfrm>
          <a:prstGeom prst="rect">
            <a:avLst/>
          </a:prstGeom>
        </p:spPr>
      </p:pic>
      <p:pic>
        <p:nvPicPr>
          <p:cNvPr id="77" name="Grafik 76">
            <a:extLst>
              <a:ext uri="{FF2B5EF4-FFF2-40B4-BE49-F238E27FC236}">
                <a16:creationId xmlns:a16="http://schemas.microsoft.com/office/drawing/2014/main" id="{D59AB179-DC33-65DD-3A16-014D648A2ED8}"/>
              </a:ext>
            </a:extLst>
          </p:cNvPr>
          <p:cNvPicPr>
            <a:picLocks noChangeAspect="1"/>
          </p:cNvPicPr>
          <p:nvPr/>
        </p:nvPicPr>
        <p:blipFill>
          <a:blip r:embed="rId12"/>
          <a:stretch>
            <a:fillRect/>
          </a:stretch>
        </p:blipFill>
        <p:spPr>
          <a:xfrm flipV="1">
            <a:off x="5085100" y="4859439"/>
            <a:ext cx="816106" cy="862313"/>
          </a:xfrm>
          <a:prstGeom prst="rect">
            <a:avLst/>
          </a:prstGeom>
        </p:spPr>
      </p:pic>
    </p:spTree>
    <p:extLst>
      <p:ext uri="{BB962C8B-B14F-4D97-AF65-F5344CB8AC3E}">
        <p14:creationId xmlns:p14="http://schemas.microsoft.com/office/powerpoint/2010/main" val="2717710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D2AE2AFE-59E4-40D2-A47D-C7AEAC7E48D2}"/>
              </a:ext>
            </a:extLst>
          </p:cNvPr>
          <p:cNvSpPr>
            <a:spLocks noGrp="1"/>
          </p:cNvSpPr>
          <p:nvPr>
            <p:ph type="pic" sz="quarter" idx="11"/>
          </p:nvPr>
        </p:nvSpPr>
        <p:spPr/>
      </p:sp>
      <p:sp>
        <p:nvSpPr>
          <p:cNvPr id="6" name="Titel 5">
            <a:extLst>
              <a:ext uri="{FF2B5EF4-FFF2-40B4-BE49-F238E27FC236}">
                <a16:creationId xmlns:a16="http://schemas.microsoft.com/office/drawing/2014/main" id="{6FFF65AD-7AF3-70CC-D4AB-58159D32EB8E}"/>
              </a:ext>
            </a:extLst>
          </p:cNvPr>
          <p:cNvSpPr>
            <a:spLocks noGrp="1"/>
          </p:cNvSpPr>
          <p:nvPr>
            <p:ph type="ctrTitle"/>
          </p:nvPr>
        </p:nvSpPr>
        <p:spPr>
          <a:xfrm>
            <a:off x="2824162" y="2096852"/>
            <a:ext cx="9367837" cy="1980220"/>
          </a:xfrm>
        </p:spPr>
        <p:txBody>
          <a:bodyPr/>
          <a:lstStyle/>
          <a:p>
            <a:r>
              <a:rPr lang="de-DE" sz="8800" b="1" dirty="0"/>
              <a:t>PAUSE</a:t>
            </a:r>
          </a:p>
        </p:txBody>
      </p:sp>
    </p:spTree>
    <p:extLst>
      <p:ext uri="{BB962C8B-B14F-4D97-AF65-F5344CB8AC3E}">
        <p14:creationId xmlns:p14="http://schemas.microsoft.com/office/powerpoint/2010/main" val="1531413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1E7062-0A37-AB46-A1EA-1313ADF32D2B}"/>
              </a:ext>
            </a:extLst>
          </p:cNvPr>
          <p:cNvSpPr>
            <a:spLocks noGrp="1"/>
          </p:cNvSpPr>
          <p:nvPr>
            <p:ph type="title"/>
          </p:nvPr>
        </p:nvSpPr>
        <p:spPr/>
        <p:txBody>
          <a:bodyPr/>
          <a:lstStyle/>
          <a:p>
            <a:r>
              <a:rPr lang="de-DE"/>
              <a:t>Einflussfaktoren auf die Nachhaltigkeit</a:t>
            </a:r>
          </a:p>
        </p:txBody>
      </p:sp>
      <p:sp>
        <p:nvSpPr>
          <p:cNvPr id="4" name="Textplatzhalter 3">
            <a:extLst>
              <a:ext uri="{FF2B5EF4-FFF2-40B4-BE49-F238E27FC236}">
                <a16:creationId xmlns:a16="http://schemas.microsoft.com/office/drawing/2014/main" id="{AB78633B-D1DC-5549-A82E-7B92D9B7727F}"/>
              </a:ext>
            </a:extLst>
          </p:cNvPr>
          <p:cNvSpPr>
            <a:spLocks noGrp="1"/>
          </p:cNvSpPr>
          <p:nvPr>
            <p:ph type="body" sz="quarter" idx="13"/>
          </p:nvPr>
        </p:nvSpPr>
        <p:spPr/>
        <p:txBody>
          <a:bodyPr/>
          <a:lstStyle/>
          <a:p>
            <a:r>
              <a:rPr lang="de-DE"/>
              <a:t>Umwelt</a:t>
            </a:r>
          </a:p>
        </p:txBody>
      </p:sp>
      <p:graphicFrame>
        <p:nvGraphicFramePr>
          <p:cNvPr id="6" name="Diagramm 5">
            <a:extLst>
              <a:ext uri="{FF2B5EF4-FFF2-40B4-BE49-F238E27FC236}">
                <a16:creationId xmlns:a16="http://schemas.microsoft.com/office/drawing/2014/main" id="{4255A0D9-4B00-5BD3-0892-0C5CEADE3D74}"/>
              </a:ext>
            </a:extLst>
          </p:cNvPr>
          <p:cNvGraphicFramePr/>
          <p:nvPr>
            <p:extLst/>
          </p:nvPr>
        </p:nvGraphicFramePr>
        <p:xfrm>
          <a:off x="2031999" y="1517309"/>
          <a:ext cx="9367837" cy="4621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feld 13">
            <a:extLst>
              <a:ext uri="{FF2B5EF4-FFF2-40B4-BE49-F238E27FC236}">
                <a16:creationId xmlns:a16="http://schemas.microsoft.com/office/drawing/2014/main" id="{6941D121-B5AB-6DAE-29EE-366F29C60495}"/>
              </a:ext>
            </a:extLst>
          </p:cNvPr>
          <p:cNvSpPr txBox="1"/>
          <p:nvPr/>
        </p:nvSpPr>
        <p:spPr>
          <a:xfrm>
            <a:off x="342543" y="1922929"/>
            <a:ext cx="4197559" cy="2029723"/>
          </a:xfrm>
          <a:prstGeom prst="rect">
            <a:avLst/>
          </a:prstGeom>
          <a:noFill/>
        </p:spPr>
        <p:txBody>
          <a:bodyPr wrap="square" rtlCol="0">
            <a:spAutoFit/>
          </a:bodyPr>
          <a:lstStyle/>
          <a:p>
            <a:pPr>
              <a:lnSpc>
                <a:spcPct val="110000"/>
              </a:lnSpc>
            </a:pPr>
            <a:r>
              <a:rPr lang="de-DE" sz="2400" b="0">
                <a:sym typeface="Wingdings" pitchFamily="2" charset="2"/>
              </a:rPr>
              <a:t>Nahrungsmittel auswählen, die möglichst geringe Auswirkungen auf die Umwelt haben. </a:t>
            </a:r>
          </a:p>
          <a:p>
            <a:pPr>
              <a:lnSpc>
                <a:spcPct val="110000"/>
              </a:lnSpc>
            </a:pPr>
            <a:endParaRPr lang="de-DE" sz="2000"/>
          </a:p>
        </p:txBody>
      </p:sp>
      <p:sp>
        <p:nvSpPr>
          <p:cNvPr id="8" name="Textfeld 7">
            <a:extLst>
              <a:ext uri="{FF2B5EF4-FFF2-40B4-BE49-F238E27FC236}">
                <a16:creationId xmlns:a16="http://schemas.microsoft.com/office/drawing/2014/main" id="{08564143-AA5C-4AAB-BDC8-4D201F8A494D}"/>
              </a:ext>
            </a:extLst>
          </p:cNvPr>
          <p:cNvSpPr txBox="1"/>
          <p:nvPr/>
        </p:nvSpPr>
        <p:spPr>
          <a:xfrm>
            <a:off x="5716086" y="3328007"/>
            <a:ext cx="1223847" cy="1021883"/>
          </a:xfrm>
          <a:prstGeom prst="rect">
            <a:avLst/>
          </a:prstGeom>
          <a:solidFill>
            <a:schemeClr val="bg1"/>
          </a:solidFill>
        </p:spPr>
        <p:txBody>
          <a:bodyPr wrap="square" rtlCol="0">
            <a:spAutoFit/>
          </a:bodyPr>
          <a:lstStyle/>
          <a:p>
            <a:pPr algn="ctr">
              <a:lnSpc>
                <a:spcPct val="110000"/>
              </a:lnSpc>
            </a:pPr>
            <a:r>
              <a:rPr lang="de-DE" sz="1400">
                <a:sym typeface="Wingdings" pitchFamily="2" charset="2"/>
              </a:rPr>
              <a:t>Bewahrung der natürlichen Ressourcen</a:t>
            </a:r>
            <a:endParaRPr lang="de-DE" sz="1400"/>
          </a:p>
        </p:txBody>
      </p:sp>
      <p:sp>
        <p:nvSpPr>
          <p:cNvPr id="9" name="Textfeld 8">
            <a:extLst>
              <a:ext uri="{FF2B5EF4-FFF2-40B4-BE49-F238E27FC236}">
                <a16:creationId xmlns:a16="http://schemas.microsoft.com/office/drawing/2014/main" id="{E5C69797-B8FF-4D38-B2B8-A97FC43C3539}"/>
              </a:ext>
            </a:extLst>
          </p:cNvPr>
          <p:cNvSpPr txBox="1"/>
          <p:nvPr/>
        </p:nvSpPr>
        <p:spPr>
          <a:xfrm>
            <a:off x="6487638" y="4982590"/>
            <a:ext cx="1223847" cy="547907"/>
          </a:xfrm>
          <a:prstGeom prst="rect">
            <a:avLst/>
          </a:prstGeom>
          <a:solidFill>
            <a:schemeClr val="bg1"/>
          </a:solidFill>
        </p:spPr>
        <p:txBody>
          <a:bodyPr wrap="square" rtlCol="0">
            <a:spAutoFit/>
          </a:bodyPr>
          <a:lstStyle/>
          <a:p>
            <a:pPr algn="ctr">
              <a:lnSpc>
                <a:spcPct val="110000"/>
              </a:lnSpc>
            </a:pPr>
            <a:r>
              <a:rPr lang="de-DE" sz="1400">
                <a:sym typeface="Wingdings" pitchFamily="2" charset="2"/>
              </a:rPr>
              <a:t>Erhalt der Biodiversität</a:t>
            </a:r>
          </a:p>
        </p:txBody>
      </p:sp>
      <p:sp>
        <p:nvSpPr>
          <p:cNvPr id="15" name="object 62">
            <a:extLst>
              <a:ext uri="{FF2B5EF4-FFF2-40B4-BE49-F238E27FC236}">
                <a16:creationId xmlns:a16="http://schemas.microsoft.com/office/drawing/2014/main" id="{02F452D1-1A38-4A5E-AC7E-8BFB352D3E5D}"/>
              </a:ext>
            </a:extLst>
          </p:cNvPr>
          <p:cNvSpPr txBox="1"/>
          <p:nvPr/>
        </p:nvSpPr>
        <p:spPr>
          <a:xfrm>
            <a:off x="10689539" y="6071923"/>
            <a:ext cx="1610230" cy="153991"/>
          </a:xfrm>
          <a:prstGeom prst="rect">
            <a:avLst/>
          </a:prstGeom>
        </p:spPr>
        <p:txBody>
          <a:bodyPr vert="horz" wrap="square" lIns="0" tIns="15342" rIns="0" bIns="0" rtlCol="0">
            <a:spAutoFit/>
          </a:bodyPr>
          <a:lstStyle/>
          <a:p>
            <a:pPr marL="15343">
              <a:spcBef>
                <a:spcPts val="121"/>
              </a:spcBef>
            </a:pPr>
            <a:r>
              <a:rPr kumimoji="0" lang="de-DE" sz="900" b="0" i="0" u="none" strike="noStrike" kern="1200" cap="none" spc="0" normalizeH="0" baseline="0" noProof="0" dirty="0" err="1">
                <a:ln>
                  <a:noFill/>
                </a:ln>
                <a:solidFill>
                  <a:schemeClr val="bg1">
                    <a:lumMod val="65000"/>
                  </a:schemeClr>
                </a:solidFill>
                <a:effectLst/>
                <a:uLnTx/>
                <a:uFillTx/>
                <a:latin typeface="Arial"/>
                <a:ea typeface="+mn-ea"/>
                <a:cs typeface="+mn-cs"/>
              </a:rPr>
              <a:t>Teitscheid</a:t>
            </a:r>
            <a:r>
              <a:rPr kumimoji="0" lang="de-DE" sz="900" b="0" i="0" u="none" strike="noStrike" kern="1200" cap="none" spc="0" normalizeH="0" baseline="0" noProof="0" dirty="0">
                <a:ln>
                  <a:noFill/>
                </a:ln>
                <a:solidFill>
                  <a:schemeClr val="bg1">
                    <a:lumMod val="65000"/>
                  </a:schemeClr>
                </a:solidFill>
                <a:effectLst/>
                <a:uLnTx/>
                <a:uFillTx/>
                <a:latin typeface="Arial"/>
                <a:ea typeface="+mn-ea"/>
                <a:cs typeface="+mn-cs"/>
              </a:rPr>
              <a:t> et al. </a:t>
            </a:r>
            <a:r>
              <a:rPr kumimoji="0" lang="de-DE" sz="900" b="0" i="0" u="none" strike="noStrike" kern="1200" cap="none" spc="0" normalizeH="0" baseline="0" noProof="0" dirty="0">
                <a:ln>
                  <a:noFill/>
                </a:ln>
                <a:solidFill>
                  <a:schemeClr val="bg1">
                    <a:lumMod val="65000"/>
                  </a:schemeClr>
                </a:solidFill>
                <a:effectLst/>
                <a:uLnTx/>
                <a:uFillTx/>
                <a:latin typeface="Arial"/>
              </a:rPr>
              <a:t>2021</a:t>
            </a:r>
            <a:endParaRPr sz="900" dirty="0">
              <a:solidFill>
                <a:schemeClr val="bg1">
                  <a:lumMod val="65000"/>
                </a:schemeClr>
              </a:solidFill>
              <a:cs typeface="Calibri"/>
            </a:endParaRPr>
          </a:p>
        </p:txBody>
      </p:sp>
      <p:pic>
        <p:nvPicPr>
          <p:cNvPr id="45" name="Grafik 44" descr="Ein Bild, das Clipart, Zeichnung, Entwurf, Grafiken enthält.&#10;&#10;Beschreibung automatisch generiert.">
            <a:extLst>
              <a:ext uri="{FF2B5EF4-FFF2-40B4-BE49-F238E27FC236}">
                <a16:creationId xmlns:a16="http://schemas.microsoft.com/office/drawing/2014/main" id="{C49ECF58-2DB9-5635-7A6E-DE5F02510998}"/>
              </a:ext>
            </a:extLst>
          </p:cNvPr>
          <p:cNvPicPr>
            <a:picLocks noChangeAspect="1"/>
          </p:cNvPicPr>
          <p:nvPr/>
        </p:nvPicPr>
        <p:blipFill>
          <a:blip r:embed="rId8"/>
          <a:stretch>
            <a:fillRect/>
          </a:stretch>
        </p:blipFill>
        <p:spPr>
          <a:xfrm>
            <a:off x="5042040" y="1964138"/>
            <a:ext cx="892578" cy="769115"/>
          </a:xfrm>
          <a:prstGeom prst="rect">
            <a:avLst/>
          </a:prstGeom>
        </p:spPr>
      </p:pic>
      <p:pic>
        <p:nvPicPr>
          <p:cNvPr id="46" name="Grafik 45" descr="Ein Bild, das Schwarzweiß, Darstellung, Kunst enthält.&#10;&#10;Beschreibung automatisch generiert.">
            <a:extLst>
              <a:ext uri="{FF2B5EF4-FFF2-40B4-BE49-F238E27FC236}">
                <a16:creationId xmlns:a16="http://schemas.microsoft.com/office/drawing/2014/main" id="{C51F4719-1909-E6CB-9829-73A249E7E535}"/>
              </a:ext>
            </a:extLst>
          </p:cNvPr>
          <p:cNvPicPr>
            <a:picLocks noChangeAspect="1"/>
          </p:cNvPicPr>
          <p:nvPr/>
        </p:nvPicPr>
        <p:blipFill>
          <a:blip r:embed="rId9"/>
          <a:stretch>
            <a:fillRect/>
          </a:stretch>
        </p:blipFill>
        <p:spPr>
          <a:xfrm>
            <a:off x="7418432" y="3532207"/>
            <a:ext cx="991518" cy="613460"/>
          </a:xfrm>
          <a:prstGeom prst="rect">
            <a:avLst/>
          </a:prstGeom>
        </p:spPr>
      </p:pic>
      <p:pic>
        <p:nvPicPr>
          <p:cNvPr id="47" name="Grafik 46" descr="Ein Bild, das Logo, Grafiken, Symbol, Clipart enthält.&#10;&#10;Beschreibung automatisch generiert.">
            <a:extLst>
              <a:ext uri="{FF2B5EF4-FFF2-40B4-BE49-F238E27FC236}">
                <a16:creationId xmlns:a16="http://schemas.microsoft.com/office/drawing/2014/main" id="{343C602C-26B9-28B5-AF2C-2E0432EC1788}"/>
              </a:ext>
            </a:extLst>
          </p:cNvPr>
          <p:cNvPicPr>
            <a:picLocks noChangeAspect="1"/>
          </p:cNvPicPr>
          <p:nvPr/>
        </p:nvPicPr>
        <p:blipFill>
          <a:blip r:embed="rId10"/>
          <a:stretch>
            <a:fillRect/>
          </a:stretch>
        </p:blipFill>
        <p:spPr>
          <a:xfrm>
            <a:off x="5626623" y="5198239"/>
            <a:ext cx="466122" cy="657346"/>
          </a:xfrm>
          <a:prstGeom prst="rect">
            <a:avLst/>
          </a:prstGeom>
        </p:spPr>
      </p:pic>
      <p:pic>
        <p:nvPicPr>
          <p:cNvPr id="48" name="Grafik 47" descr="Ein Bild, das Clipart, Grafiken, Cartoon, Darstellung enthält.&#10;&#10;Beschreibung automatisch generiert.">
            <a:extLst>
              <a:ext uri="{FF2B5EF4-FFF2-40B4-BE49-F238E27FC236}">
                <a16:creationId xmlns:a16="http://schemas.microsoft.com/office/drawing/2014/main" id="{CC0227E0-1FA5-4699-A864-A890E5AB87AF}"/>
              </a:ext>
            </a:extLst>
          </p:cNvPr>
          <p:cNvPicPr>
            <a:picLocks noChangeAspect="1"/>
          </p:cNvPicPr>
          <p:nvPr/>
        </p:nvPicPr>
        <p:blipFill>
          <a:blip r:embed="rId11"/>
          <a:stretch>
            <a:fillRect/>
          </a:stretch>
        </p:blipFill>
        <p:spPr>
          <a:xfrm>
            <a:off x="5031480" y="4689676"/>
            <a:ext cx="605040" cy="584523"/>
          </a:xfrm>
          <a:prstGeom prst="rect">
            <a:avLst/>
          </a:prstGeom>
        </p:spPr>
      </p:pic>
    </p:spTree>
    <p:extLst>
      <p:ext uri="{BB962C8B-B14F-4D97-AF65-F5344CB8AC3E}">
        <p14:creationId xmlns:p14="http://schemas.microsoft.com/office/powerpoint/2010/main" val="1758885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B2BC7-E3F0-BA6D-D687-1A729F59EFC8}"/>
              </a:ext>
            </a:extLst>
          </p:cNvPr>
          <p:cNvSpPr>
            <a:spLocks noGrp="1"/>
          </p:cNvSpPr>
          <p:nvPr>
            <p:ph type="title"/>
          </p:nvPr>
        </p:nvSpPr>
        <p:spPr/>
        <p:txBody>
          <a:bodyPr/>
          <a:lstStyle/>
          <a:p>
            <a:r>
              <a:rPr lang="de-DE">
                <a:cs typeface="Arial"/>
              </a:rPr>
              <a:t>Einflussfaktoren auf die Nachhaltigkeit</a:t>
            </a:r>
            <a:endParaRPr lang="de-DE"/>
          </a:p>
        </p:txBody>
      </p:sp>
      <p:sp>
        <p:nvSpPr>
          <p:cNvPr id="3" name="Inhaltsplatzhalter 2">
            <a:extLst>
              <a:ext uri="{FF2B5EF4-FFF2-40B4-BE49-F238E27FC236}">
                <a16:creationId xmlns:a16="http://schemas.microsoft.com/office/drawing/2014/main" id="{08CDD32E-2CC7-75DF-467C-5DB10A016417}"/>
              </a:ext>
            </a:extLst>
          </p:cNvPr>
          <p:cNvSpPr>
            <a:spLocks noGrp="1"/>
          </p:cNvSpPr>
          <p:nvPr>
            <p:ph idx="1"/>
          </p:nvPr>
        </p:nvSpPr>
        <p:spPr>
          <a:xfrm>
            <a:off x="545270" y="1779252"/>
            <a:ext cx="4901282" cy="610602"/>
          </a:xfrm>
        </p:spPr>
        <p:txBody>
          <a:bodyPr/>
          <a:lstStyle/>
          <a:p>
            <a:pPr marL="0" indent="0">
              <a:buNone/>
            </a:pPr>
            <a:r>
              <a:rPr lang="de-DE" sz="3200" b="1">
                <a:solidFill>
                  <a:schemeClr val="accent5">
                    <a:lumMod val="75000"/>
                  </a:schemeClr>
                </a:solidFill>
                <a:cs typeface="Arial"/>
              </a:rPr>
              <a:t>Flächenverbrauch </a:t>
            </a:r>
          </a:p>
          <a:p>
            <a:pPr marL="0" indent="0">
              <a:buNone/>
            </a:pPr>
            <a:endParaRPr lang="de-DE" sz="3200" b="1">
              <a:solidFill>
                <a:schemeClr val="accent5">
                  <a:lumMod val="75000"/>
                </a:schemeClr>
              </a:solidFill>
              <a:cs typeface="Arial"/>
            </a:endParaRPr>
          </a:p>
        </p:txBody>
      </p:sp>
      <p:sp>
        <p:nvSpPr>
          <p:cNvPr id="4" name="Textplatzhalter 3">
            <a:extLst>
              <a:ext uri="{FF2B5EF4-FFF2-40B4-BE49-F238E27FC236}">
                <a16:creationId xmlns:a16="http://schemas.microsoft.com/office/drawing/2014/main" id="{C00A2450-0D31-9317-DE91-C1D7F3BFF708}"/>
              </a:ext>
            </a:extLst>
          </p:cNvPr>
          <p:cNvSpPr>
            <a:spLocks noGrp="1"/>
          </p:cNvSpPr>
          <p:nvPr>
            <p:ph type="body" sz="quarter" idx="13"/>
          </p:nvPr>
        </p:nvSpPr>
        <p:spPr/>
        <p:txBody>
          <a:bodyPr/>
          <a:lstStyle/>
          <a:p>
            <a:r>
              <a:rPr lang="de-DE">
                <a:cs typeface="Arial"/>
              </a:rPr>
              <a:t>Was schauen wir uns an?</a:t>
            </a:r>
            <a:endParaRPr lang="de-DE"/>
          </a:p>
        </p:txBody>
      </p:sp>
      <p:sp>
        <p:nvSpPr>
          <p:cNvPr id="7" name="Inhaltsplatzhalter 2">
            <a:extLst>
              <a:ext uri="{FF2B5EF4-FFF2-40B4-BE49-F238E27FC236}">
                <a16:creationId xmlns:a16="http://schemas.microsoft.com/office/drawing/2014/main" id="{EAD6FFB0-03DC-6B61-CADE-3391F9F603B4}"/>
              </a:ext>
            </a:extLst>
          </p:cNvPr>
          <p:cNvSpPr txBox="1">
            <a:spLocks/>
          </p:cNvSpPr>
          <p:nvPr/>
        </p:nvSpPr>
        <p:spPr bwMode="auto">
          <a:xfrm>
            <a:off x="1907512" y="2620128"/>
            <a:ext cx="4881229" cy="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200" b="1">
                <a:solidFill>
                  <a:schemeClr val="accent5">
                    <a:lumMod val="75000"/>
                  </a:schemeClr>
                </a:solidFill>
                <a:cs typeface="Arial"/>
              </a:rPr>
              <a:t>Wasserverbrauch</a:t>
            </a:r>
          </a:p>
          <a:p>
            <a:pPr marL="0" indent="0">
              <a:buNone/>
            </a:pPr>
            <a:endParaRPr lang="de-DE" sz="3200" b="1">
              <a:solidFill>
                <a:schemeClr val="accent5">
                  <a:lumMod val="75000"/>
                </a:schemeClr>
              </a:solidFill>
              <a:cs typeface="Arial"/>
            </a:endParaRPr>
          </a:p>
        </p:txBody>
      </p:sp>
      <p:sp>
        <p:nvSpPr>
          <p:cNvPr id="10" name="Inhaltsplatzhalter 2">
            <a:extLst>
              <a:ext uri="{FF2B5EF4-FFF2-40B4-BE49-F238E27FC236}">
                <a16:creationId xmlns:a16="http://schemas.microsoft.com/office/drawing/2014/main" id="{0A06F75B-F7FF-06B3-E27D-F4868917BC76}"/>
              </a:ext>
            </a:extLst>
          </p:cNvPr>
          <p:cNvSpPr txBox="1">
            <a:spLocks/>
          </p:cNvSpPr>
          <p:nvPr/>
        </p:nvSpPr>
        <p:spPr bwMode="auto">
          <a:xfrm>
            <a:off x="3645406" y="3408863"/>
            <a:ext cx="5121861" cy="77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200" b="1">
                <a:solidFill>
                  <a:schemeClr val="accent5">
                    <a:lumMod val="75000"/>
                  </a:schemeClr>
                </a:solidFill>
                <a:cs typeface="Arial"/>
              </a:rPr>
              <a:t>Ressourceninput</a:t>
            </a:r>
          </a:p>
        </p:txBody>
      </p:sp>
      <p:sp>
        <p:nvSpPr>
          <p:cNvPr id="11" name="Inhaltsplatzhalter 2">
            <a:extLst>
              <a:ext uri="{FF2B5EF4-FFF2-40B4-BE49-F238E27FC236}">
                <a16:creationId xmlns:a16="http://schemas.microsoft.com/office/drawing/2014/main" id="{BD63F7EC-2F94-DC49-CC54-FFC74711795B}"/>
              </a:ext>
            </a:extLst>
          </p:cNvPr>
          <p:cNvSpPr txBox="1">
            <a:spLocks/>
          </p:cNvSpPr>
          <p:nvPr/>
        </p:nvSpPr>
        <p:spPr bwMode="auto">
          <a:xfrm>
            <a:off x="5269669" y="4398126"/>
            <a:ext cx="4627229" cy="61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200" b="1">
                <a:solidFill>
                  <a:schemeClr val="accent5">
                    <a:lumMod val="75000"/>
                  </a:schemeClr>
                </a:solidFill>
                <a:cs typeface="Arial"/>
              </a:rPr>
              <a:t>Biodiversität</a:t>
            </a:r>
          </a:p>
        </p:txBody>
      </p:sp>
      <p:sp>
        <p:nvSpPr>
          <p:cNvPr id="12" name="Inhaltsplatzhalter 2">
            <a:extLst>
              <a:ext uri="{FF2B5EF4-FFF2-40B4-BE49-F238E27FC236}">
                <a16:creationId xmlns:a16="http://schemas.microsoft.com/office/drawing/2014/main" id="{2B02EA3E-B6FE-B80D-3AA4-AFCC892FDE10}"/>
              </a:ext>
            </a:extLst>
          </p:cNvPr>
          <p:cNvSpPr txBox="1">
            <a:spLocks/>
          </p:cNvSpPr>
          <p:nvPr/>
        </p:nvSpPr>
        <p:spPr bwMode="auto">
          <a:xfrm>
            <a:off x="6626562" y="5226968"/>
            <a:ext cx="6846387" cy="72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200" b="1">
                <a:solidFill>
                  <a:schemeClr val="accent5">
                    <a:lumMod val="75000"/>
                  </a:schemeClr>
                </a:solidFill>
                <a:cs typeface="Arial"/>
              </a:rPr>
              <a:t>Treibhausgasemissionen</a:t>
            </a:r>
          </a:p>
        </p:txBody>
      </p:sp>
    </p:spTree>
    <p:extLst>
      <p:ext uri="{BB962C8B-B14F-4D97-AF65-F5344CB8AC3E}">
        <p14:creationId xmlns:p14="http://schemas.microsoft.com/office/powerpoint/2010/main" val="272446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120C9725-C336-4219-BADA-CFA2020FBD5E}"/>
              </a:ext>
            </a:extLst>
          </p:cNvPr>
          <p:cNvSpPr>
            <a:spLocks noGrp="1"/>
          </p:cNvSpPr>
          <p:nvPr>
            <p:ph type="ctrTitle"/>
          </p:nvPr>
        </p:nvSpPr>
        <p:spPr>
          <a:xfrm>
            <a:off x="2742245" y="2063621"/>
            <a:ext cx="6707509" cy="1365379"/>
          </a:xfrm>
        </p:spPr>
        <p:txBody>
          <a:bodyPr/>
          <a:lstStyle/>
          <a:p>
            <a:r>
              <a:rPr lang="de-DE" altLang="de-DE" sz="4800" b="1" dirty="0"/>
              <a:t>Flächenverbrauch </a:t>
            </a:r>
            <a:br>
              <a:rPr lang="de-DE" altLang="de-DE" sz="4800" b="1" dirty="0"/>
            </a:br>
            <a:r>
              <a:rPr lang="de-DE" altLang="de-DE" sz="4800" b="1" dirty="0"/>
              <a:t>von Lebensmitteln</a:t>
            </a:r>
            <a:endParaRPr lang="de-DE" altLang="de-DE" sz="4800" b="1" dirty="0">
              <a:cs typeface="Arial"/>
            </a:endParaRPr>
          </a:p>
        </p:txBody>
      </p:sp>
    </p:spTree>
    <p:extLst>
      <p:ext uri="{BB962C8B-B14F-4D97-AF65-F5344CB8AC3E}">
        <p14:creationId xmlns:p14="http://schemas.microsoft.com/office/powerpoint/2010/main" val="931666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F4FC5-A913-415A-9ABF-1E0BDA0CB3BA}"/>
              </a:ext>
            </a:extLst>
          </p:cNvPr>
          <p:cNvSpPr>
            <a:spLocks noGrp="1"/>
          </p:cNvSpPr>
          <p:nvPr>
            <p:ph type="title"/>
          </p:nvPr>
        </p:nvSpPr>
        <p:spPr>
          <a:xfrm>
            <a:off x="371481" y="374658"/>
            <a:ext cx="9170084" cy="569913"/>
          </a:xfrm>
        </p:spPr>
        <p:txBody>
          <a:bodyPr/>
          <a:lstStyle/>
          <a:p>
            <a:r>
              <a:rPr lang="de-DE"/>
              <a:t>Weltweiter Flächenbedarf für unsere Ernährung in Deutschland pro Jahr</a:t>
            </a:r>
          </a:p>
        </p:txBody>
      </p:sp>
      <p:pic>
        <p:nvPicPr>
          <p:cNvPr id="11" name="Grafik 10">
            <a:extLst>
              <a:ext uri="{FF2B5EF4-FFF2-40B4-BE49-F238E27FC236}">
                <a16:creationId xmlns:a16="http://schemas.microsoft.com/office/drawing/2014/main" id="{C123BB00-7836-4B12-8D80-7597D528FD71}"/>
              </a:ext>
            </a:extLst>
          </p:cNvPr>
          <p:cNvPicPr>
            <a:picLocks noChangeAspect="1"/>
          </p:cNvPicPr>
          <p:nvPr/>
        </p:nvPicPr>
        <p:blipFill>
          <a:blip r:embed="rId3"/>
          <a:stretch>
            <a:fillRect/>
          </a:stretch>
        </p:blipFill>
        <p:spPr>
          <a:xfrm>
            <a:off x="1435774" y="1618500"/>
            <a:ext cx="9320452" cy="5019675"/>
          </a:xfrm>
          <a:prstGeom prst="rect">
            <a:avLst/>
          </a:prstGeom>
        </p:spPr>
      </p:pic>
      <p:sp>
        <p:nvSpPr>
          <p:cNvPr id="3" name="Rechteck 2">
            <a:extLst>
              <a:ext uri="{FF2B5EF4-FFF2-40B4-BE49-F238E27FC236}">
                <a16:creationId xmlns:a16="http://schemas.microsoft.com/office/drawing/2014/main" id="{40217418-1B70-4F35-92B8-BDE9CD04C761}"/>
              </a:ext>
            </a:extLst>
          </p:cNvPr>
          <p:cNvSpPr/>
          <p:nvPr/>
        </p:nvSpPr>
        <p:spPr>
          <a:xfrm>
            <a:off x="10172186" y="6069026"/>
            <a:ext cx="2771354" cy="230832"/>
          </a:xfrm>
          <a:prstGeom prst="rect">
            <a:avLst/>
          </a:prstGeom>
        </p:spPr>
        <p:txBody>
          <a:bodyPr wrap="square">
            <a:spAutoFit/>
          </a:bodyPr>
          <a:lstStyle/>
          <a:p>
            <a:r>
              <a:rPr lang="de-DE" sz="900" dirty="0">
                <a:solidFill>
                  <a:schemeClr val="bg1">
                    <a:lumMod val="65000"/>
                  </a:schemeClr>
                </a:solidFill>
              </a:rPr>
              <a:t>WWF Deutschland, 2021, S.23</a:t>
            </a:r>
          </a:p>
        </p:txBody>
      </p:sp>
      <p:sp>
        <p:nvSpPr>
          <p:cNvPr id="4" name="Rechteck 3">
            <a:extLst>
              <a:ext uri="{FF2B5EF4-FFF2-40B4-BE49-F238E27FC236}">
                <a16:creationId xmlns:a16="http://schemas.microsoft.com/office/drawing/2014/main" id="{F25EF7A0-93FB-44E2-80EE-B66F3B7E3B83}"/>
              </a:ext>
            </a:extLst>
          </p:cNvPr>
          <p:cNvSpPr/>
          <p:nvPr/>
        </p:nvSpPr>
        <p:spPr>
          <a:xfrm>
            <a:off x="8202232" y="1202927"/>
            <a:ext cx="2672526" cy="307777"/>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panose="020F0502020204030204" pitchFamily="34" charset="0"/>
                <a:cs typeface="Times New Roman" panose="02020603050405020304" pitchFamily="18" charset="0"/>
              </a:rPr>
              <a:t>Bild ist nicht unter freier Lizenz.</a:t>
            </a:r>
            <a:endParaRPr lang="de-DE" sz="1400" dirty="0">
              <a:solidFill>
                <a:srgbClr val="FF0000"/>
              </a:solidFill>
            </a:endParaRPr>
          </a:p>
        </p:txBody>
      </p:sp>
    </p:spTree>
    <p:extLst>
      <p:ext uri="{BB962C8B-B14F-4D97-AF65-F5344CB8AC3E}">
        <p14:creationId xmlns:p14="http://schemas.microsoft.com/office/powerpoint/2010/main" val="3687267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F4FC5-A913-415A-9ABF-1E0BDA0CB3BA}"/>
              </a:ext>
            </a:extLst>
          </p:cNvPr>
          <p:cNvSpPr>
            <a:spLocks noGrp="1"/>
          </p:cNvSpPr>
          <p:nvPr>
            <p:ph type="title"/>
          </p:nvPr>
        </p:nvSpPr>
        <p:spPr>
          <a:xfrm>
            <a:off x="646343" y="680767"/>
            <a:ext cx="4623600" cy="4934321"/>
          </a:xfrm>
        </p:spPr>
        <p:txBody>
          <a:bodyPr/>
          <a:lstStyle/>
          <a:p>
            <a:pPr algn="ctr"/>
            <a:r>
              <a:rPr lang="de-DE" b="0" dirty="0"/>
              <a:t>Teilen wir die Ackerfläche dieser Welt durch die Zahl ihrer Bewohner*innen, ergibt das etwa </a:t>
            </a:r>
            <a:r>
              <a:rPr lang="de-DE" dirty="0"/>
              <a:t>2000 m² pro Mensch. </a:t>
            </a:r>
            <a:r>
              <a:rPr lang="de-DE" b="0" dirty="0"/>
              <a:t>Darauf muss alles wachsen, was wir verbrauchen.</a:t>
            </a:r>
          </a:p>
        </p:txBody>
      </p:sp>
      <p:sp>
        <p:nvSpPr>
          <p:cNvPr id="3" name="Rechteck 2">
            <a:extLst>
              <a:ext uri="{FF2B5EF4-FFF2-40B4-BE49-F238E27FC236}">
                <a16:creationId xmlns:a16="http://schemas.microsoft.com/office/drawing/2014/main" id="{A111D792-19E4-41D3-B464-34CDB3373DBA}"/>
              </a:ext>
            </a:extLst>
          </p:cNvPr>
          <p:cNvSpPr/>
          <p:nvPr/>
        </p:nvSpPr>
        <p:spPr>
          <a:xfrm>
            <a:off x="1809748" y="5711207"/>
            <a:ext cx="2159566" cy="230832"/>
          </a:xfrm>
          <a:prstGeom prst="rect">
            <a:avLst/>
          </a:prstGeom>
        </p:spPr>
        <p:txBody>
          <a:bodyPr wrap="none" lIns="91440" tIns="45720" rIns="91440" bIns="45720" anchor="t">
            <a:spAutoFit/>
          </a:bodyPr>
          <a:lstStyle/>
          <a:p>
            <a:r>
              <a:rPr lang="de-DE" sz="900" dirty="0">
                <a:solidFill>
                  <a:schemeClr val="bg1">
                    <a:lumMod val="65000"/>
                  </a:schemeClr>
                </a:solidFill>
              </a:rPr>
              <a:t>Zukunftsstiftung Landwirtschaft, 2020</a:t>
            </a:r>
          </a:p>
        </p:txBody>
      </p:sp>
      <p:pic>
        <p:nvPicPr>
          <p:cNvPr id="7" name="Grafik 6" descr="Ein Bild, das Pflanze, Text, Gras enthält.&#10;&#10;Beschreibung automatisch generiert.">
            <a:extLst>
              <a:ext uri="{FF2B5EF4-FFF2-40B4-BE49-F238E27FC236}">
                <a16:creationId xmlns:a16="http://schemas.microsoft.com/office/drawing/2014/main" id="{598A6BBD-334F-305A-B1C7-ED60F6DACFEE}"/>
              </a:ext>
            </a:extLst>
          </p:cNvPr>
          <p:cNvPicPr>
            <a:picLocks noChangeAspect="1"/>
          </p:cNvPicPr>
          <p:nvPr/>
        </p:nvPicPr>
        <p:blipFill>
          <a:blip r:embed="rId3"/>
          <a:stretch>
            <a:fillRect/>
          </a:stretch>
        </p:blipFill>
        <p:spPr>
          <a:xfrm>
            <a:off x="5688090" y="280300"/>
            <a:ext cx="5641497" cy="5735254"/>
          </a:xfrm>
          <a:prstGeom prst="rect">
            <a:avLst/>
          </a:prstGeom>
        </p:spPr>
      </p:pic>
      <p:sp>
        <p:nvSpPr>
          <p:cNvPr id="6" name="Rechteck 5">
            <a:extLst>
              <a:ext uri="{FF2B5EF4-FFF2-40B4-BE49-F238E27FC236}">
                <a16:creationId xmlns:a16="http://schemas.microsoft.com/office/drawing/2014/main" id="{979052FE-E298-4435-9809-1C2569F0DC94}"/>
              </a:ext>
            </a:extLst>
          </p:cNvPr>
          <p:cNvSpPr/>
          <p:nvPr/>
        </p:nvSpPr>
        <p:spPr>
          <a:xfrm>
            <a:off x="6096000" y="5615088"/>
            <a:ext cx="4313350" cy="230832"/>
          </a:xfrm>
          <a:prstGeom prst="rect">
            <a:avLst/>
          </a:prstGeom>
        </p:spPr>
        <p:txBody>
          <a:bodyPr wrap="square" lIns="91440" tIns="45720" rIns="91440" bIns="45720" anchor="t">
            <a:spAutoFit/>
          </a:bodyPr>
          <a:lstStyle/>
          <a:p>
            <a:r>
              <a:rPr lang="de-DE" sz="900" dirty="0">
                <a:solidFill>
                  <a:schemeClr val="bg1">
                    <a:lumMod val="65000"/>
                  </a:schemeClr>
                </a:solidFill>
              </a:rPr>
              <a:t>Zukunftsstiftung Landwirtschaft, 2000m2, 2024; Künstlerin: Annika </a:t>
            </a:r>
            <a:r>
              <a:rPr lang="de-DE" sz="900" dirty="0" err="1">
                <a:solidFill>
                  <a:schemeClr val="bg1">
                    <a:lumMod val="65000"/>
                  </a:schemeClr>
                </a:solidFill>
              </a:rPr>
              <a:t>Huskamp</a:t>
            </a:r>
            <a:endParaRPr lang="de-DE" sz="900" dirty="0" err="1">
              <a:solidFill>
                <a:schemeClr val="bg1">
                  <a:lumMod val="65000"/>
                </a:schemeClr>
              </a:solidFill>
              <a:cs typeface="Arial"/>
            </a:endParaRPr>
          </a:p>
        </p:txBody>
      </p:sp>
    </p:spTree>
    <p:extLst>
      <p:ext uri="{BB962C8B-B14F-4D97-AF65-F5344CB8AC3E}">
        <p14:creationId xmlns:p14="http://schemas.microsoft.com/office/powerpoint/2010/main" val="2088014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7679F-EA68-41E5-A02A-706D7D21E9AB}"/>
              </a:ext>
            </a:extLst>
          </p:cNvPr>
          <p:cNvSpPr>
            <a:spLocks noGrp="1"/>
          </p:cNvSpPr>
          <p:nvPr>
            <p:ph type="title"/>
          </p:nvPr>
        </p:nvSpPr>
        <p:spPr>
          <a:xfrm>
            <a:off x="371481" y="374658"/>
            <a:ext cx="14215376" cy="569913"/>
          </a:xfrm>
        </p:spPr>
        <p:txBody>
          <a:bodyPr/>
          <a:lstStyle/>
          <a:p>
            <a:r>
              <a:rPr lang="de-DE"/>
              <a:t>Flächenbedarf im Vergleich</a:t>
            </a:r>
          </a:p>
        </p:txBody>
      </p:sp>
      <p:sp>
        <p:nvSpPr>
          <p:cNvPr id="3" name="Inhaltsplatzhalter 2">
            <a:extLst>
              <a:ext uri="{FF2B5EF4-FFF2-40B4-BE49-F238E27FC236}">
                <a16:creationId xmlns:a16="http://schemas.microsoft.com/office/drawing/2014/main" id="{DE4A70B1-B06F-4B60-B767-6BECFA0482F2}"/>
              </a:ext>
            </a:extLst>
          </p:cNvPr>
          <p:cNvSpPr>
            <a:spLocks noGrp="1"/>
          </p:cNvSpPr>
          <p:nvPr>
            <p:ph idx="1"/>
          </p:nvPr>
        </p:nvSpPr>
        <p:spPr/>
        <p:txBody>
          <a:bodyPr/>
          <a:lstStyle/>
          <a:p>
            <a:endParaRPr lang="de-DE"/>
          </a:p>
        </p:txBody>
      </p:sp>
      <p:sp>
        <p:nvSpPr>
          <p:cNvPr id="4" name="Textplatzhalter 3">
            <a:extLst>
              <a:ext uri="{FF2B5EF4-FFF2-40B4-BE49-F238E27FC236}">
                <a16:creationId xmlns:a16="http://schemas.microsoft.com/office/drawing/2014/main" id="{019C8E0D-F870-40A2-8210-CEDF2C4D0094}"/>
              </a:ext>
            </a:extLst>
          </p:cNvPr>
          <p:cNvSpPr>
            <a:spLocks noGrp="1"/>
          </p:cNvSpPr>
          <p:nvPr>
            <p:ph type="body" sz="quarter" idx="13"/>
          </p:nvPr>
        </p:nvSpPr>
        <p:spPr/>
        <p:txBody>
          <a:bodyPr/>
          <a:lstStyle/>
          <a:p>
            <a:endParaRPr lang="de-DE"/>
          </a:p>
        </p:txBody>
      </p:sp>
      <p:pic>
        <p:nvPicPr>
          <p:cNvPr id="7" name="Grafik 6">
            <a:extLst>
              <a:ext uri="{FF2B5EF4-FFF2-40B4-BE49-F238E27FC236}">
                <a16:creationId xmlns:a16="http://schemas.microsoft.com/office/drawing/2014/main" id="{D49FC3B1-DCE8-4754-BD43-AAE9808964E0}"/>
              </a:ext>
            </a:extLst>
          </p:cNvPr>
          <p:cNvPicPr>
            <a:picLocks noChangeAspect="1"/>
          </p:cNvPicPr>
          <p:nvPr/>
        </p:nvPicPr>
        <p:blipFill>
          <a:blip r:embed="rId3"/>
          <a:stretch>
            <a:fillRect/>
          </a:stretch>
        </p:blipFill>
        <p:spPr>
          <a:xfrm>
            <a:off x="2073964" y="944571"/>
            <a:ext cx="7766277" cy="4995356"/>
          </a:xfrm>
          <a:prstGeom prst="rect">
            <a:avLst/>
          </a:prstGeom>
        </p:spPr>
      </p:pic>
      <p:sp>
        <p:nvSpPr>
          <p:cNvPr id="8" name="Rechteck 7">
            <a:extLst>
              <a:ext uri="{FF2B5EF4-FFF2-40B4-BE49-F238E27FC236}">
                <a16:creationId xmlns:a16="http://schemas.microsoft.com/office/drawing/2014/main" id="{BD159B86-F31B-4185-B89F-346B68BA933E}"/>
              </a:ext>
            </a:extLst>
          </p:cNvPr>
          <p:cNvSpPr/>
          <p:nvPr/>
        </p:nvSpPr>
        <p:spPr>
          <a:xfrm>
            <a:off x="10172186" y="6053260"/>
            <a:ext cx="2771354" cy="230832"/>
          </a:xfrm>
          <a:prstGeom prst="rect">
            <a:avLst/>
          </a:prstGeom>
        </p:spPr>
        <p:txBody>
          <a:bodyPr wrap="square">
            <a:spAutoFit/>
          </a:bodyPr>
          <a:lstStyle/>
          <a:p>
            <a:r>
              <a:rPr lang="de-DE" sz="900" dirty="0">
                <a:solidFill>
                  <a:schemeClr val="bg1">
                    <a:lumMod val="65000"/>
                  </a:schemeClr>
                </a:solidFill>
              </a:rPr>
              <a:t>WWF Deutschland, 2021, S.33</a:t>
            </a:r>
          </a:p>
        </p:txBody>
      </p:sp>
      <p:sp>
        <p:nvSpPr>
          <p:cNvPr id="9" name="Rechteck 8">
            <a:extLst>
              <a:ext uri="{FF2B5EF4-FFF2-40B4-BE49-F238E27FC236}">
                <a16:creationId xmlns:a16="http://schemas.microsoft.com/office/drawing/2014/main" id="{F4C3C2C7-4E5A-F13F-1703-CC9D317B0C6B}"/>
              </a:ext>
            </a:extLst>
          </p:cNvPr>
          <p:cNvSpPr/>
          <p:nvPr/>
        </p:nvSpPr>
        <p:spPr>
          <a:xfrm>
            <a:off x="6716332" y="507602"/>
            <a:ext cx="2672526" cy="307777"/>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panose="020F0502020204030204" pitchFamily="34" charset="0"/>
                <a:cs typeface="Times New Roman" panose="02020603050405020304" pitchFamily="18" charset="0"/>
              </a:rPr>
              <a:t>Bild ist nicht unter freier Lizenz.</a:t>
            </a:r>
            <a:endParaRPr lang="de-DE" sz="1400" dirty="0">
              <a:solidFill>
                <a:srgbClr val="FF0000"/>
              </a:solidFill>
            </a:endParaRPr>
          </a:p>
        </p:txBody>
      </p:sp>
    </p:spTree>
    <p:extLst>
      <p:ext uri="{BB962C8B-B14F-4D97-AF65-F5344CB8AC3E}">
        <p14:creationId xmlns:p14="http://schemas.microsoft.com/office/powerpoint/2010/main" val="652797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120C9725-C336-4219-BADA-CFA2020FBD5E}"/>
              </a:ext>
            </a:extLst>
          </p:cNvPr>
          <p:cNvSpPr>
            <a:spLocks noGrp="1"/>
          </p:cNvSpPr>
          <p:nvPr>
            <p:ph type="ctrTitle"/>
          </p:nvPr>
        </p:nvSpPr>
        <p:spPr>
          <a:xfrm>
            <a:off x="2843845" y="2344847"/>
            <a:ext cx="6707509" cy="659408"/>
          </a:xfrm>
        </p:spPr>
        <p:txBody>
          <a:bodyPr/>
          <a:lstStyle/>
          <a:p>
            <a:r>
              <a:rPr lang="de-DE" altLang="de-DE" sz="4800" b="1" dirty="0"/>
              <a:t>Wasserverbrauch </a:t>
            </a:r>
            <a:br>
              <a:rPr lang="de-DE" altLang="de-DE" sz="4800" b="1" dirty="0"/>
            </a:br>
            <a:r>
              <a:rPr lang="de-DE" altLang="de-DE" sz="4800" b="1" dirty="0"/>
              <a:t>von Lebensmitteln</a:t>
            </a:r>
            <a:endParaRPr lang="de-DE" altLang="de-DE" sz="4800" b="1" dirty="0">
              <a:cs typeface="Arial"/>
            </a:endParaRPr>
          </a:p>
        </p:txBody>
      </p:sp>
    </p:spTree>
    <p:extLst>
      <p:ext uri="{BB962C8B-B14F-4D97-AF65-F5344CB8AC3E}">
        <p14:creationId xmlns:p14="http://schemas.microsoft.com/office/powerpoint/2010/main" val="912069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39473" y="1039449"/>
            <a:ext cx="10713053" cy="2027560"/>
          </a:xfrm>
        </p:spPr>
        <p:txBody>
          <a:bodyPr wrap="square" anchor="t">
            <a:noAutofit/>
          </a:bodyPr>
          <a:lstStyle/>
          <a:p>
            <a:r>
              <a:rPr lang="de-DE" sz="3200" dirty="0"/>
              <a:t>Gerechte und nachhaltige Außer-Haus-Angebote gestalten</a:t>
            </a:r>
            <a:br>
              <a:rPr lang="de-DE" sz="3200" b="1" dirty="0"/>
            </a:br>
            <a:br>
              <a:rPr lang="de-DE" sz="800" dirty="0">
                <a:effectLst/>
                <a:latin typeface="Helvetica" pitchFamily="2" charset="0"/>
              </a:rPr>
            </a:br>
            <a:br>
              <a:rPr lang="de-DE" sz="800" dirty="0">
                <a:effectLst/>
                <a:latin typeface="Helvetica" pitchFamily="2" charset="0"/>
              </a:rPr>
            </a:br>
            <a:br>
              <a:rPr lang="de-DE" sz="3200" dirty="0"/>
            </a:br>
            <a:br>
              <a:rPr lang="de-DE" sz="3200" dirty="0"/>
            </a:br>
            <a:endParaRPr lang="de-DE" sz="3200" dirty="0"/>
          </a:p>
        </p:txBody>
      </p:sp>
      <p:sp>
        <p:nvSpPr>
          <p:cNvPr id="12" name="Text Placeholder 3">
            <a:extLst>
              <a:ext uri="{FF2B5EF4-FFF2-40B4-BE49-F238E27FC236}">
                <a16:creationId xmlns:a16="http://schemas.microsoft.com/office/drawing/2014/main" id="{17F1BAA3-4691-27F9-E70C-C100408BB4AB}"/>
              </a:ext>
            </a:extLst>
          </p:cNvPr>
          <p:cNvSpPr>
            <a:spLocks noGrp="1"/>
          </p:cNvSpPr>
          <p:nvPr>
            <p:ph type="body" sz="quarter" idx="10"/>
          </p:nvPr>
        </p:nvSpPr>
        <p:spPr>
          <a:xfrm>
            <a:off x="2747681" y="4076703"/>
            <a:ext cx="6696633" cy="314510"/>
          </a:xfrm>
        </p:spPr>
        <p:txBody>
          <a:bodyPr/>
          <a:lstStyle/>
          <a:p>
            <a:r>
              <a:rPr lang="de-DE" sz="1000" dirty="0"/>
              <a:t>Vorname Nachname</a:t>
            </a:r>
          </a:p>
          <a:p>
            <a:endParaRPr lang="en-US" dirty="0"/>
          </a:p>
        </p:txBody>
      </p:sp>
      <p:sp>
        <p:nvSpPr>
          <p:cNvPr id="14" name="Text Placeholder 5">
            <a:extLst>
              <a:ext uri="{FF2B5EF4-FFF2-40B4-BE49-F238E27FC236}">
                <a16:creationId xmlns:a16="http://schemas.microsoft.com/office/drawing/2014/main" id="{2D6023A9-138C-7393-4E04-300CEA64A07E}"/>
              </a:ext>
            </a:extLst>
          </p:cNvPr>
          <p:cNvSpPr>
            <a:spLocks noGrp="1"/>
          </p:cNvSpPr>
          <p:nvPr>
            <p:ph type="body" sz="quarter" idx="12"/>
          </p:nvPr>
        </p:nvSpPr>
        <p:spPr>
          <a:xfrm>
            <a:off x="2508938" y="2257572"/>
            <a:ext cx="7174121" cy="1296144"/>
          </a:xfrm>
        </p:spPr>
        <p:txBody>
          <a:bodyPr/>
          <a:lstStyle/>
          <a:p>
            <a:r>
              <a:rPr lang="de-DE" b="1" dirty="0">
                <a:latin typeface="Arial" panose="020B0604020202020204" pitchFamily="34" charset="0"/>
                <a:cs typeface="Arial" panose="020B0604020202020204" pitchFamily="34" charset="0"/>
              </a:rPr>
              <a:t>1. Rezepturentwicklung</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12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2B254-0A52-4716-9341-715B14DBEE5C}"/>
              </a:ext>
            </a:extLst>
          </p:cNvPr>
          <p:cNvSpPr>
            <a:spLocks noGrp="1"/>
          </p:cNvSpPr>
          <p:nvPr>
            <p:ph type="title"/>
          </p:nvPr>
        </p:nvSpPr>
        <p:spPr/>
        <p:txBody>
          <a:bodyPr/>
          <a:lstStyle/>
          <a:p>
            <a:r>
              <a:rPr lang="de-DE"/>
              <a:t>Wie viel Wasser steckt in unseren Lebensmitteln?</a:t>
            </a:r>
          </a:p>
        </p:txBody>
      </p:sp>
      <p:sp>
        <p:nvSpPr>
          <p:cNvPr id="3" name="Rechteck 2">
            <a:extLst>
              <a:ext uri="{FF2B5EF4-FFF2-40B4-BE49-F238E27FC236}">
                <a16:creationId xmlns:a16="http://schemas.microsoft.com/office/drawing/2014/main" id="{077380B7-DAA0-487D-B732-D9420DAEDC17}"/>
              </a:ext>
            </a:extLst>
          </p:cNvPr>
          <p:cNvSpPr/>
          <p:nvPr/>
        </p:nvSpPr>
        <p:spPr>
          <a:xfrm>
            <a:off x="11204577" y="6021761"/>
            <a:ext cx="716863" cy="230832"/>
          </a:xfrm>
          <a:prstGeom prst="rect">
            <a:avLst/>
          </a:prstGeom>
        </p:spPr>
        <p:txBody>
          <a:bodyPr wrap="none">
            <a:spAutoFit/>
          </a:bodyPr>
          <a:lstStyle/>
          <a:p>
            <a:r>
              <a:rPr lang="de-DE" sz="900">
                <a:solidFill>
                  <a:schemeClr val="bg1">
                    <a:lumMod val="65000"/>
                  </a:schemeClr>
                </a:solidFill>
              </a:rPr>
              <a:t>BZL, 2022</a:t>
            </a:r>
          </a:p>
        </p:txBody>
      </p:sp>
      <p:sp>
        <p:nvSpPr>
          <p:cNvPr id="12" name="Rechteck 11">
            <a:extLst>
              <a:ext uri="{FF2B5EF4-FFF2-40B4-BE49-F238E27FC236}">
                <a16:creationId xmlns:a16="http://schemas.microsoft.com/office/drawing/2014/main" id="{2DC1E3EE-A4D0-441C-A0BB-027C475AEBD5}"/>
              </a:ext>
            </a:extLst>
          </p:cNvPr>
          <p:cNvSpPr/>
          <p:nvPr/>
        </p:nvSpPr>
        <p:spPr>
          <a:xfrm>
            <a:off x="9245519" y="3050001"/>
            <a:ext cx="2646878" cy="261610"/>
          </a:xfrm>
          <a:prstGeom prst="rect">
            <a:avLst/>
          </a:prstGeom>
        </p:spPr>
        <p:txBody>
          <a:bodyPr wrap="none">
            <a:spAutoFit/>
          </a:bodyPr>
          <a:lstStyle/>
          <a:p>
            <a:r>
              <a:rPr lang="de-DE" sz="1100" dirty="0"/>
              <a:t>Hier gelangen Sie zu einem Infovideo.</a:t>
            </a:r>
          </a:p>
        </p:txBody>
      </p:sp>
      <p:pic>
        <p:nvPicPr>
          <p:cNvPr id="13" name="Grafik 12">
            <a:extLst>
              <a:ext uri="{FF2B5EF4-FFF2-40B4-BE49-F238E27FC236}">
                <a16:creationId xmlns:a16="http://schemas.microsoft.com/office/drawing/2014/main" id="{DA8F91A3-6917-43DF-BEE0-C6FDDBE5E964}"/>
              </a:ext>
            </a:extLst>
          </p:cNvPr>
          <p:cNvPicPr>
            <a:picLocks noChangeAspect="1"/>
          </p:cNvPicPr>
          <p:nvPr/>
        </p:nvPicPr>
        <p:blipFill>
          <a:blip r:embed="rId3">
            <a:duotone>
              <a:prstClr val="black"/>
              <a:srgbClr val="228AA6">
                <a:tint val="45000"/>
                <a:satMod val="400000"/>
              </a:srgbClr>
            </a:duotone>
          </a:blip>
          <a:stretch>
            <a:fillRect/>
          </a:stretch>
        </p:blipFill>
        <p:spPr>
          <a:xfrm>
            <a:off x="879539" y="1935963"/>
            <a:ext cx="1735511" cy="3406745"/>
          </a:xfrm>
          <a:prstGeom prst="rect">
            <a:avLst/>
          </a:prstGeom>
        </p:spPr>
      </p:pic>
      <p:pic>
        <p:nvPicPr>
          <p:cNvPr id="14" name="Grafik 13">
            <a:extLst>
              <a:ext uri="{FF2B5EF4-FFF2-40B4-BE49-F238E27FC236}">
                <a16:creationId xmlns:a16="http://schemas.microsoft.com/office/drawing/2014/main" id="{91008143-AA76-4714-8C30-AFA09F1DE3D6}"/>
              </a:ext>
            </a:extLst>
          </p:cNvPr>
          <p:cNvPicPr>
            <a:picLocks noChangeAspect="1"/>
          </p:cNvPicPr>
          <p:nvPr/>
        </p:nvPicPr>
        <p:blipFill>
          <a:blip r:embed="rId3">
            <a:duotone>
              <a:prstClr val="black"/>
              <a:srgbClr val="228AA6">
                <a:tint val="45000"/>
                <a:satMod val="400000"/>
              </a:srgbClr>
            </a:duotone>
          </a:blip>
          <a:stretch>
            <a:fillRect/>
          </a:stretch>
        </p:blipFill>
        <p:spPr>
          <a:xfrm>
            <a:off x="3010962" y="2522044"/>
            <a:ext cx="1436941" cy="2820663"/>
          </a:xfrm>
          <a:prstGeom prst="rect">
            <a:avLst/>
          </a:prstGeom>
        </p:spPr>
      </p:pic>
      <p:pic>
        <p:nvPicPr>
          <p:cNvPr id="15" name="Grafik 14">
            <a:extLst>
              <a:ext uri="{FF2B5EF4-FFF2-40B4-BE49-F238E27FC236}">
                <a16:creationId xmlns:a16="http://schemas.microsoft.com/office/drawing/2014/main" id="{B09591D3-9D3A-417F-822F-678841DC1A8B}"/>
              </a:ext>
            </a:extLst>
          </p:cNvPr>
          <p:cNvPicPr>
            <a:picLocks noChangeAspect="1"/>
          </p:cNvPicPr>
          <p:nvPr/>
        </p:nvPicPr>
        <p:blipFill>
          <a:blip r:embed="rId3">
            <a:duotone>
              <a:prstClr val="black"/>
              <a:srgbClr val="228AA6">
                <a:tint val="45000"/>
                <a:satMod val="400000"/>
              </a:srgbClr>
            </a:duotone>
          </a:blip>
          <a:stretch>
            <a:fillRect/>
          </a:stretch>
        </p:blipFill>
        <p:spPr>
          <a:xfrm>
            <a:off x="4874037" y="3180806"/>
            <a:ext cx="1101346" cy="2161902"/>
          </a:xfrm>
          <a:prstGeom prst="rect">
            <a:avLst/>
          </a:prstGeom>
        </p:spPr>
      </p:pic>
      <p:pic>
        <p:nvPicPr>
          <p:cNvPr id="16" name="Grafik 15">
            <a:extLst>
              <a:ext uri="{FF2B5EF4-FFF2-40B4-BE49-F238E27FC236}">
                <a16:creationId xmlns:a16="http://schemas.microsoft.com/office/drawing/2014/main" id="{E8673E00-F89B-411A-95E2-32B5F50EF3B1}"/>
              </a:ext>
            </a:extLst>
          </p:cNvPr>
          <p:cNvPicPr>
            <a:picLocks noChangeAspect="1"/>
          </p:cNvPicPr>
          <p:nvPr/>
        </p:nvPicPr>
        <p:blipFill>
          <a:blip r:embed="rId3">
            <a:duotone>
              <a:prstClr val="black"/>
              <a:srgbClr val="228AA6">
                <a:tint val="45000"/>
                <a:satMod val="400000"/>
              </a:srgbClr>
            </a:duotone>
          </a:blip>
          <a:stretch>
            <a:fillRect/>
          </a:stretch>
        </p:blipFill>
        <p:spPr>
          <a:xfrm>
            <a:off x="6434174" y="3856883"/>
            <a:ext cx="756929" cy="1485824"/>
          </a:xfrm>
          <a:prstGeom prst="rect">
            <a:avLst/>
          </a:prstGeom>
        </p:spPr>
      </p:pic>
      <p:pic>
        <p:nvPicPr>
          <p:cNvPr id="17" name="Grafik 16">
            <a:hlinkClick r:id="rId4"/>
            <a:extLst>
              <a:ext uri="{FF2B5EF4-FFF2-40B4-BE49-F238E27FC236}">
                <a16:creationId xmlns:a16="http://schemas.microsoft.com/office/drawing/2014/main" id="{C3EFE855-CE59-4726-9827-E2343EA8604E}"/>
              </a:ext>
            </a:extLst>
          </p:cNvPr>
          <p:cNvPicPr>
            <a:picLocks noChangeAspect="1"/>
          </p:cNvPicPr>
          <p:nvPr/>
        </p:nvPicPr>
        <p:blipFill>
          <a:blip r:embed="rId5"/>
          <a:stretch>
            <a:fillRect/>
          </a:stretch>
        </p:blipFill>
        <p:spPr>
          <a:xfrm>
            <a:off x="9343358" y="1482701"/>
            <a:ext cx="2276475" cy="1495425"/>
          </a:xfrm>
          <a:prstGeom prst="rect">
            <a:avLst/>
          </a:prstGeom>
        </p:spPr>
      </p:pic>
    </p:spTree>
    <p:extLst>
      <p:ext uri="{BB962C8B-B14F-4D97-AF65-F5344CB8AC3E}">
        <p14:creationId xmlns:p14="http://schemas.microsoft.com/office/powerpoint/2010/main" val="1524999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DEE5CA-2052-409E-9CF5-DBFA1F02633C}"/>
              </a:ext>
            </a:extLst>
          </p:cNvPr>
          <p:cNvSpPr>
            <a:spLocks noGrp="1"/>
          </p:cNvSpPr>
          <p:nvPr>
            <p:ph type="title"/>
          </p:nvPr>
        </p:nvSpPr>
        <p:spPr/>
        <p:txBody>
          <a:bodyPr/>
          <a:lstStyle/>
          <a:p>
            <a:r>
              <a:rPr lang="de-DE"/>
              <a:t>Wasserfußabdruck </a:t>
            </a:r>
          </a:p>
        </p:txBody>
      </p:sp>
      <p:sp>
        <p:nvSpPr>
          <p:cNvPr id="20" name="Textfeld 19">
            <a:extLst>
              <a:ext uri="{FF2B5EF4-FFF2-40B4-BE49-F238E27FC236}">
                <a16:creationId xmlns:a16="http://schemas.microsoft.com/office/drawing/2014/main" id="{FC7DF015-5179-4AC1-BF11-643563B7CFC1}"/>
              </a:ext>
            </a:extLst>
          </p:cNvPr>
          <p:cNvSpPr txBox="1"/>
          <p:nvPr/>
        </p:nvSpPr>
        <p:spPr>
          <a:xfrm>
            <a:off x="1495755" y="2558627"/>
            <a:ext cx="1380506" cy="389017"/>
          </a:xfrm>
          <a:prstGeom prst="rect">
            <a:avLst/>
          </a:prstGeom>
          <a:noFill/>
        </p:spPr>
        <p:txBody>
          <a:bodyPr wrap="none" rtlCol="0">
            <a:spAutoFit/>
          </a:bodyPr>
          <a:lstStyle/>
          <a:p>
            <a:pPr>
              <a:lnSpc>
                <a:spcPct val="110000"/>
              </a:lnSpc>
            </a:pPr>
            <a:r>
              <a:rPr lang="de-DE" sz="1900" dirty="0"/>
              <a:t>Rindfleisch</a:t>
            </a:r>
          </a:p>
        </p:txBody>
      </p:sp>
      <p:sp>
        <p:nvSpPr>
          <p:cNvPr id="21" name="Textfeld 20">
            <a:extLst>
              <a:ext uri="{FF2B5EF4-FFF2-40B4-BE49-F238E27FC236}">
                <a16:creationId xmlns:a16="http://schemas.microsoft.com/office/drawing/2014/main" id="{965FB4D8-C58B-4705-A6DB-6C7ED9633CF5}"/>
              </a:ext>
            </a:extLst>
          </p:cNvPr>
          <p:cNvSpPr txBox="1"/>
          <p:nvPr/>
        </p:nvSpPr>
        <p:spPr>
          <a:xfrm>
            <a:off x="10089335" y="2554779"/>
            <a:ext cx="740908" cy="389017"/>
          </a:xfrm>
          <a:prstGeom prst="rect">
            <a:avLst/>
          </a:prstGeom>
          <a:noFill/>
        </p:spPr>
        <p:txBody>
          <a:bodyPr wrap="none" rtlCol="0">
            <a:spAutoFit/>
          </a:bodyPr>
          <a:lstStyle/>
          <a:p>
            <a:pPr>
              <a:lnSpc>
                <a:spcPct val="110000"/>
              </a:lnSpc>
            </a:pPr>
            <a:r>
              <a:rPr lang="de-DE" sz="1900"/>
              <a:t>Apfel</a:t>
            </a:r>
          </a:p>
        </p:txBody>
      </p:sp>
      <p:cxnSp>
        <p:nvCxnSpPr>
          <p:cNvPr id="23" name="Verbinder: gekrümmt 22">
            <a:extLst>
              <a:ext uri="{FF2B5EF4-FFF2-40B4-BE49-F238E27FC236}">
                <a16:creationId xmlns:a16="http://schemas.microsoft.com/office/drawing/2014/main" id="{CE09759E-93FB-4385-8B02-AC4B1F6FA1C3}"/>
              </a:ext>
            </a:extLst>
          </p:cNvPr>
          <p:cNvCxnSpPr>
            <a:cxnSpLocks/>
          </p:cNvCxnSpPr>
          <p:nvPr/>
        </p:nvCxnSpPr>
        <p:spPr>
          <a:xfrm flipV="1">
            <a:off x="2049556" y="3000528"/>
            <a:ext cx="2940136" cy="1991143"/>
          </a:xfrm>
          <a:prstGeom prst="curvedConnector3">
            <a:avLst>
              <a:gd name="adj1" fmla="val 50000"/>
            </a:avLst>
          </a:prstGeom>
          <a:ln w="28575">
            <a:solidFill>
              <a:srgbClr val="E8761B"/>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erbinder: gekrümmt 28">
            <a:extLst>
              <a:ext uri="{FF2B5EF4-FFF2-40B4-BE49-F238E27FC236}">
                <a16:creationId xmlns:a16="http://schemas.microsoft.com/office/drawing/2014/main" id="{4D88DDBD-A8DE-4594-B65E-527550530E8C}"/>
              </a:ext>
            </a:extLst>
          </p:cNvPr>
          <p:cNvCxnSpPr>
            <a:cxnSpLocks/>
          </p:cNvCxnSpPr>
          <p:nvPr/>
        </p:nvCxnSpPr>
        <p:spPr>
          <a:xfrm rot="16200000" flipV="1">
            <a:off x="7881664" y="2371667"/>
            <a:ext cx="1553299" cy="1342757"/>
          </a:xfrm>
          <a:prstGeom prst="curvedConnector3">
            <a:avLst>
              <a:gd name="adj1" fmla="val 98693"/>
            </a:avLst>
          </a:prstGeom>
          <a:ln w="28575">
            <a:solidFill>
              <a:srgbClr val="E8761B"/>
            </a:solidFill>
            <a:tailEnd type="triangle"/>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0A1BB7A6-9DA5-44E0-B439-D4DFDB45499F}"/>
              </a:ext>
            </a:extLst>
          </p:cNvPr>
          <p:cNvSpPr/>
          <p:nvPr/>
        </p:nvSpPr>
        <p:spPr>
          <a:xfrm>
            <a:off x="10493429" y="6029780"/>
            <a:ext cx="2955297" cy="230832"/>
          </a:xfrm>
          <a:prstGeom prst="rect">
            <a:avLst/>
          </a:prstGeom>
        </p:spPr>
        <p:txBody>
          <a:bodyPr wrap="square">
            <a:spAutoFit/>
          </a:bodyPr>
          <a:lstStyle/>
          <a:p>
            <a:r>
              <a:rPr lang="de-DE" sz="900" err="1">
                <a:solidFill>
                  <a:schemeClr val="bg1">
                    <a:lumMod val="65000"/>
                  </a:schemeClr>
                </a:solidFill>
              </a:rPr>
              <a:t>Water</a:t>
            </a:r>
            <a:r>
              <a:rPr lang="de-DE" sz="900">
                <a:solidFill>
                  <a:schemeClr val="bg1">
                    <a:lumMod val="65000"/>
                  </a:schemeClr>
                </a:solidFill>
              </a:rPr>
              <a:t> Footprint Network </a:t>
            </a:r>
          </a:p>
        </p:txBody>
      </p:sp>
      <p:pic>
        <p:nvPicPr>
          <p:cNvPr id="18" name="Grafik 17">
            <a:extLst>
              <a:ext uri="{FF2B5EF4-FFF2-40B4-BE49-F238E27FC236}">
                <a16:creationId xmlns:a16="http://schemas.microsoft.com/office/drawing/2014/main" id="{218EDA1D-A814-4D2A-92C4-854A1188BA74}"/>
              </a:ext>
            </a:extLst>
          </p:cNvPr>
          <p:cNvPicPr>
            <a:picLocks noChangeAspect="1"/>
          </p:cNvPicPr>
          <p:nvPr/>
        </p:nvPicPr>
        <p:blipFill>
          <a:blip r:embed="rId3"/>
          <a:stretch>
            <a:fillRect/>
          </a:stretch>
        </p:blipFill>
        <p:spPr>
          <a:xfrm>
            <a:off x="773529" y="3069176"/>
            <a:ext cx="2369039" cy="1736398"/>
          </a:xfrm>
          <a:prstGeom prst="rect">
            <a:avLst/>
          </a:prstGeom>
        </p:spPr>
      </p:pic>
      <p:pic>
        <p:nvPicPr>
          <p:cNvPr id="22" name="Grafik 21">
            <a:extLst>
              <a:ext uri="{FF2B5EF4-FFF2-40B4-BE49-F238E27FC236}">
                <a16:creationId xmlns:a16="http://schemas.microsoft.com/office/drawing/2014/main" id="{18DC6BFF-4CD7-4EB2-A9CE-151C97A836EB}"/>
              </a:ext>
            </a:extLst>
          </p:cNvPr>
          <p:cNvPicPr>
            <a:picLocks noChangeAspect="1"/>
          </p:cNvPicPr>
          <p:nvPr/>
        </p:nvPicPr>
        <p:blipFill>
          <a:blip r:embed="rId4"/>
          <a:stretch>
            <a:fillRect/>
          </a:stretch>
        </p:blipFill>
        <p:spPr>
          <a:xfrm>
            <a:off x="9457508" y="2985245"/>
            <a:ext cx="1885269" cy="2207402"/>
          </a:xfrm>
          <a:prstGeom prst="rect">
            <a:avLst/>
          </a:prstGeom>
        </p:spPr>
      </p:pic>
      <p:sp>
        <p:nvSpPr>
          <p:cNvPr id="3" name="Textfeld 2">
            <a:extLst>
              <a:ext uri="{FF2B5EF4-FFF2-40B4-BE49-F238E27FC236}">
                <a16:creationId xmlns:a16="http://schemas.microsoft.com/office/drawing/2014/main" id="{33FB8DA4-EE6A-4F78-8A01-8593A9872DD3}"/>
              </a:ext>
            </a:extLst>
          </p:cNvPr>
          <p:cNvSpPr txBox="1"/>
          <p:nvPr/>
        </p:nvSpPr>
        <p:spPr>
          <a:xfrm>
            <a:off x="4897352" y="643973"/>
            <a:ext cx="1467773" cy="889154"/>
          </a:xfrm>
          <a:prstGeom prst="rect">
            <a:avLst/>
          </a:prstGeom>
          <a:noFill/>
        </p:spPr>
        <p:txBody>
          <a:bodyPr wrap="none" rtlCol="0">
            <a:spAutoFit/>
          </a:bodyPr>
          <a:lstStyle/>
          <a:p>
            <a:pPr algn="ctr">
              <a:lnSpc>
                <a:spcPct val="110000"/>
              </a:lnSpc>
            </a:pPr>
            <a:r>
              <a:rPr lang="de-DE" sz="1200" dirty="0"/>
              <a:t>Durchschnittlicher </a:t>
            </a:r>
          </a:p>
          <a:p>
            <a:pPr algn="ctr">
              <a:lnSpc>
                <a:spcPct val="110000"/>
              </a:lnSpc>
            </a:pPr>
            <a:r>
              <a:rPr lang="de-DE" sz="1200" dirty="0"/>
              <a:t>Wasserfußabdruck</a:t>
            </a:r>
          </a:p>
          <a:p>
            <a:pPr algn="ctr">
              <a:lnSpc>
                <a:spcPct val="110000"/>
              </a:lnSpc>
            </a:pPr>
            <a:endParaRPr lang="de-DE" sz="1200" i="1" dirty="0"/>
          </a:p>
          <a:p>
            <a:pPr algn="ctr">
              <a:lnSpc>
                <a:spcPct val="110000"/>
              </a:lnSpc>
            </a:pPr>
            <a:r>
              <a:rPr lang="de-DE" sz="1200" i="1" dirty="0"/>
              <a:t>15415 Liter/kg</a:t>
            </a:r>
          </a:p>
        </p:txBody>
      </p:sp>
      <p:sp>
        <p:nvSpPr>
          <p:cNvPr id="17" name="Textfeld 16">
            <a:extLst>
              <a:ext uri="{FF2B5EF4-FFF2-40B4-BE49-F238E27FC236}">
                <a16:creationId xmlns:a16="http://schemas.microsoft.com/office/drawing/2014/main" id="{355421C6-259F-4E8B-ADE2-6FE872306D51}"/>
              </a:ext>
            </a:extLst>
          </p:cNvPr>
          <p:cNvSpPr txBox="1"/>
          <p:nvPr/>
        </p:nvSpPr>
        <p:spPr>
          <a:xfrm>
            <a:off x="6706351" y="641662"/>
            <a:ext cx="1467773" cy="889154"/>
          </a:xfrm>
          <a:prstGeom prst="rect">
            <a:avLst/>
          </a:prstGeom>
          <a:noFill/>
        </p:spPr>
        <p:txBody>
          <a:bodyPr wrap="none" rtlCol="0">
            <a:spAutoFit/>
          </a:bodyPr>
          <a:lstStyle/>
          <a:p>
            <a:pPr algn="ctr">
              <a:lnSpc>
                <a:spcPct val="110000"/>
              </a:lnSpc>
            </a:pPr>
            <a:r>
              <a:rPr lang="de-DE" sz="1200" dirty="0"/>
              <a:t>Durchschnittlicher </a:t>
            </a:r>
          </a:p>
          <a:p>
            <a:pPr algn="ctr">
              <a:lnSpc>
                <a:spcPct val="110000"/>
              </a:lnSpc>
            </a:pPr>
            <a:r>
              <a:rPr lang="de-DE" sz="1200" dirty="0"/>
              <a:t>Wasserfußabdruck</a:t>
            </a:r>
          </a:p>
          <a:p>
            <a:pPr algn="ctr">
              <a:lnSpc>
                <a:spcPct val="110000"/>
              </a:lnSpc>
            </a:pPr>
            <a:endParaRPr lang="de-DE" sz="1200" i="1" dirty="0"/>
          </a:p>
          <a:p>
            <a:pPr algn="ctr">
              <a:lnSpc>
                <a:spcPct val="110000"/>
              </a:lnSpc>
            </a:pPr>
            <a:r>
              <a:rPr lang="de-DE" sz="1200" i="1" dirty="0"/>
              <a:t>822 Liter/kg</a:t>
            </a:r>
          </a:p>
        </p:txBody>
      </p:sp>
      <p:pic>
        <p:nvPicPr>
          <p:cNvPr id="19" name="Grafik 18">
            <a:extLst>
              <a:ext uri="{FF2B5EF4-FFF2-40B4-BE49-F238E27FC236}">
                <a16:creationId xmlns:a16="http://schemas.microsoft.com/office/drawing/2014/main" id="{A9FFEDB5-A34D-4BEA-8853-CE3534EDEA46}"/>
              </a:ext>
            </a:extLst>
          </p:cNvPr>
          <p:cNvPicPr>
            <a:picLocks noChangeAspect="1"/>
          </p:cNvPicPr>
          <p:nvPr/>
        </p:nvPicPr>
        <p:blipFill>
          <a:blip r:embed="rId5">
            <a:duotone>
              <a:prstClr val="black"/>
              <a:srgbClr val="007143">
                <a:tint val="45000"/>
                <a:satMod val="400000"/>
              </a:srgbClr>
            </a:duotone>
          </a:blip>
          <a:stretch>
            <a:fillRect/>
          </a:stretch>
        </p:blipFill>
        <p:spPr>
          <a:xfrm>
            <a:off x="5164066" y="1742421"/>
            <a:ext cx="983107" cy="1929803"/>
          </a:xfrm>
          <a:prstGeom prst="rect">
            <a:avLst/>
          </a:prstGeom>
        </p:spPr>
      </p:pic>
      <p:pic>
        <p:nvPicPr>
          <p:cNvPr id="24" name="Grafik 23">
            <a:extLst>
              <a:ext uri="{FF2B5EF4-FFF2-40B4-BE49-F238E27FC236}">
                <a16:creationId xmlns:a16="http://schemas.microsoft.com/office/drawing/2014/main" id="{684F3BB5-16B4-467F-9186-67F3EBD932D8}"/>
              </a:ext>
            </a:extLst>
          </p:cNvPr>
          <p:cNvPicPr>
            <a:picLocks noChangeAspect="1"/>
          </p:cNvPicPr>
          <p:nvPr/>
        </p:nvPicPr>
        <p:blipFill>
          <a:blip r:embed="rId5">
            <a:duotone>
              <a:prstClr val="black"/>
              <a:schemeClr val="accent1">
                <a:tint val="45000"/>
                <a:satMod val="400000"/>
              </a:schemeClr>
            </a:duotone>
          </a:blip>
          <a:stretch>
            <a:fillRect/>
          </a:stretch>
        </p:blipFill>
        <p:spPr>
          <a:xfrm>
            <a:off x="5490234" y="4032348"/>
            <a:ext cx="243154" cy="477302"/>
          </a:xfrm>
          <a:prstGeom prst="rect">
            <a:avLst/>
          </a:prstGeom>
        </p:spPr>
      </p:pic>
      <p:pic>
        <p:nvPicPr>
          <p:cNvPr id="25" name="Grafik 24">
            <a:extLst>
              <a:ext uri="{FF2B5EF4-FFF2-40B4-BE49-F238E27FC236}">
                <a16:creationId xmlns:a16="http://schemas.microsoft.com/office/drawing/2014/main" id="{A66185DC-FF02-4D07-B27B-DCB983E41A92}"/>
              </a:ext>
            </a:extLst>
          </p:cNvPr>
          <p:cNvPicPr>
            <a:picLocks noChangeAspect="1"/>
          </p:cNvPicPr>
          <p:nvPr/>
        </p:nvPicPr>
        <p:blipFill>
          <a:blip r:embed="rId5">
            <a:duotone>
              <a:prstClr val="black"/>
              <a:srgbClr val="007143">
                <a:tint val="45000"/>
                <a:satMod val="400000"/>
              </a:srgbClr>
            </a:duotone>
          </a:blip>
          <a:stretch>
            <a:fillRect/>
          </a:stretch>
        </p:blipFill>
        <p:spPr>
          <a:xfrm>
            <a:off x="7227292" y="1743375"/>
            <a:ext cx="559839" cy="1098943"/>
          </a:xfrm>
          <a:prstGeom prst="rect">
            <a:avLst/>
          </a:prstGeom>
        </p:spPr>
      </p:pic>
      <p:pic>
        <p:nvPicPr>
          <p:cNvPr id="27" name="Grafik 26">
            <a:extLst>
              <a:ext uri="{FF2B5EF4-FFF2-40B4-BE49-F238E27FC236}">
                <a16:creationId xmlns:a16="http://schemas.microsoft.com/office/drawing/2014/main" id="{584E493F-657E-47D1-A5DD-C9B3EF2F48D3}"/>
              </a:ext>
            </a:extLst>
          </p:cNvPr>
          <p:cNvPicPr>
            <a:picLocks noChangeAspect="1"/>
          </p:cNvPicPr>
          <p:nvPr/>
        </p:nvPicPr>
        <p:blipFill>
          <a:blip r:embed="rId5">
            <a:duotone>
              <a:prstClr val="black"/>
              <a:schemeClr val="accent1">
                <a:tint val="45000"/>
                <a:satMod val="400000"/>
              </a:schemeClr>
            </a:duotone>
          </a:blip>
          <a:stretch>
            <a:fillRect/>
          </a:stretch>
        </p:blipFill>
        <p:spPr>
          <a:xfrm>
            <a:off x="7361739" y="3038808"/>
            <a:ext cx="290943" cy="571111"/>
          </a:xfrm>
          <a:prstGeom prst="rect">
            <a:avLst/>
          </a:prstGeom>
        </p:spPr>
      </p:pic>
      <p:pic>
        <p:nvPicPr>
          <p:cNvPr id="31" name="Grafik 30">
            <a:extLst>
              <a:ext uri="{FF2B5EF4-FFF2-40B4-BE49-F238E27FC236}">
                <a16:creationId xmlns:a16="http://schemas.microsoft.com/office/drawing/2014/main" id="{70AB9491-BED8-4BF2-A9BE-5210AA08B061}"/>
              </a:ext>
            </a:extLst>
          </p:cNvPr>
          <p:cNvPicPr>
            <a:picLocks noChangeAspect="1"/>
          </p:cNvPicPr>
          <p:nvPr/>
        </p:nvPicPr>
        <p:blipFill>
          <a:blip r:embed="rId5">
            <a:duotone>
              <a:prstClr val="black"/>
              <a:schemeClr val="tx2">
                <a:tint val="45000"/>
                <a:satMod val="400000"/>
              </a:schemeClr>
            </a:duotone>
          </a:blip>
          <a:stretch>
            <a:fillRect/>
          </a:stretch>
        </p:blipFill>
        <p:spPr>
          <a:xfrm>
            <a:off x="7361738" y="3765697"/>
            <a:ext cx="290943" cy="571111"/>
          </a:xfrm>
          <a:prstGeom prst="rect">
            <a:avLst/>
          </a:prstGeom>
        </p:spPr>
      </p:pic>
      <p:sp>
        <p:nvSpPr>
          <p:cNvPr id="32" name="Textfeld 31">
            <a:extLst>
              <a:ext uri="{FF2B5EF4-FFF2-40B4-BE49-F238E27FC236}">
                <a16:creationId xmlns:a16="http://schemas.microsoft.com/office/drawing/2014/main" id="{9EA3A3B2-9108-4E06-A8FD-B68714DE01E0}"/>
              </a:ext>
            </a:extLst>
          </p:cNvPr>
          <p:cNvSpPr txBox="1"/>
          <p:nvPr/>
        </p:nvSpPr>
        <p:spPr>
          <a:xfrm>
            <a:off x="6545332" y="2180849"/>
            <a:ext cx="673582" cy="389017"/>
          </a:xfrm>
          <a:prstGeom prst="rect">
            <a:avLst/>
          </a:prstGeom>
          <a:noFill/>
        </p:spPr>
        <p:txBody>
          <a:bodyPr wrap="none" rtlCol="0">
            <a:spAutoFit/>
          </a:bodyPr>
          <a:lstStyle/>
          <a:p>
            <a:pPr>
              <a:lnSpc>
                <a:spcPct val="110000"/>
              </a:lnSpc>
            </a:pPr>
            <a:r>
              <a:rPr lang="de-DE" sz="1900" dirty="0">
                <a:solidFill>
                  <a:srgbClr val="007143"/>
                </a:solidFill>
              </a:rPr>
              <a:t>68%</a:t>
            </a:r>
          </a:p>
        </p:txBody>
      </p:sp>
      <p:sp>
        <p:nvSpPr>
          <p:cNvPr id="33" name="Textfeld 32">
            <a:extLst>
              <a:ext uri="{FF2B5EF4-FFF2-40B4-BE49-F238E27FC236}">
                <a16:creationId xmlns:a16="http://schemas.microsoft.com/office/drawing/2014/main" id="{09ED5015-3B4F-4720-B030-11FB8A005E5B}"/>
              </a:ext>
            </a:extLst>
          </p:cNvPr>
          <p:cNvSpPr txBox="1"/>
          <p:nvPr/>
        </p:nvSpPr>
        <p:spPr>
          <a:xfrm>
            <a:off x="6545332" y="3147397"/>
            <a:ext cx="673582" cy="389017"/>
          </a:xfrm>
          <a:prstGeom prst="rect">
            <a:avLst/>
          </a:prstGeom>
          <a:noFill/>
        </p:spPr>
        <p:txBody>
          <a:bodyPr wrap="none" rtlCol="0">
            <a:spAutoFit/>
          </a:bodyPr>
          <a:lstStyle/>
          <a:p>
            <a:pPr>
              <a:lnSpc>
                <a:spcPct val="110000"/>
              </a:lnSpc>
            </a:pPr>
            <a:r>
              <a:rPr lang="de-DE" sz="1900" dirty="0">
                <a:solidFill>
                  <a:schemeClr val="accent1"/>
                </a:solidFill>
              </a:rPr>
              <a:t>16%</a:t>
            </a:r>
          </a:p>
        </p:txBody>
      </p:sp>
      <p:sp>
        <p:nvSpPr>
          <p:cNvPr id="36" name="Textfeld 35">
            <a:extLst>
              <a:ext uri="{FF2B5EF4-FFF2-40B4-BE49-F238E27FC236}">
                <a16:creationId xmlns:a16="http://schemas.microsoft.com/office/drawing/2014/main" id="{C7390469-691D-421A-A476-8549C2736CBF}"/>
              </a:ext>
            </a:extLst>
          </p:cNvPr>
          <p:cNvSpPr txBox="1"/>
          <p:nvPr/>
        </p:nvSpPr>
        <p:spPr>
          <a:xfrm>
            <a:off x="6540758" y="3885378"/>
            <a:ext cx="673582" cy="389017"/>
          </a:xfrm>
          <a:prstGeom prst="rect">
            <a:avLst/>
          </a:prstGeom>
          <a:noFill/>
        </p:spPr>
        <p:txBody>
          <a:bodyPr wrap="none" rtlCol="0">
            <a:spAutoFit/>
          </a:bodyPr>
          <a:lstStyle/>
          <a:p>
            <a:pPr>
              <a:lnSpc>
                <a:spcPct val="110000"/>
              </a:lnSpc>
            </a:pPr>
            <a:r>
              <a:rPr lang="de-DE" sz="1900" dirty="0"/>
              <a:t>15%</a:t>
            </a:r>
          </a:p>
        </p:txBody>
      </p:sp>
      <p:sp>
        <p:nvSpPr>
          <p:cNvPr id="37" name="Textfeld 36">
            <a:extLst>
              <a:ext uri="{FF2B5EF4-FFF2-40B4-BE49-F238E27FC236}">
                <a16:creationId xmlns:a16="http://schemas.microsoft.com/office/drawing/2014/main" id="{C203C2CC-A9A8-4021-A7AA-F8FFA28BA009}"/>
              </a:ext>
            </a:extLst>
          </p:cNvPr>
          <p:cNvSpPr txBox="1"/>
          <p:nvPr/>
        </p:nvSpPr>
        <p:spPr>
          <a:xfrm>
            <a:off x="5337262" y="2699208"/>
            <a:ext cx="673582" cy="389017"/>
          </a:xfrm>
          <a:prstGeom prst="rect">
            <a:avLst/>
          </a:prstGeom>
          <a:noFill/>
        </p:spPr>
        <p:txBody>
          <a:bodyPr wrap="none" rtlCol="0">
            <a:spAutoFit/>
          </a:bodyPr>
          <a:lstStyle/>
          <a:p>
            <a:pPr>
              <a:lnSpc>
                <a:spcPct val="110000"/>
              </a:lnSpc>
            </a:pPr>
            <a:r>
              <a:rPr lang="de-DE" sz="1900" dirty="0">
                <a:solidFill>
                  <a:srgbClr val="007143"/>
                </a:solidFill>
              </a:rPr>
              <a:t>94%</a:t>
            </a:r>
          </a:p>
        </p:txBody>
      </p:sp>
      <p:sp>
        <p:nvSpPr>
          <p:cNvPr id="38" name="Textfeld 37">
            <a:extLst>
              <a:ext uri="{FF2B5EF4-FFF2-40B4-BE49-F238E27FC236}">
                <a16:creationId xmlns:a16="http://schemas.microsoft.com/office/drawing/2014/main" id="{C822478A-5C22-4CB8-B479-74D694F6E20D}"/>
              </a:ext>
            </a:extLst>
          </p:cNvPr>
          <p:cNvSpPr txBox="1"/>
          <p:nvPr/>
        </p:nvSpPr>
        <p:spPr>
          <a:xfrm>
            <a:off x="5759209" y="4076491"/>
            <a:ext cx="537327" cy="389017"/>
          </a:xfrm>
          <a:prstGeom prst="rect">
            <a:avLst/>
          </a:prstGeom>
          <a:noFill/>
        </p:spPr>
        <p:txBody>
          <a:bodyPr wrap="none" rtlCol="0">
            <a:spAutoFit/>
          </a:bodyPr>
          <a:lstStyle/>
          <a:p>
            <a:pPr>
              <a:lnSpc>
                <a:spcPct val="110000"/>
              </a:lnSpc>
            </a:pPr>
            <a:r>
              <a:rPr lang="de-DE" sz="1900" dirty="0">
                <a:solidFill>
                  <a:schemeClr val="accent1"/>
                </a:solidFill>
              </a:rPr>
              <a:t>4%</a:t>
            </a:r>
          </a:p>
        </p:txBody>
      </p:sp>
      <p:sp>
        <p:nvSpPr>
          <p:cNvPr id="39" name="Textfeld 38">
            <a:extLst>
              <a:ext uri="{FF2B5EF4-FFF2-40B4-BE49-F238E27FC236}">
                <a16:creationId xmlns:a16="http://schemas.microsoft.com/office/drawing/2014/main" id="{0D3846AF-8527-48A5-A1F6-AB966A4C872F}"/>
              </a:ext>
            </a:extLst>
          </p:cNvPr>
          <p:cNvSpPr txBox="1"/>
          <p:nvPr/>
        </p:nvSpPr>
        <p:spPr>
          <a:xfrm>
            <a:off x="5759209" y="4985637"/>
            <a:ext cx="537327" cy="389017"/>
          </a:xfrm>
          <a:prstGeom prst="rect">
            <a:avLst/>
          </a:prstGeom>
          <a:noFill/>
        </p:spPr>
        <p:txBody>
          <a:bodyPr wrap="none" rtlCol="0">
            <a:spAutoFit/>
          </a:bodyPr>
          <a:lstStyle/>
          <a:p>
            <a:pPr>
              <a:lnSpc>
                <a:spcPct val="110000"/>
              </a:lnSpc>
            </a:pPr>
            <a:r>
              <a:rPr lang="de-DE" sz="1900" dirty="0">
                <a:solidFill>
                  <a:schemeClr val="bg1">
                    <a:lumMod val="50000"/>
                  </a:schemeClr>
                </a:solidFill>
              </a:rPr>
              <a:t>3%</a:t>
            </a:r>
          </a:p>
        </p:txBody>
      </p:sp>
      <p:pic>
        <p:nvPicPr>
          <p:cNvPr id="40" name="Grafik 39">
            <a:extLst>
              <a:ext uri="{FF2B5EF4-FFF2-40B4-BE49-F238E27FC236}">
                <a16:creationId xmlns:a16="http://schemas.microsoft.com/office/drawing/2014/main" id="{29920F53-ABDC-4784-B707-D13F5D1D6504}"/>
              </a:ext>
            </a:extLst>
          </p:cNvPr>
          <p:cNvPicPr>
            <a:picLocks noChangeAspect="1"/>
          </p:cNvPicPr>
          <p:nvPr/>
        </p:nvPicPr>
        <p:blipFill>
          <a:blip r:embed="rId5">
            <a:duotone>
              <a:prstClr val="black"/>
              <a:schemeClr val="tx2">
                <a:tint val="45000"/>
                <a:satMod val="400000"/>
              </a:schemeClr>
            </a:duotone>
          </a:blip>
          <a:stretch>
            <a:fillRect/>
          </a:stretch>
        </p:blipFill>
        <p:spPr>
          <a:xfrm>
            <a:off x="5492110" y="4941494"/>
            <a:ext cx="243154" cy="477302"/>
          </a:xfrm>
          <a:prstGeom prst="rect">
            <a:avLst/>
          </a:prstGeom>
        </p:spPr>
      </p:pic>
      <p:pic>
        <p:nvPicPr>
          <p:cNvPr id="41" name="Grafik 40">
            <a:extLst>
              <a:ext uri="{FF2B5EF4-FFF2-40B4-BE49-F238E27FC236}">
                <a16:creationId xmlns:a16="http://schemas.microsoft.com/office/drawing/2014/main" id="{AB7E4F5B-18D6-44CC-B148-B43C510B7B30}"/>
              </a:ext>
            </a:extLst>
          </p:cNvPr>
          <p:cNvPicPr>
            <a:picLocks noChangeAspect="1"/>
          </p:cNvPicPr>
          <p:nvPr/>
        </p:nvPicPr>
        <p:blipFill>
          <a:blip r:embed="rId5">
            <a:duotone>
              <a:prstClr val="black"/>
              <a:srgbClr val="007143">
                <a:tint val="45000"/>
                <a:satMod val="400000"/>
              </a:srgbClr>
            </a:duotone>
          </a:blip>
          <a:stretch>
            <a:fillRect/>
          </a:stretch>
        </p:blipFill>
        <p:spPr>
          <a:xfrm flipH="1">
            <a:off x="371481" y="5878041"/>
            <a:ext cx="154602" cy="303478"/>
          </a:xfrm>
          <a:prstGeom prst="rect">
            <a:avLst/>
          </a:prstGeom>
        </p:spPr>
      </p:pic>
      <p:sp>
        <p:nvSpPr>
          <p:cNvPr id="14" name="Rechteck 13">
            <a:extLst>
              <a:ext uri="{FF2B5EF4-FFF2-40B4-BE49-F238E27FC236}">
                <a16:creationId xmlns:a16="http://schemas.microsoft.com/office/drawing/2014/main" id="{3C7FDC73-B199-4A4F-B661-A2F0773F1669}"/>
              </a:ext>
            </a:extLst>
          </p:cNvPr>
          <p:cNvSpPr/>
          <p:nvPr/>
        </p:nvSpPr>
        <p:spPr>
          <a:xfrm>
            <a:off x="2073152" y="5915963"/>
            <a:ext cx="3485651" cy="247394"/>
          </a:xfrm>
          <a:prstGeom prst="rect">
            <a:avLst/>
          </a:prstGeom>
        </p:spPr>
        <p:txBody>
          <a:bodyPr wrap="square">
            <a:spAutoFit/>
          </a:bodyPr>
          <a:lstStyle/>
          <a:p>
            <a:r>
              <a:rPr lang="de-DE" sz="1000" dirty="0"/>
              <a:t>Frisches Oberflächen- und Grundwasser zur Bewässerung</a:t>
            </a:r>
          </a:p>
        </p:txBody>
      </p:sp>
      <p:pic>
        <p:nvPicPr>
          <p:cNvPr id="42" name="Grafik 41">
            <a:extLst>
              <a:ext uri="{FF2B5EF4-FFF2-40B4-BE49-F238E27FC236}">
                <a16:creationId xmlns:a16="http://schemas.microsoft.com/office/drawing/2014/main" id="{B4A728F1-AF3F-4026-99E2-7604F0F00B85}"/>
              </a:ext>
            </a:extLst>
          </p:cNvPr>
          <p:cNvPicPr>
            <a:picLocks noChangeAspect="1"/>
          </p:cNvPicPr>
          <p:nvPr/>
        </p:nvPicPr>
        <p:blipFill>
          <a:blip r:embed="rId5">
            <a:duotone>
              <a:prstClr val="black"/>
              <a:schemeClr val="accent1">
                <a:tint val="45000"/>
                <a:satMod val="400000"/>
              </a:schemeClr>
            </a:duotone>
          </a:blip>
          <a:stretch>
            <a:fillRect/>
          </a:stretch>
        </p:blipFill>
        <p:spPr>
          <a:xfrm flipH="1">
            <a:off x="1909033" y="5878041"/>
            <a:ext cx="154602" cy="303478"/>
          </a:xfrm>
          <a:prstGeom prst="rect">
            <a:avLst/>
          </a:prstGeom>
        </p:spPr>
      </p:pic>
      <p:sp>
        <p:nvSpPr>
          <p:cNvPr id="43" name="Rechteck 42">
            <a:extLst>
              <a:ext uri="{FF2B5EF4-FFF2-40B4-BE49-F238E27FC236}">
                <a16:creationId xmlns:a16="http://schemas.microsoft.com/office/drawing/2014/main" id="{E73CF3D4-603C-408F-A296-CDC697540064}"/>
              </a:ext>
            </a:extLst>
          </p:cNvPr>
          <p:cNvSpPr/>
          <p:nvPr/>
        </p:nvSpPr>
        <p:spPr>
          <a:xfrm>
            <a:off x="497609" y="5919555"/>
            <a:ext cx="998146" cy="246221"/>
          </a:xfrm>
          <a:prstGeom prst="rect">
            <a:avLst/>
          </a:prstGeom>
        </p:spPr>
        <p:txBody>
          <a:bodyPr wrap="square">
            <a:spAutoFit/>
          </a:bodyPr>
          <a:lstStyle/>
          <a:p>
            <a:r>
              <a:rPr lang="de-DE" sz="1000" dirty="0"/>
              <a:t>Regenwasser</a:t>
            </a:r>
          </a:p>
        </p:txBody>
      </p:sp>
      <p:pic>
        <p:nvPicPr>
          <p:cNvPr id="44" name="Grafik 43">
            <a:extLst>
              <a:ext uri="{FF2B5EF4-FFF2-40B4-BE49-F238E27FC236}">
                <a16:creationId xmlns:a16="http://schemas.microsoft.com/office/drawing/2014/main" id="{F154CE6F-A43D-4435-91CF-DB6B464A0684}"/>
              </a:ext>
            </a:extLst>
          </p:cNvPr>
          <p:cNvPicPr>
            <a:picLocks noChangeAspect="1"/>
          </p:cNvPicPr>
          <p:nvPr/>
        </p:nvPicPr>
        <p:blipFill>
          <a:blip r:embed="rId5">
            <a:duotone>
              <a:prstClr val="black"/>
              <a:schemeClr val="tx2">
                <a:tint val="45000"/>
                <a:satMod val="400000"/>
              </a:schemeClr>
            </a:duotone>
          </a:blip>
          <a:stretch>
            <a:fillRect/>
          </a:stretch>
        </p:blipFill>
        <p:spPr>
          <a:xfrm flipH="1">
            <a:off x="6046629" y="5894783"/>
            <a:ext cx="154602" cy="303478"/>
          </a:xfrm>
          <a:prstGeom prst="rect">
            <a:avLst/>
          </a:prstGeom>
        </p:spPr>
      </p:pic>
      <p:sp>
        <p:nvSpPr>
          <p:cNvPr id="45" name="Rechteck 44">
            <a:extLst>
              <a:ext uri="{FF2B5EF4-FFF2-40B4-BE49-F238E27FC236}">
                <a16:creationId xmlns:a16="http://schemas.microsoft.com/office/drawing/2014/main" id="{3EB914BC-38FC-4532-B648-690A89FAE6D5}"/>
              </a:ext>
            </a:extLst>
          </p:cNvPr>
          <p:cNvSpPr/>
          <p:nvPr/>
        </p:nvSpPr>
        <p:spPr>
          <a:xfrm>
            <a:off x="6216193" y="5924954"/>
            <a:ext cx="1770741" cy="246221"/>
          </a:xfrm>
          <a:prstGeom prst="rect">
            <a:avLst/>
          </a:prstGeom>
        </p:spPr>
        <p:txBody>
          <a:bodyPr wrap="square">
            <a:spAutoFit/>
          </a:bodyPr>
          <a:lstStyle/>
          <a:p>
            <a:r>
              <a:rPr lang="de-DE" sz="1000" dirty="0"/>
              <a:t>verunreinigtes Wasser</a:t>
            </a:r>
          </a:p>
        </p:txBody>
      </p:sp>
    </p:spTree>
    <p:extLst>
      <p:ext uri="{BB962C8B-B14F-4D97-AF65-F5344CB8AC3E}">
        <p14:creationId xmlns:p14="http://schemas.microsoft.com/office/powerpoint/2010/main" val="2979170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7679F-EA68-41E5-A02A-706D7D21E9AB}"/>
              </a:ext>
            </a:extLst>
          </p:cNvPr>
          <p:cNvSpPr>
            <a:spLocks noGrp="1"/>
          </p:cNvSpPr>
          <p:nvPr>
            <p:ph type="title"/>
          </p:nvPr>
        </p:nvSpPr>
        <p:spPr>
          <a:xfrm rot="1165500">
            <a:off x="7463689" y="2742621"/>
            <a:ext cx="4413551" cy="1096515"/>
          </a:xfrm>
        </p:spPr>
        <p:txBody>
          <a:bodyPr/>
          <a:lstStyle/>
          <a:p>
            <a:pPr algn="ctr"/>
            <a:r>
              <a:rPr lang="de-DE"/>
              <a:t>Wasserknappheits-fußabdruck</a:t>
            </a:r>
          </a:p>
        </p:txBody>
      </p:sp>
      <p:sp>
        <p:nvSpPr>
          <p:cNvPr id="3" name="Inhaltsplatzhalter 2">
            <a:extLst>
              <a:ext uri="{FF2B5EF4-FFF2-40B4-BE49-F238E27FC236}">
                <a16:creationId xmlns:a16="http://schemas.microsoft.com/office/drawing/2014/main" id="{DE4A70B1-B06F-4B60-B767-6BECFA0482F2}"/>
              </a:ext>
            </a:extLst>
          </p:cNvPr>
          <p:cNvSpPr>
            <a:spLocks noGrp="1"/>
          </p:cNvSpPr>
          <p:nvPr>
            <p:ph idx="1"/>
          </p:nvPr>
        </p:nvSpPr>
        <p:spPr/>
        <p:txBody>
          <a:bodyPr/>
          <a:lstStyle/>
          <a:p>
            <a:endParaRPr lang="de-DE"/>
          </a:p>
        </p:txBody>
      </p:sp>
      <p:sp>
        <p:nvSpPr>
          <p:cNvPr id="4" name="Textplatzhalter 3">
            <a:extLst>
              <a:ext uri="{FF2B5EF4-FFF2-40B4-BE49-F238E27FC236}">
                <a16:creationId xmlns:a16="http://schemas.microsoft.com/office/drawing/2014/main" id="{019C8E0D-F870-40A2-8210-CEDF2C4D0094}"/>
              </a:ext>
            </a:extLst>
          </p:cNvPr>
          <p:cNvSpPr>
            <a:spLocks noGrp="1"/>
          </p:cNvSpPr>
          <p:nvPr>
            <p:ph type="body" sz="quarter" idx="13"/>
          </p:nvPr>
        </p:nvSpPr>
        <p:spPr/>
        <p:txBody>
          <a:bodyPr/>
          <a:lstStyle/>
          <a:p>
            <a:endParaRPr lang="de-DE"/>
          </a:p>
        </p:txBody>
      </p:sp>
      <p:pic>
        <p:nvPicPr>
          <p:cNvPr id="7" name="Grafik 6">
            <a:extLst>
              <a:ext uri="{FF2B5EF4-FFF2-40B4-BE49-F238E27FC236}">
                <a16:creationId xmlns:a16="http://schemas.microsoft.com/office/drawing/2014/main" id="{EEA10274-2E94-4AFB-A43D-8AFF686EAF34}"/>
              </a:ext>
            </a:extLst>
          </p:cNvPr>
          <p:cNvPicPr>
            <a:picLocks noChangeAspect="1"/>
          </p:cNvPicPr>
          <p:nvPr/>
        </p:nvPicPr>
        <p:blipFill>
          <a:blip r:embed="rId3"/>
          <a:stretch>
            <a:fillRect/>
          </a:stretch>
        </p:blipFill>
        <p:spPr>
          <a:xfrm>
            <a:off x="700160" y="249229"/>
            <a:ext cx="6378129" cy="6608771"/>
          </a:xfrm>
          <a:prstGeom prst="rect">
            <a:avLst/>
          </a:prstGeom>
        </p:spPr>
      </p:pic>
      <p:sp>
        <p:nvSpPr>
          <p:cNvPr id="8" name="Rechteck 7">
            <a:extLst>
              <a:ext uri="{FF2B5EF4-FFF2-40B4-BE49-F238E27FC236}">
                <a16:creationId xmlns:a16="http://schemas.microsoft.com/office/drawing/2014/main" id="{BC043729-1028-4FE2-92B6-BC11C4580816}"/>
              </a:ext>
            </a:extLst>
          </p:cNvPr>
          <p:cNvSpPr/>
          <p:nvPr/>
        </p:nvSpPr>
        <p:spPr>
          <a:xfrm>
            <a:off x="10172186" y="6053260"/>
            <a:ext cx="2771354" cy="230832"/>
          </a:xfrm>
          <a:prstGeom prst="rect">
            <a:avLst/>
          </a:prstGeom>
        </p:spPr>
        <p:txBody>
          <a:bodyPr wrap="square">
            <a:spAutoFit/>
          </a:bodyPr>
          <a:lstStyle/>
          <a:p>
            <a:r>
              <a:rPr lang="de-DE" sz="900" dirty="0">
                <a:solidFill>
                  <a:schemeClr val="bg1">
                    <a:lumMod val="65000"/>
                  </a:schemeClr>
                </a:solidFill>
              </a:rPr>
              <a:t>WWF Deutschland, 2021, S.28</a:t>
            </a:r>
          </a:p>
        </p:txBody>
      </p:sp>
      <p:sp>
        <p:nvSpPr>
          <p:cNvPr id="9" name="Rechteck 8">
            <a:extLst>
              <a:ext uri="{FF2B5EF4-FFF2-40B4-BE49-F238E27FC236}">
                <a16:creationId xmlns:a16="http://schemas.microsoft.com/office/drawing/2014/main" id="{2FD755B7-836D-B5EB-C448-133C26A8200F}"/>
              </a:ext>
            </a:extLst>
          </p:cNvPr>
          <p:cNvSpPr/>
          <p:nvPr/>
        </p:nvSpPr>
        <p:spPr>
          <a:xfrm>
            <a:off x="5276152" y="5896847"/>
            <a:ext cx="2672526" cy="307777"/>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panose="020F0502020204030204" pitchFamily="34" charset="0"/>
                <a:cs typeface="Times New Roman" panose="02020603050405020304" pitchFamily="18" charset="0"/>
              </a:rPr>
              <a:t>Bild ist nicht unter freier Lizenz.</a:t>
            </a:r>
            <a:endParaRPr lang="de-DE" sz="1400" dirty="0">
              <a:solidFill>
                <a:srgbClr val="FF0000"/>
              </a:solidFill>
            </a:endParaRPr>
          </a:p>
        </p:txBody>
      </p:sp>
    </p:spTree>
    <p:extLst>
      <p:ext uri="{BB962C8B-B14F-4D97-AF65-F5344CB8AC3E}">
        <p14:creationId xmlns:p14="http://schemas.microsoft.com/office/powerpoint/2010/main" val="3496066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120C9725-C336-4219-BADA-CFA2020FBD5E}"/>
              </a:ext>
            </a:extLst>
          </p:cNvPr>
          <p:cNvSpPr>
            <a:spLocks noGrp="1"/>
          </p:cNvSpPr>
          <p:nvPr>
            <p:ph type="ctrTitle"/>
          </p:nvPr>
        </p:nvSpPr>
        <p:spPr>
          <a:xfrm>
            <a:off x="2742245" y="2435158"/>
            <a:ext cx="6707509" cy="659408"/>
          </a:xfrm>
        </p:spPr>
        <p:txBody>
          <a:bodyPr/>
          <a:lstStyle/>
          <a:p>
            <a:r>
              <a:rPr lang="de-DE" altLang="de-DE" sz="4800" b="1" dirty="0"/>
              <a:t>Ressourceninput</a:t>
            </a:r>
            <a:endParaRPr lang="de-DE" altLang="de-DE" sz="4800" b="1" dirty="0">
              <a:cs typeface="Arial"/>
            </a:endParaRPr>
          </a:p>
        </p:txBody>
      </p:sp>
    </p:spTree>
    <p:extLst>
      <p:ext uri="{BB962C8B-B14F-4D97-AF65-F5344CB8AC3E}">
        <p14:creationId xmlns:p14="http://schemas.microsoft.com/office/powerpoint/2010/main" val="3170681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C285E-BC97-40FD-ADAD-7FACEA5C5DD5}"/>
              </a:ext>
            </a:extLst>
          </p:cNvPr>
          <p:cNvSpPr>
            <a:spLocks noGrp="1"/>
          </p:cNvSpPr>
          <p:nvPr>
            <p:ph type="title"/>
          </p:nvPr>
        </p:nvSpPr>
        <p:spPr/>
        <p:txBody>
          <a:bodyPr/>
          <a:lstStyle/>
          <a:p>
            <a:r>
              <a:rPr lang="de-DE" altLang="de-DE"/>
              <a:t>Ressourceninput</a:t>
            </a:r>
            <a:endParaRPr lang="de-DE"/>
          </a:p>
        </p:txBody>
      </p:sp>
      <p:sp>
        <p:nvSpPr>
          <p:cNvPr id="3" name="Inhaltsplatzhalter 2">
            <a:extLst>
              <a:ext uri="{FF2B5EF4-FFF2-40B4-BE49-F238E27FC236}">
                <a16:creationId xmlns:a16="http://schemas.microsoft.com/office/drawing/2014/main" id="{7F41984D-79C3-40A8-A08C-2DCBA848185D}"/>
              </a:ext>
            </a:extLst>
          </p:cNvPr>
          <p:cNvSpPr>
            <a:spLocks noGrp="1"/>
          </p:cNvSpPr>
          <p:nvPr>
            <p:ph idx="1"/>
          </p:nvPr>
        </p:nvSpPr>
        <p:spPr>
          <a:xfrm>
            <a:off x="2097332" y="3969214"/>
            <a:ext cx="3541469" cy="2086708"/>
          </a:xfrm>
        </p:spPr>
        <p:txBody>
          <a:bodyPr/>
          <a:lstStyle/>
          <a:p>
            <a:pPr marL="0" indent="0" algn="ctr">
              <a:buNone/>
            </a:pPr>
            <a:r>
              <a:rPr lang="de-DE" sz="2000"/>
              <a:t>Beteiligung an der nationalen Strategie gegen Lebensmittelverschwendung: Reduktion der Lebensmittelabfälle um 50 % bis 2030.</a:t>
            </a:r>
          </a:p>
          <a:p>
            <a:pPr marL="0" indent="0" algn="ctr">
              <a:buNone/>
            </a:pPr>
            <a:endParaRPr lang="de-DE" sz="2000"/>
          </a:p>
          <a:p>
            <a:pPr marL="0" indent="0" algn="ctr">
              <a:buNone/>
            </a:pPr>
            <a:endParaRPr lang="de-DE" sz="2000"/>
          </a:p>
          <a:p>
            <a:pPr marL="0" indent="0" algn="ctr">
              <a:buNone/>
            </a:pPr>
            <a:endParaRPr lang="de-DE" sz="2000"/>
          </a:p>
          <a:p>
            <a:pPr marL="0" indent="0" algn="ctr">
              <a:buNone/>
            </a:pPr>
            <a:endParaRPr lang="de-DE" sz="2000"/>
          </a:p>
          <a:p>
            <a:pPr marL="0" indent="0" algn="ctr">
              <a:buNone/>
            </a:pPr>
            <a:endParaRPr lang="de-DE" sz="2000"/>
          </a:p>
        </p:txBody>
      </p:sp>
      <p:sp>
        <p:nvSpPr>
          <p:cNvPr id="4" name="Textplatzhalter 3">
            <a:extLst>
              <a:ext uri="{FF2B5EF4-FFF2-40B4-BE49-F238E27FC236}">
                <a16:creationId xmlns:a16="http://schemas.microsoft.com/office/drawing/2014/main" id="{CF1F295B-E743-4DA8-B981-CCDCD4397E75}"/>
              </a:ext>
            </a:extLst>
          </p:cNvPr>
          <p:cNvSpPr>
            <a:spLocks noGrp="1"/>
          </p:cNvSpPr>
          <p:nvPr>
            <p:ph type="body" sz="quarter" idx="13"/>
          </p:nvPr>
        </p:nvSpPr>
        <p:spPr/>
        <p:txBody>
          <a:bodyPr/>
          <a:lstStyle/>
          <a:p>
            <a:r>
              <a:rPr lang="de-DE"/>
              <a:t>Hintergrund</a:t>
            </a:r>
          </a:p>
        </p:txBody>
      </p:sp>
      <p:sp>
        <p:nvSpPr>
          <p:cNvPr id="6" name="Rechteck 5">
            <a:extLst>
              <a:ext uri="{FF2B5EF4-FFF2-40B4-BE49-F238E27FC236}">
                <a16:creationId xmlns:a16="http://schemas.microsoft.com/office/drawing/2014/main" id="{75021E5F-1C32-4AC8-9EBA-77CFA624EE5A}"/>
              </a:ext>
            </a:extLst>
          </p:cNvPr>
          <p:cNvSpPr/>
          <p:nvPr/>
        </p:nvSpPr>
        <p:spPr>
          <a:xfrm>
            <a:off x="5426061" y="6055922"/>
            <a:ext cx="1550891" cy="230832"/>
          </a:xfrm>
          <a:prstGeom prst="rect">
            <a:avLst/>
          </a:prstGeom>
        </p:spPr>
        <p:txBody>
          <a:bodyPr wrap="square">
            <a:spAutoFit/>
          </a:bodyPr>
          <a:lstStyle/>
          <a:p>
            <a:r>
              <a:rPr lang="de-DE" sz="900" dirty="0" err="1">
                <a:solidFill>
                  <a:schemeClr val="bg1">
                    <a:lumMod val="65000"/>
                  </a:schemeClr>
                </a:solidFill>
              </a:rPr>
              <a:t>Teitscheid</a:t>
            </a:r>
            <a:r>
              <a:rPr lang="de-DE" sz="900" dirty="0">
                <a:solidFill>
                  <a:schemeClr val="bg1">
                    <a:lumMod val="65000"/>
                  </a:schemeClr>
                </a:solidFill>
              </a:rPr>
              <a:t>, 2021, S.10</a:t>
            </a:r>
          </a:p>
        </p:txBody>
      </p:sp>
      <p:sp>
        <p:nvSpPr>
          <p:cNvPr id="9" name="Inhaltsplatzhalter 2">
            <a:extLst>
              <a:ext uri="{FF2B5EF4-FFF2-40B4-BE49-F238E27FC236}">
                <a16:creationId xmlns:a16="http://schemas.microsoft.com/office/drawing/2014/main" id="{2F230068-38E9-460A-BC78-7875F86F4DEB}"/>
              </a:ext>
            </a:extLst>
          </p:cNvPr>
          <p:cNvSpPr txBox="1">
            <a:spLocks/>
          </p:cNvSpPr>
          <p:nvPr/>
        </p:nvSpPr>
        <p:spPr bwMode="auto">
          <a:xfrm>
            <a:off x="6201507" y="1785938"/>
            <a:ext cx="3356457" cy="132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de-DE" sz="2000"/>
              <a:t>Positionierung als ressourcensparendes und lebensmittelwertschätzendes Unternehmen. </a:t>
            </a:r>
          </a:p>
        </p:txBody>
      </p:sp>
      <p:sp>
        <p:nvSpPr>
          <p:cNvPr id="11" name="Textfeld 10">
            <a:extLst>
              <a:ext uri="{FF2B5EF4-FFF2-40B4-BE49-F238E27FC236}">
                <a16:creationId xmlns:a16="http://schemas.microsoft.com/office/drawing/2014/main" id="{E66F7F15-4B81-4971-BD6D-04FB811A80EE}"/>
              </a:ext>
            </a:extLst>
          </p:cNvPr>
          <p:cNvSpPr txBox="1"/>
          <p:nvPr/>
        </p:nvSpPr>
        <p:spPr>
          <a:xfrm>
            <a:off x="7198592" y="3519698"/>
            <a:ext cx="4718743" cy="654475"/>
          </a:xfrm>
          <a:prstGeom prst="rect">
            <a:avLst/>
          </a:prstGeom>
          <a:noFill/>
        </p:spPr>
        <p:txBody>
          <a:bodyPr wrap="square" rtlCol="0">
            <a:spAutoFit/>
            <a:scene3d>
              <a:camera prst="isometricOffAxis2Left"/>
              <a:lightRig rig="threePt" dir="t"/>
            </a:scene3d>
            <a:sp3d extrusionH="57150">
              <a:bevelT w="69850" h="38100" prst="cross"/>
            </a:sp3d>
          </a:bodyPr>
          <a:lstStyle/>
          <a:p>
            <a:pPr>
              <a:lnSpc>
                <a:spcPct val="110000"/>
              </a:lnSpc>
            </a:pPr>
            <a:r>
              <a:rPr lang="de-DE" sz="3600" b="1">
                <a:ln>
                  <a:solidFill>
                    <a:srgbClr val="EA581D"/>
                  </a:solidFill>
                </a:ln>
                <a:effectLst>
                  <a:reflection blurRad="6350" stA="55000" endA="300" endPos="45500" dir="5400000" sy="-100000" algn="bl" rotWithShape="0"/>
                </a:effectLst>
              </a:rPr>
              <a:t>WERTSCHÄTZUNG</a:t>
            </a:r>
          </a:p>
        </p:txBody>
      </p:sp>
      <p:pic>
        <p:nvPicPr>
          <p:cNvPr id="12" name="Grafik 11">
            <a:extLst>
              <a:ext uri="{FF2B5EF4-FFF2-40B4-BE49-F238E27FC236}">
                <a16:creationId xmlns:a16="http://schemas.microsoft.com/office/drawing/2014/main" id="{4BAF9E87-3D1C-4181-A183-504C065FCBC8}"/>
              </a:ext>
            </a:extLst>
          </p:cNvPr>
          <p:cNvPicPr>
            <a:picLocks noChangeAspect="1"/>
          </p:cNvPicPr>
          <p:nvPr/>
        </p:nvPicPr>
        <p:blipFill>
          <a:blip r:embed="rId3"/>
          <a:stretch>
            <a:fillRect/>
          </a:stretch>
        </p:blipFill>
        <p:spPr>
          <a:xfrm>
            <a:off x="263566" y="1733566"/>
            <a:ext cx="1957386" cy="1911057"/>
          </a:xfrm>
          <a:prstGeom prst="rect">
            <a:avLst/>
          </a:prstGeom>
        </p:spPr>
      </p:pic>
      <p:pic>
        <p:nvPicPr>
          <p:cNvPr id="13" name="Grafik 12">
            <a:extLst>
              <a:ext uri="{FF2B5EF4-FFF2-40B4-BE49-F238E27FC236}">
                <a16:creationId xmlns:a16="http://schemas.microsoft.com/office/drawing/2014/main" id="{1511FD30-024A-4E21-AADD-5622D00EE178}"/>
              </a:ext>
            </a:extLst>
          </p:cNvPr>
          <p:cNvPicPr>
            <a:picLocks noChangeAspect="1"/>
          </p:cNvPicPr>
          <p:nvPr/>
        </p:nvPicPr>
        <p:blipFill>
          <a:blip r:embed="rId4"/>
          <a:stretch>
            <a:fillRect/>
          </a:stretch>
        </p:blipFill>
        <p:spPr>
          <a:xfrm rot="8667530">
            <a:off x="145353" y="3200182"/>
            <a:ext cx="1319349" cy="651190"/>
          </a:xfrm>
          <a:prstGeom prst="rect">
            <a:avLst/>
          </a:prstGeom>
        </p:spPr>
      </p:pic>
      <p:pic>
        <p:nvPicPr>
          <p:cNvPr id="14" name="Grafik 13">
            <a:extLst>
              <a:ext uri="{FF2B5EF4-FFF2-40B4-BE49-F238E27FC236}">
                <a16:creationId xmlns:a16="http://schemas.microsoft.com/office/drawing/2014/main" id="{4F94D583-E95E-4933-8D46-C81B4343A0D1}"/>
              </a:ext>
            </a:extLst>
          </p:cNvPr>
          <p:cNvPicPr>
            <a:picLocks noChangeAspect="1"/>
          </p:cNvPicPr>
          <p:nvPr/>
        </p:nvPicPr>
        <p:blipFill>
          <a:blip r:embed="rId5"/>
          <a:stretch>
            <a:fillRect/>
          </a:stretch>
        </p:blipFill>
        <p:spPr>
          <a:xfrm rot="14788915">
            <a:off x="1127830" y="3694000"/>
            <a:ext cx="522284" cy="700205"/>
          </a:xfrm>
          <a:prstGeom prst="rect">
            <a:avLst/>
          </a:prstGeom>
        </p:spPr>
      </p:pic>
      <p:pic>
        <p:nvPicPr>
          <p:cNvPr id="15" name="Grafik 14">
            <a:extLst>
              <a:ext uri="{FF2B5EF4-FFF2-40B4-BE49-F238E27FC236}">
                <a16:creationId xmlns:a16="http://schemas.microsoft.com/office/drawing/2014/main" id="{7C871D5E-5A3C-48C9-86B1-9EF14D151440}"/>
              </a:ext>
            </a:extLst>
          </p:cNvPr>
          <p:cNvPicPr>
            <a:picLocks noChangeAspect="1"/>
          </p:cNvPicPr>
          <p:nvPr/>
        </p:nvPicPr>
        <p:blipFill>
          <a:blip r:embed="rId5"/>
          <a:stretch>
            <a:fillRect/>
          </a:stretch>
        </p:blipFill>
        <p:spPr>
          <a:xfrm rot="1283916">
            <a:off x="1454168" y="2491202"/>
            <a:ext cx="436929" cy="585773"/>
          </a:xfrm>
          <a:prstGeom prst="rect">
            <a:avLst/>
          </a:prstGeom>
        </p:spPr>
      </p:pic>
      <p:pic>
        <p:nvPicPr>
          <p:cNvPr id="16" name="Grafik 15">
            <a:extLst>
              <a:ext uri="{FF2B5EF4-FFF2-40B4-BE49-F238E27FC236}">
                <a16:creationId xmlns:a16="http://schemas.microsoft.com/office/drawing/2014/main" id="{FBBD2A00-3BD1-4CC9-9F45-4A00BFE901A0}"/>
              </a:ext>
            </a:extLst>
          </p:cNvPr>
          <p:cNvPicPr>
            <a:picLocks noChangeAspect="1"/>
          </p:cNvPicPr>
          <p:nvPr/>
        </p:nvPicPr>
        <p:blipFill>
          <a:blip r:embed="rId6"/>
          <a:stretch>
            <a:fillRect/>
          </a:stretch>
        </p:blipFill>
        <p:spPr>
          <a:xfrm flipH="1" flipV="1">
            <a:off x="1051596" y="2694713"/>
            <a:ext cx="190663" cy="182667"/>
          </a:xfrm>
          <a:prstGeom prst="rect">
            <a:avLst/>
          </a:prstGeom>
        </p:spPr>
      </p:pic>
      <p:pic>
        <p:nvPicPr>
          <p:cNvPr id="17" name="Grafik 16">
            <a:extLst>
              <a:ext uri="{FF2B5EF4-FFF2-40B4-BE49-F238E27FC236}">
                <a16:creationId xmlns:a16="http://schemas.microsoft.com/office/drawing/2014/main" id="{48BD70D2-DEBA-4A8E-8256-5E09D4BFFE42}"/>
              </a:ext>
            </a:extLst>
          </p:cNvPr>
          <p:cNvPicPr>
            <a:picLocks noChangeAspect="1"/>
          </p:cNvPicPr>
          <p:nvPr/>
        </p:nvPicPr>
        <p:blipFill>
          <a:blip r:embed="rId6"/>
          <a:stretch>
            <a:fillRect/>
          </a:stretch>
        </p:blipFill>
        <p:spPr>
          <a:xfrm flipH="1" flipV="1">
            <a:off x="537540" y="4286928"/>
            <a:ext cx="164468" cy="157571"/>
          </a:xfrm>
          <a:prstGeom prst="rect">
            <a:avLst/>
          </a:prstGeom>
        </p:spPr>
      </p:pic>
      <p:pic>
        <p:nvPicPr>
          <p:cNvPr id="18" name="Grafik 17">
            <a:extLst>
              <a:ext uri="{FF2B5EF4-FFF2-40B4-BE49-F238E27FC236}">
                <a16:creationId xmlns:a16="http://schemas.microsoft.com/office/drawing/2014/main" id="{F7B300B3-5548-481D-911F-1E82F2607602}"/>
              </a:ext>
            </a:extLst>
          </p:cNvPr>
          <p:cNvPicPr>
            <a:picLocks noChangeAspect="1"/>
          </p:cNvPicPr>
          <p:nvPr/>
        </p:nvPicPr>
        <p:blipFill>
          <a:blip r:embed="rId6"/>
          <a:stretch>
            <a:fillRect/>
          </a:stretch>
        </p:blipFill>
        <p:spPr>
          <a:xfrm flipH="1" flipV="1">
            <a:off x="759181" y="4206012"/>
            <a:ext cx="275122" cy="263584"/>
          </a:xfrm>
          <a:prstGeom prst="rect">
            <a:avLst/>
          </a:prstGeom>
        </p:spPr>
      </p:pic>
      <p:pic>
        <p:nvPicPr>
          <p:cNvPr id="19" name="Grafik 18">
            <a:extLst>
              <a:ext uri="{FF2B5EF4-FFF2-40B4-BE49-F238E27FC236}">
                <a16:creationId xmlns:a16="http://schemas.microsoft.com/office/drawing/2014/main" id="{932C289D-E132-4B04-9490-2FCEA3857322}"/>
              </a:ext>
            </a:extLst>
          </p:cNvPr>
          <p:cNvPicPr>
            <a:picLocks noChangeAspect="1"/>
          </p:cNvPicPr>
          <p:nvPr/>
        </p:nvPicPr>
        <p:blipFill>
          <a:blip r:embed="rId6"/>
          <a:stretch>
            <a:fillRect/>
          </a:stretch>
        </p:blipFill>
        <p:spPr>
          <a:xfrm flipH="1" flipV="1">
            <a:off x="668293" y="3991506"/>
            <a:ext cx="190663" cy="182667"/>
          </a:xfrm>
          <a:prstGeom prst="rect">
            <a:avLst/>
          </a:prstGeom>
        </p:spPr>
      </p:pic>
      <p:pic>
        <p:nvPicPr>
          <p:cNvPr id="20" name="Grafik 19">
            <a:extLst>
              <a:ext uri="{FF2B5EF4-FFF2-40B4-BE49-F238E27FC236}">
                <a16:creationId xmlns:a16="http://schemas.microsoft.com/office/drawing/2014/main" id="{4EFE2A6D-5C7B-4E6F-ABB6-C32A01D7C907}"/>
              </a:ext>
            </a:extLst>
          </p:cNvPr>
          <p:cNvPicPr>
            <a:picLocks noChangeAspect="1"/>
          </p:cNvPicPr>
          <p:nvPr/>
        </p:nvPicPr>
        <p:blipFill>
          <a:blip r:embed="rId7">
            <a:duotone>
              <a:schemeClr val="accent6">
                <a:shade val="45000"/>
                <a:satMod val="135000"/>
              </a:schemeClr>
              <a:prstClr val="white"/>
            </a:duotone>
          </a:blip>
          <a:stretch>
            <a:fillRect/>
          </a:stretch>
        </p:blipFill>
        <p:spPr>
          <a:xfrm>
            <a:off x="510589" y="2671668"/>
            <a:ext cx="1494454" cy="1701061"/>
          </a:xfrm>
          <a:prstGeom prst="rect">
            <a:avLst/>
          </a:prstGeom>
        </p:spPr>
      </p:pic>
    </p:spTree>
    <p:extLst>
      <p:ext uri="{BB962C8B-B14F-4D97-AF65-F5344CB8AC3E}">
        <p14:creationId xmlns:p14="http://schemas.microsoft.com/office/powerpoint/2010/main" val="2473355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120C9725-C336-4219-BADA-CFA2020FBD5E}"/>
              </a:ext>
            </a:extLst>
          </p:cNvPr>
          <p:cNvSpPr>
            <a:spLocks noGrp="1"/>
          </p:cNvSpPr>
          <p:nvPr>
            <p:ph type="ctrTitle"/>
          </p:nvPr>
        </p:nvSpPr>
        <p:spPr>
          <a:xfrm>
            <a:off x="2742245" y="2769592"/>
            <a:ext cx="6707509" cy="659408"/>
          </a:xfrm>
        </p:spPr>
        <p:txBody>
          <a:bodyPr/>
          <a:lstStyle/>
          <a:p>
            <a:r>
              <a:rPr lang="de-DE" altLang="de-DE" sz="4800" b="1" dirty="0"/>
              <a:t>Biodiversität</a:t>
            </a:r>
            <a:endParaRPr lang="de-DE" altLang="de-DE" sz="4800" b="1" dirty="0">
              <a:cs typeface="Arial"/>
            </a:endParaRPr>
          </a:p>
        </p:txBody>
      </p:sp>
    </p:spTree>
    <p:extLst>
      <p:ext uri="{BB962C8B-B14F-4D97-AF65-F5344CB8AC3E}">
        <p14:creationId xmlns:p14="http://schemas.microsoft.com/office/powerpoint/2010/main" val="1213448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C285E-BC97-40FD-ADAD-7FACEA5C5DD5}"/>
              </a:ext>
            </a:extLst>
          </p:cNvPr>
          <p:cNvSpPr>
            <a:spLocks noGrp="1"/>
          </p:cNvSpPr>
          <p:nvPr>
            <p:ph type="title"/>
          </p:nvPr>
        </p:nvSpPr>
        <p:spPr/>
        <p:txBody>
          <a:bodyPr/>
          <a:lstStyle/>
          <a:p>
            <a:r>
              <a:rPr lang="de-DE"/>
              <a:t>Biodiversität</a:t>
            </a:r>
          </a:p>
        </p:txBody>
      </p:sp>
      <p:sp>
        <p:nvSpPr>
          <p:cNvPr id="4" name="Textplatzhalter 3">
            <a:extLst>
              <a:ext uri="{FF2B5EF4-FFF2-40B4-BE49-F238E27FC236}">
                <a16:creationId xmlns:a16="http://schemas.microsoft.com/office/drawing/2014/main" id="{CF1F295B-E743-4DA8-B981-CCDCD4397E75}"/>
              </a:ext>
            </a:extLst>
          </p:cNvPr>
          <p:cNvSpPr>
            <a:spLocks noGrp="1"/>
          </p:cNvSpPr>
          <p:nvPr>
            <p:ph type="body" sz="quarter" idx="13"/>
          </p:nvPr>
        </p:nvSpPr>
        <p:spPr/>
        <p:txBody>
          <a:bodyPr/>
          <a:lstStyle/>
          <a:p>
            <a:r>
              <a:rPr lang="de-DE"/>
              <a:t>Was ist das?</a:t>
            </a:r>
          </a:p>
        </p:txBody>
      </p:sp>
      <p:pic>
        <p:nvPicPr>
          <p:cNvPr id="10" name="Grafik 9">
            <a:hlinkClick r:id="rId3"/>
            <a:extLst>
              <a:ext uri="{FF2B5EF4-FFF2-40B4-BE49-F238E27FC236}">
                <a16:creationId xmlns:a16="http://schemas.microsoft.com/office/drawing/2014/main" id="{59567816-9976-43B1-B38D-1D6F72D4DC3B}"/>
              </a:ext>
            </a:extLst>
          </p:cNvPr>
          <p:cNvPicPr>
            <a:picLocks noChangeAspect="1"/>
          </p:cNvPicPr>
          <p:nvPr/>
        </p:nvPicPr>
        <p:blipFill>
          <a:blip r:embed="rId4"/>
          <a:stretch>
            <a:fillRect/>
          </a:stretch>
        </p:blipFill>
        <p:spPr>
          <a:xfrm>
            <a:off x="2999650" y="1376772"/>
            <a:ext cx="6189877" cy="4066154"/>
          </a:xfrm>
          <a:prstGeom prst="rect">
            <a:avLst/>
          </a:prstGeom>
        </p:spPr>
      </p:pic>
      <p:sp>
        <p:nvSpPr>
          <p:cNvPr id="12" name="Rechteck 11">
            <a:extLst>
              <a:ext uri="{FF2B5EF4-FFF2-40B4-BE49-F238E27FC236}">
                <a16:creationId xmlns:a16="http://schemas.microsoft.com/office/drawing/2014/main" id="{00547A60-C04A-414B-8D5D-FC32C6A834EE}"/>
              </a:ext>
            </a:extLst>
          </p:cNvPr>
          <p:cNvSpPr/>
          <p:nvPr/>
        </p:nvSpPr>
        <p:spPr>
          <a:xfrm>
            <a:off x="3431839" y="5485796"/>
            <a:ext cx="5325497" cy="261610"/>
          </a:xfrm>
          <a:prstGeom prst="rect">
            <a:avLst/>
          </a:prstGeom>
        </p:spPr>
        <p:txBody>
          <a:bodyPr wrap="none">
            <a:spAutoFit/>
          </a:bodyPr>
          <a:lstStyle/>
          <a:p>
            <a:r>
              <a:rPr lang="de-DE" sz="1100" dirty="0"/>
              <a:t>Hier gelangen Sie zu einem Infovideo aus dem </a:t>
            </a:r>
            <a:r>
              <a:rPr lang="de-DE" sz="1100" dirty="0" err="1"/>
              <a:t>BiTe</a:t>
            </a:r>
            <a:r>
              <a:rPr lang="de-DE" sz="1100" dirty="0"/>
              <a:t>-Projekt rund um Biodiversität.</a:t>
            </a:r>
          </a:p>
        </p:txBody>
      </p:sp>
    </p:spTree>
    <p:extLst>
      <p:ext uri="{BB962C8B-B14F-4D97-AF65-F5344CB8AC3E}">
        <p14:creationId xmlns:p14="http://schemas.microsoft.com/office/powerpoint/2010/main" val="1404266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120C9725-C336-4219-BADA-CFA2020FBD5E}"/>
              </a:ext>
            </a:extLst>
          </p:cNvPr>
          <p:cNvSpPr>
            <a:spLocks noGrp="1"/>
          </p:cNvSpPr>
          <p:nvPr>
            <p:ph type="ctrTitle"/>
          </p:nvPr>
        </p:nvSpPr>
        <p:spPr>
          <a:xfrm>
            <a:off x="2432554" y="2769592"/>
            <a:ext cx="7326891" cy="659408"/>
          </a:xfrm>
        </p:spPr>
        <p:txBody>
          <a:bodyPr/>
          <a:lstStyle/>
          <a:p>
            <a:r>
              <a:rPr lang="de-DE" altLang="de-DE" sz="4800" b="1" dirty="0"/>
              <a:t>Treibhausgasemissionen von Lebensmitteln</a:t>
            </a:r>
            <a:endParaRPr lang="de-DE" altLang="de-DE" sz="4800" b="1" dirty="0">
              <a:cs typeface="Arial"/>
            </a:endParaRPr>
          </a:p>
        </p:txBody>
      </p:sp>
    </p:spTree>
    <p:extLst>
      <p:ext uri="{BB962C8B-B14F-4D97-AF65-F5344CB8AC3E}">
        <p14:creationId xmlns:p14="http://schemas.microsoft.com/office/powerpoint/2010/main" val="4019542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36F62-91D7-46F3-FEFF-8FD422D3FD0F}"/>
              </a:ext>
            </a:extLst>
          </p:cNvPr>
          <p:cNvSpPr>
            <a:spLocks noGrp="1"/>
          </p:cNvSpPr>
          <p:nvPr>
            <p:ph type="title"/>
          </p:nvPr>
        </p:nvSpPr>
        <p:spPr/>
        <p:txBody>
          <a:bodyPr/>
          <a:lstStyle/>
          <a:p>
            <a:r>
              <a:rPr lang="de-DE"/>
              <a:t>Transport von Lebensmitteln</a:t>
            </a:r>
          </a:p>
        </p:txBody>
      </p:sp>
      <p:sp>
        <p:nvSpPr>
          <p:cNvPr id="4" name="Textplatzhalter 3">
            <a:extLst>
              <a:ext uri="{FF2B5EF4-FFF2-40B4-BE49-F238E27FC236}">
                <a16:creationId xmlns:a16="http://schemas.microsoft.com/office/drawing/2014/main" id="{27101395-5D5C-D033-0E57-E2286A3479C0}"/>
              </a:ext>
            </a:extLst>
          </p:cNvPr>
          <p:cNvSpPr>
            <a:spLocks noGrp="1"/>
          </p:cNvSpPr>
          <p:nvPr>
            <p:ph type="body" sz="quarter" idx="13"/>
          </p:nvPr>
        </p:nvSpPr>
        <p:spPr>
          <a:xfrm>
            <a:off x="371481" y="872232"/>
            <a:ext cx="11548770" cy="504540"/>
          </a:xfrm>
        </p:spPr>
        <p:txBody>
          <a:bodyPr/>
          <a:lstStyle/>
          <a:p>
            <a:r>
              <a:rPr lang="de-DE" sz="2400" dirty="0"/>
              <a:t>Welche Rolle spielt Transport bei den THG-Emissionen von Lebensmitteln?</a:t>
            </a:r>
          </a:p>
        </p:txBody>
      </p:sp>
      <p:pic>
        <p:nvPicPr>
          <p:cNvPr id="5" name="Picture 2" descr="Der CO2-Ausstoß der Lebensmittelindustrie">
            <a:extLst>
              <a:ext uri="{FF2B5EF4-FFF2-40B4-BE49-F238E27FC236}">
                <a16:creationId xmlns:a16="http://schemas.microsoft.com/office/drawing/2014/main" id="{B22B93BD-B50E-086B-F533-6545CEBB90A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90435" y="2213524"/>
            <a:ext cx="4930090" cy="351381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CB4BD23F-4513-FAEF-D375-6BBD8CD05C45}"/>
              </a:ext>
            </a:extLst>
          </p:cNvPr>
          <p:cNvPicPr>
            <a:picLocks noChangeAspect="1"/>
          </p:cNvPicPr>
          <p:nvPr/>
        </p:nvPicPr>
        <p:blipFill>
          <a:blip r:embed="rId4"/>
          <a:stretch>
            <a:fillRect/>
          </a:stretch>
        </p:blipFill>
        <p:spPr>
          <a:xfrm>
            <a:off x="79022" y="2401020"/>
            <a:ext cx="6457244" cy="2155085"/>
          </a:xfrm>
          <a:prstGeom prst="rect">
            <a:avLst/>
          </a:prstGeom>
        </p:spPr>
      </p:pic>
      <p:pic>
        <p:nvPicPr>
          <p:cNvPr id="7" name="Grafik 6">
            <a:extLst>
              <a:ext uri="{FF2B5EF4-FFF2-40B4-BE49-F238E27FC236}">
                <a16:creationId xmlns:a16="http://schemas.microsoft.com/office/drawing/2014/main" id="{DAEF11DB-3219-605B-B4B7-0AA2C7CF6E46}"/>
              </a:ext>
            </a:extLst>
          </p:cNvPr>
          <p:cNvPicPr>
            <a:picLocks noChangeAspect="1"/>
          </p:cNvPicPr>
          <p:nvPr/>
        </p:nvPicPr>
        <p:blipFill>
          <a:blip r:embed="rId5"/>
          <a:stretch>
            <a:fillRect/>
          </a:stretch>
        </p:blipFill>
        <p:spPr>
          <a:xfrm>
            <a:off x="4563897" y="4687221"/>
            <a:ext cx="1475337" cy="1432983"/>
          </a:xfrm>
          <a:prstGeom prst="rect">
            <a:avLst/>
          </a:prstGeom>
        </p:spPr>
      </p:pic>
      <p:sp>
        <p:nvSpPr>
          <p:cNvPr id="9" name="Textfeld 8">
            <a:extLst>
              <a:ext uri="{FF2B5EF4-FFF2-40B4-BE49-F238E27FC236}">
                <a16:creationId xmlns:a16="http://schemas.microsoft.com/office/drawing/2014/main" id="{4105C043-919D-177C-2BA7-DD1470178FFD}"/>
              </a:ext>
            </a:extLst>
          </p:cNvPr>
          <p:cNvSpPr txBox="1"/>
          <p:nvPr/>
        </p:nvSpPr>
        <p:spPr>
          <a:xfrm>
            <a:off x="388035" y="1553412"/>
            <a:ext cx="6502400" cy="923330"/>
          </a:xfrm>
          <a:prstGeom prst="rect">
            <a:avLst/>
          </a:prstGeom>
          <a:noFill/>
        </p:spPr>
        <p:txBody>
          <a:bodyPr wrap="square">
            <a:spAutoFit/>
          </a:bodyPr>
          <a:lstStyle/>
          <a:p>
            <a:br>
              <a:rPr lang="de-DE"/>
            </a:br>
            <a:r>
              <a:rPr lang="de-DE">
                <a:effectLst/>
                <a:latin typeface="Arial" panose="020B0604020202020204" pitchFamily="34" charset="0"/>
              </a:rPr>
              <a:t>Anteile entlang der Wertschöpfungskette an den ernährungsbedingten THG-Emissionen</a:t>
            </a:r>
            <a:endParaRPr lang="de-DE"/>
          </a:p>
        </p:txBody>
      </p:sp>
      <p:sp>
        <p:nvSpPr>
          <p:cNvPr id="11" name="Textfeld 10">
            <a:extLst>
              <a:ext uri="{FF2B5EF4-FFF2-40B4-BE49-F238E27FC236}">
                <a16:creationId xmlns:a16="http://schemas.microsoft.com/office/drawing/2014/main" id="{1BA72EFA-01EC-B51E-28DB-92C62D3A60EE}"/>
              </a:ext>
            </a:extLst>
          </p:cNvPr>
          <p:cNvSpPr txBox="1"/>
          <p:nvPr/>
        </p:nvSpPr>
        <p:spPr>
          <a:xfrm>
            <a:off x="4714861" y="6006456"/>
            <a:ext cx="1437907" cy="230832"/>
          </a:xfrm>
          <a:prstGeom prst="rect">
            <a:avLst/>
          </a:prstGeom>
          <a:noFill/>
        </p:spPr>
        <p:txBody>
          <a:bodyPr wrap="square" lIns="91440" tIns="45720" rIns="91440" bIns="45720" anchor="t">
            <a:spAutoFit/>
          </a:bodyPr>
          <a:lstStyle/>
          <a:p>
            <a:r>
              <a:rPr lang="de-DE" sz="900" dirty="0" err="1">
                <a:solidFill>
                  <a:schemeClr val="bg1">
                    <a:lumMod val="65000"/>
                  </a:schemeClr>
                </a:solidFill>
                <a:effectLst/>
                <a:latin typeface="Calibri"/>
                <a:ea typeface="Calibri" panose="020F0502020204030204" pitchFamily="34" charset="0"/>
                <a:cs typeface="Times New Roman"/>
              </a:rPr>
              <a:t>Noleppa</a:t>
            </a:r>
            <a:r>
              <a:rPr lang="de-DE" sz="900" dirty="0">
                <a:solidFill>
                  <a:schemeClr val="bg1">
                    <a:lumMod val="65000"/>
                  </a:schemeClr>
                </a:solidFill>
                <a:latin typeface="Calibri"/>
                <a:ea typeface="Calibri" panose="020F0502020204030204" pitchFamily="34" charset="0"/>
                <a:cs typeface="Times New Roman"/>
              </a:rPr>
              <a:t>, </a:t>
            </a:r>
            <a:r>
              <a:rPr lang="de-DE" sz="900" dirty="0">
                <a:solidFill>
                  <a:schemeClr val="bg1">
                    <a:lumMod val="65000"/>
                  </a:schemeClr>
                </a:solidFill>
                <a:effectLst/>
                <a:latin typeface="Calibri"/>
                <a:ea typeface="Calibri" panose="020F0502020204030204" pitchFamily="34" charset="0"/>
                <a:cs typeface="Times New Roman"/>
              </a:rPr>
              <a:t>2012</a:t>
            </a:r>
            <a:r>
              <a:rPr lang="de-DE" sz="900" dirty="0">
                <a:solidFill>
                  <a:schemeClr val="bg1">
                    <a:lumMod val="65000"/>
                  </a:schemeClr>
                </a:solidFill>
                <a:latin typeface="Calibri"/>
                <a:ea typeface="Calibri" panose="020F0502020204030204" pitchFamily="34" charset="0"/>
                <a:cs typeface="Times New Roman"/>
              </a:rPr>
              <a:t>, S. 15</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feld 12">
            <a:extLst>
              <a:ext uri="{FF2B5EF4-FFF2-40B4-BE49-F238E27FC236}">
                <a16:creationId xmlns:a16="http://schemas.microsoft.com/office/drawing/2014/main" id="{142C0E30-F1B0-BAC6-D9A3-A01778CF9C0B}"/>
              </a:ext>
            </a:extLst>
          </p:cNvPr>
          <p:cNvSpPr txBox="1"/>
          <p:nvPr/>
        </p:nvSpPr>
        <p:spPr>
          <a:xfrm>
            <a:off x="10161710" y="5754936"/>
            <a:ext cx="6501910"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NACHHALTIG-SEIN.info</a:t>
            </a:r>
            <a:r>
              <a:rPr lang="de-DE" sz="9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 </a:t>
            </a:r>
            <a:r>
              <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2014</a:t>
            </a:r>
          </a:p>
        </p:txBody>
      </p:sp>
      <p:sp>
        <p:nvSpPr>
          <p:cNvPr id="8" name="Rechteck 7">
            <a:extLst>
              <a:ext uri="{FF2B5EF4-FFF2-40B4-BE49-F238E27FC236}">
                <a16:creationId xmlns:a16="http://schemas.microsoft.com/office/drawing/2014/main" id="{059EA46F-0A55-363D-3353-B446B8DB4FC5}"/>
              </a:ext>
            </a:extLst>
          </p:cNvPr>
          <p:cNvSpPr/>
          <p:nvPr/>
        </p:nvSpPr>
        <p:spPr>
          <a:xfrm>
            <a:off x="371481" y="1638290"/>
            <a:ext cx="3169457" cy="307777"/>
          </a:xfrm>
          <a:prstGeom prst="rect">
            <a:avLst/>
          </a:prstGeom>
        </p:spPr>
        <p:txBody>
          <a:bodyPr wrap="none" lIns="91440" tIns="45720" rIns="91440" bIns="4572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a:cs typeface="Times New Roman"/>
              </a:rPr>
              <a:t>Abbildung </a:t>
            </a:r>
            <a:r>
              <a:rPr lang="de-DE" sz="1400" dirty="0">
                <a:solidFill>
                  <a:srgbClr val="FF0000"/>
                </a:solidFill>
                <a:ea typeface="Calibri" panose="020F0502020204030204" pitchFamily="34" charset="0"/>
                <a:cs typeface="Times New Roman" panose="02020603050405020304" pitchFamily="18" charset="0"/>
              </a:rPr>
              <a:t>ist nicht unter freier Lizenz.</a:t>
            </a:r>
            <a:endParaRPr lang="de-DE" sz="1400" dirty="0">
              <a:solidFill>
                <a:srgbClr val="FF0000"/>
              </a:solidFill>
              <a:ea typeface="Calibri"/>
              <a:cs typeface="Times New Roman"/>
            </a:endParaRPr>
          </a:p>
        </p:txBody>
      </p:sp>
    </p:spTree>
    <p:extLst>
      <p:ext uri="{BB962C8B-B14F-4D97-AF65-F5344CB8AC3E}">
        <p14:creationId xmlns:p14="http://schemas.microsoft.com/office/powerpoint/2010/main" val="4256146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B69F63-C36E-CFFD-6DA5-029183050208}"/>
              </a:ext>
            </a:extLst>
          </p:cNvPr>
          <p:cNvSpPr>
            <a:spLocks noGrp="1"/>
          </p:cNvSpPr>
          <p:nvPr>
            <p:ph type="title"/>
          </p:nvPr>
        </p:nvSpPr>
        <p:spPr/>
        <p:txBody>
          <a:bodyPr/>
          <a:lstStyle/>
          <a:p>
            <a:r>
              <a:rPr lang="de-DE"/>
              <a:t>Häufig mit dem Flugzeug transportierte Lebensmittel</a:t>
            </a:r>
          </a:p>
        </p:txBody>
      </p:sp>
      <p:pic>
        <p:nvPicPr>
          <p:cNvPr id="9" name="Inhaltsplatzhalter 8">
            <a:extLst>
              <a:ext uri="{FF2B5EF4-FFF2-40B4-BE49-F238E27FC236}">
                <a16:creationId xmlns:a16="http://schemas.microsoft.com/office/drawing/2014/main" id="{7C58E0F9-C911-1C50-8AB1-8B76AD4E9A52}"/>
              </a:ext>
            </a:extLst>
          </p:cNvPr>
          <p:cNvPicPr>
            <a:picLocks noGrp="1" noChangeAspect="1"/>
          </p:cNvPicPr>
          <p:nvPr>
            <p:ph idx="1"/>
          </p:nvPr>
        </p:nvPicPr>
        <p:blipFill>
          <a:blip r:embed="rId3"/>
          <a:stretch>
            <a:fillRect/>
          </a:stretch>
        </p:blipFill>
        <p:spPr>
          <a:xfrm>
            <a:off x="313425" y="2398591"/>
            <a:ext cx="6060503" cy="2874053"/>
          </a:xfrm>
          <a:prstGeom prst="rect">
            <a:avLst/>
          </a:prstGeom>
        </p:spPr>
      </p:pic>
      <p:pic>
        <p:nvPicPr>
          <p:cNvPr id="10" name="Grafik 9">
            <a:extLst>
              <a:ext uri="{FF2B5EF4-FFF2-40B4-BE49-F238E27FC236}">
                <a16:creationId xmlns:a16="http://schemas.microsoft.com/office/drawing/2014/main" id="{EB1EA0A7-96F3-2A65-2628-A1B5CDACB42B}"/>
              </a:ext>
            </a:extLst>
          </p:cNvPr>
          <p:cNvPicPr>
            <a:picLocks noChangeAspect="1"/>
          </p:cNvPicPr>
          <p:nvPr/>
        </p:nvPicPr>
        <p:blipFill>
          <a:blip r:embed="rId4"/>
          <a:stretch>
            <a:fillRect/>
          </a:stretch>
        </p:blipFill>
        <p:spPr>
          <a:xfrm>
            <a:off x="6555179" y="2398591"/>
            <a:ext cx="5177442" cy="3621526"/>
          </a:xfrm>
          <a:prstGeom prst="rect">
            <a:avLst/>
          </a:prstGeom>
        </p:spPr>
      </p:pic>
      <p:sp>
        <p:nvSpPr>
          <p:cNvPr id="11" name="Textfeld 10">
            <a:extLst>
              <a:ext uri="{FF2B5EF4-FFF2-40B4-BE49-F238E27FC236}">
                <a16:creationId xmlns:a16="http://schemas.microsoft.com/office/drawing/2014/main" id="{5D49AF96-0C84-CC1D-C1E4-3AB85C1159F3}"/>
              </a:ext>
            </a:extLst>
          </p:cNvPr>
          <p:cNvSpPr txBox="1"/>
          <p:nvPr/>
        </p:nvSpPr>
        <p:spPr>
          <a:xfrm>
            <a:off x="371475" y="1844675"/>
            <a:ext cx="11361146" cy="310919"/>
          </a:xfrm>
          <a:prstGeom prst="rect">
            <a:avLst/>
          </a:prstGeom>
          <a:solidFill>
            <a:schemeClr val="accent4">
              <a:lumMod val="20000"/>
              <a:lumOff val="80000"/>
            </a:schemeClr>
          </a:solidFill>
        </p:spPr>
        <p:txBody>
          <a:bodyPr wrap="square" lIns="91440" tIns="45720" rIns="91440" bIns="45720" rtlCol="0" anchor="t">
            <a:spAutoFit/>
          </a:bodyPr>
          <a:lstStyle/>
          <a:p>
            <a:pPr algn="ctr">
              <a:lnSpc>
                <a:spcPct val="110000"/>
              </a:lnSpc>
            </a:pPr>
            <a:r>
              <a:rPr lang="de-DE" sz="1400" dirty="0"/>
              <a:t>Auflistung Lebensmittel und Herkunftsländer, bei welchen der Transport nach Deutschland sehr wahrscheinlich mit dem Flugzeug stattfindet.</a:t>
            </a:r>
          </a:p>
        </p:txBody>
      </p:sp>
      <p:sp>
        <p:nvSpPr>
          <p:cNvPr id="12" name="Textfeld 11">
            <a:extLst>
              <a:ext uri="{FF2B5EF4-FFF2-40B4-BE49-F238E27FC236}">
                <a16:creationId xmlns:a16="http://schemas.microsoft.com/office/drawing/2014/main" id="{0144C405-02B9-47FA-9E9C-B1F0533886D6}"/>
              </a:ext>
            </a:extLst>
          </p:cNvPr>
          <p:cNvSpPr txBox="1"/>
          <p:nvPr/>
        </p:nvSpPr>
        <p:spPr>
          <a:xfrm>
            <a:off x="8715806" y="6020117"/>
            <a:ext cx="3242244" cy="230832"/>
          </a:xfrm>
          <a:prstGeom prst="rect">
            <a:avLst/>
          </a:prstGeom>
          <a:noFill/>
        </p:spPr>
        <p:txBody>
          <a:bodyPr wrap="square" lIns="91440" tIns="45720" rIns="91440" bIns="45720" anchor="t">
            <a:spAutoFit/>
          </a:bodyPr>
          <a:lstStyle/>
          <a:p>
            <a:r>
              <a:rPr lang="de-DE" sz="900" dirty="0">
                <a:solidFill>
                  <a:schemeClr val="bg1">
                    <a:lumMod val="65000"/>
                  </a:schemeClr>
                </a:solidFill>
                <a:latin typeface="Calibri"/>
                <a:cs typeface="Times New Roman"/>
              </a:rPr>
              <a:t>(nach Keller, 2010; Daten beziehen sich auf das Jahr 2008)</a:t>
            </a:r>
          </a:p>
        </p:txBody>
      </p:sp>
    </p:spTree>
    <p:extLst>
      <p:ext uri="{BB962C8B-B14F-4D97-AF65-F5344CB8AC3E}">
        <p14:creationId xmlns:p14="http://schemas.microsoft.com/office/powerpoint/2010/main" val="3565541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EF06D4E-B9F5-4FAB-BF2A-B5A8F890D229}"/>
              </a:ext>
            </a:extLst>
          </p:cNvPr>
          <p:cNvPicPr>
            <a:picLocks noChangeAspect="1"/>
          </p:cNvPicPr>
          <p:nvPr/>
        </p:nvPicPr>
        <p:blipFill>
          <a:blip r:embed="rId2"/>
          <a:stretch>
            <a:fillRect/>
          </a:stretch>
        </p:blipFill>
        <p:spPr>
          <a:xfrm>
            <a:off x="0" y="0"/>
            <a:ext cx="11682549" cy="6562254"/>
          </a:xfrm>
          <a:prstGeom prst="rect">
            <a:avLst/>
          </a:prstGeom>
          <a:ln w="12700">
            <a:solidFill>
              <a:schemeClr val="accent4"/>
            </a:solidFill>
          </a:ln>
        </p:spPr>
      </p:pic>
      <p:sp>
        <p:nvSpPr>
          <p:cNvPr id="5" name="Rechteck 4">
            <a:hlinkClick r:id="rId3"/>
            <a:extLst>
              <a:ext uri="{FF2B5EF4-FFF2-40B4-BE49-F238E27FC236}">
                <a16:creationId xmlns:a16="http://schemas.microsoft.com/office/drawing/2014/main" id="{83CBF01E-1AB4-4739-A629-AACDA18841FA}"/>
              </a:ext>
            </a:extLst>
          </p:cNvPr>
          <p:cNvSpPr/>
          <p:nvPr/>
        </p:nvSpPr>
        <p:spPr>
          <a:xfrm>
            <a:off x="3233057" y="6028509"/>
            <a:ext cx="457200" cy="235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6" name="Rechteck 5">
            <a:extLst>
              <a:ext uri="{FF2B5EF4-FFF2-40B4-BE49-F238E27FC236}">
                <a16:creationId xmlns:a16="http://schemas.microsoft.com/office/drawing/2014/main" id="{C9A32E9A-A1AA-4F7A-842C-7F9309B80AD6}"/>
              </a:ext>
            </a:extLst>
          </p:cNvPr>
          <p:cNvSpPr/>
          <p:nvPr/>
        </p:nvSpPr>
        <p:spPr>
          <a:xfrm>
            <a:off x="-50140" y="6596390"/>
            <a:ext cx="2618024" cy="261610"/>
          </a:xfrm>
          <a:prstGeom prst="rect">
            <a:avLst/>
          </a:prstGeom>
        </p:spPr>
        <p:txBody>
          <a:bodyPr wrap="none">
            <a:spAutoFit/>
          </a:bodyPr>
          <a:lstStyle/>
          <a:p>
            <a:r>
              <a:rPr lang="de-DE" sz="1100" dirty="0">
                <a:solidFill>
                  <a:srgbClr val="FF0000"/>
                </a:solidFill>
                <a:ea typeface="Calibri" panose="020F0502020204030204" pitchFamily="34" charset="0"/>
                <a:cs typeface="Times New Roman" panose="02020603050405020304" pitchFamily="18" charset="0"/>
              </a:rPr>
              <a:t>Screenshot ist nicht unter freier Lizenz.</a:t>
            </a:r>
            <a:endParaRPr lang="de-DE" sz="1100" dirty="0">
              <a:solidFill>
                <a:srgbClr val="FF0000"/>
              </a:solidFill>
            </a:endParaRPr>
          </a:p>
        </p:txBody>
      </p:sp>
    </p:spTree>
    <p:extLst>
      <p:ext uri="{BB962C8B-B14F-4D97-AF65-F5344CB8AC3E}">
        <p14:creationId xmlns:p14="http://schemas.microsoft.com/office/powerpoint/2010/main" val="2568035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5" name="Grafik 4">
            <a:extLst>
              <a:ext uri="{FF2B5EF4-FFF2-40B4-BE49-F238E27FC236}">
                <a16:creationId xmlns:a16="http://schemas.microsoft.com/office/drawing/2014/main" id="{F86ECD42-3A44-4723-AE2E-DBE85B51982C}"/>
              </a:ext>
            </a:extLst>
          </p:cNvPr>
          <p:cNvPicPr>
            <a:picLocks noChangeAspect="1"/>
          </p:cNvPicPr>
          <p:nvPr/>
        </p:nvPicPr>
        <p:blipFill>
          <a:blip r:embed="rId3"/>
          <a:stretch>
            <a:fillRect/>
          </a:stretch>
        </p:blipFill>
        <p:spPr>
          <a:xfrm>
            <a:off x="2431028" y="2474116"/>
            <a:ext cx="1827048" cy="1169468"/>
          </a:xfrm>
          <a:prstGeom prst="rect">
            <a:avLst/>
          </a:prstGeom>
        </p:spPr>
      </p:pic>
      <p:pic>
        <p:nvPicPr>
          <p:cNvPr id="7" name="Grafik 6">
            <a:extLst>
              <a:ext uri="{FF2B5EF4-FFF2-40B4-BE49-F238E27FC236}">
                <a16:creationId xmlns:a16="http://schemas.microsoft.com/office/drawing/2014/main" id="{9D79BD05-1494-4855-83D7-CD27D83DFFCC}"/>
              </a:ext>
            </a:extLst>
          </p:cNvPr>
          <p:cNvPicPr>
            <a:picLocks noChangeAspect="1"/>
          </p:cNvPicPr>
          <p:nvPr/>
        </p:nvPicPr>
        <p:blipFill>
          <a:blip r:embed="rId4"/>
          <a:stretch>
            <a:fillRect/>
          </a:stretch>
        </p:blipFill>
        <p:spPr>
          <a:xfrm>
            <a:off x="1065202" y="2788672"/>
            <a:ext cx="1373598" cy="1169468"/>
          </a:xfrm>
          <a:prstGeom prst="rect">
            <a:avLst/>
          </a:prstGeom>
        </p:spPr>
      </p:pic>
      <p:sp>
        <p:nvSpPr>
          <p:cNvPr id="251" name="Google Shape;251;g200f0485737_2_118"/>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lnSpc>
                <a:spcPct val="110000"/>
              </a:lnSpc>
              <a:spcBef>
                <a:spcPts val="0"/>
              </a:spcBef>
              <a:spcAft>
                <a:spcPts val="0"/>
              </a:spcAft>
              <a:buSzPts val="1400"/>
              <a:buNone/>
            </a:pPr>
            <a:r>
              <a:rPr lang="de-DE">
                <a:solidFill>
                  <a:schemeClr val="tx1"/>
                </a:solidFill>
              </a:rPr>
              <a:t>Regionalität </a:t>
            </a:r>
            <a:r>
              <a:rPr lang="de-DE" b="0">
                <a:solidFill>
                  <a:schemeClr val="tx1"/>
                </a:solidFill>
              </a:rPr>
              <a:t>(und Saisonalität)</a:t>
            </a:r>
            <a:endParaRPr b="0">
              <a:solidFill>
                <a:schemeClr val="tx1"/>
              </a:solidFill>
            </a:endParaRPr>
          </a:p>
        </p:txBody>
      </p:sp>
      <p:sp>
        <p:nvSpPr>
          <p:cNvPr id="4" name="Textplatzhalter 3">
            <a:extLst>
              <a:ext uri="{FF2B5EF4-FFF2-40B4-BE49-F238E27FC236}">
                <a16:creationId xmlns:a16="http://schemas.microsoft.com/office/drawing/2014/main" id="{E81BBF17-277E-4FF1-8D9E-ED881A36C089}"/>
              </a:ext>
            </a:extLst>
          </p:cNvPr>
          <p:cNvSpPr>
            <a:spLocks noGrp="1"/>
          </p:cNvSpPr>
          <p:nvPr>
            <p:ph type="body" sz="quarter" idx="13"/>
          </p:nvPr>
        </p:nvSpPr>
        <p:spPr/>
        <p:txBody>
          <a:bodyPr/>
          <a:lstStyle/>
          <a:p>
            <a:r>
              <a:rPr lang="de-DE"/>
              <a:t>Was ist wichtig?</a:t>
            </a:r>
          </a:p>
        </p:txBody>
      </p:sp>
      <p:pic>
        <p:nvPicPr>
          <p:cNvPr id="254" name="Google Shape;254;g200f0485737_2_118" title="Diagramm"/>
          <p:cNvPicPr preferRelativeResize="0"/>
          <p:nvPr/>
        </p:nvPicPr>
        <p:blipFill rotWithShape="1">
          <a:blip r:embed="rId5">
            <a:alphaModFix/>
          </a:blip>
          <a:srcRect/>
          <a:stretch/>
        </p:blipFill>
        <p:spPr>
          <a:xfrm>
            <a:off x="5045051" y="1534951"/>
            <a:ext cx="7146950" cy="4846378"/>
          </a:xfrm>
          <a:prstGeom prst="rect">
            <a:avLst/>
          </a:prstGeom>
          <a:noFill/>
          <a:ln>
            <a:noFill/>
          </a:ln>
        </p:spPr>
      </p:pic>
      <p:sp>
        <p:nvSpPr>
          <p:cNvPr id="255" name="Google Shape;255;g200f0485737_2_118"/>
          <p:cNvSpPr txBox="1"/>
          <p:nvPr/>
        </p:nvSpPr>
        <p:spPr>
          <a:xfrm>
            <a:off x="371357" y="5813986"/>
            <a:ext cx="10601400" cy="492412"/>
          </a:xfrm>
          <a:prstGeom prst="rect">
            <a:avLst/>
          </a:prstGeom>
          <a:noFill/>
          <a:ln>
            <a:noFill/>
          </a:ln>
        </p:spPr>
        <p:txBody>
          <a:bodyPr spcFirstLastPara="1" wrap="square" lIns="91425" tIns="91425" rIns="91425" bIns="91425" anchor="t" anchorCtr="0">
            <a:spAutoFit/>
          </a:bodyPr>
          <a:lstStyle/>
          <a:p>
            <a:pPr>
              <a:buClr>
                <a:srgbClr val="000000"/>
              </a:buClr>
              <a:buSzPts val="1000"/>
            </a:pPr>
            <a:r>
              <a:rPr lang="de-DE" sz="1000" dirty="0">
                <a:solidFill>
                  <a:schemeClr val="bg1">
                    <a:lumMod val="65000"/>
                  </a:schemeClr>
                </a:solidFill>
              </a:rPr>
              <a:t>Verband Deutscher Naturparke et al., 2023</a:t>
            </a:r>
          </a:p>
          <a:p>
            <a:pPr marL="0" marR="0" lvl="0" indent="0" algn="l" rtl="0">
              <a:lnSpc>
                <a:spcPct val="100000"/>
              </a:lnSpc>
              <a:spcBef>
                <a:spcPts val="0"/>
              </a:spcBef>
              <a:spcAft>
                <a:spcPts val="0"/>
              </a:spcAft>
              <a:buClr>
                <a:srgbClr val="000000"/>
              </a:buClr>
              <a:buSzPts val="1000"/>
              <a:buFont typeface="Arial"/>
              <a:buNone/>
            </a:pPr>
            <a:r>
              <a:rPr lang="de-DE" sz="1000" b="0" i="0" u="none" strike="noStrike" cap="none" dirty="0">
                <a:solidFill>
                  <a:schemeClr val="bg1">
                    <a:lumMod val="65000"/>
                  </a:schemeClr>
                </a:solidFill>
                <a:latin typeface="Arial"/>
                <a:ea typeface="Arial"/>
                <a:cs typeface="Arial"/>
                <a:sym typeface="Arial"/>
              </a:rPr>
              <a:t>nach Müller-Lindenlauf et al., 2013 </a:t>
            </a:r>
            <a:endParaRPr sz="1000" b="0" i="0" u="none" strike="noStrike" cap="none" dirty="0">
              <a:solidFill>
                <a:schemeClr val="bg1">
                  <a:lumMod val="65000"/>
                </a:schemeClr>
              </a:solidFill>
              <a:latin typeface="Arial"/>
              <a:ea typeface="Arial"/>
              <a:cs typeface="Arial"/>
              <a:sym typeface="Arial"/>
            </a:endParaRPr>
          </a:p>
        </p:txBody>
      </p:sp>
      <p:sp>
        <p:nvSpPr>
          <p:cNvPr id="262" name="Google Shape;262;g200f0485737_2_118"/>
          <p:cNvSpPr txBox="1"/>
          <p:nvPr/>
        </p:nvSpPr>
        <p:spPr>
          <a:xfrm rot="-875801">
            <a:off x="1254705" y="3682929"/>
            <a:ext cx="3198640" cy="461617"/>
          </a:xfrm>
          <a:prstGeom prst="rect">
            <a:avLst/>
          </a:prstGeom>
          <a:solidFill>
            <a:schemeClr val="accent4">
              <a:lumMod val="75000"/>
            </a:scheme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dirty="0">
                <a:solidFill>
                  <a:srgbClr val="FFFFFF"/>
                </a:solidFill>
                <a:latin typeface="Tahoma"/>
                <a:ea typeface="Tahoma"/>
                <a:cs typeface="Tahoma"/>
                <a:sym typeface="Tahoma"/>
              </a:rPr>
              <a:t>Was ist Regionalität?</a:t>
            </a:r>
            <a:endParaRPr sz="1800" b="1" i="0" u="none" strike="noStrike" cap="none" dirty="0">
              <a:solidFill>
                <a:srgbClr val="FFFFFF"/>
              </a:solidFill>
              <a:latin typeface="Tahoma"/>
              <a:ea typeface="Tahoma"/>
              <a:cs typeface="Tahoma"/>
              <a:sym typeface="Tahoma"/>
            </a:endParaRPr>
          </a:p>
        </p:txBody>
      </p:sp>
      <p:pic>
        <p:nvPicPr>
          <p:cNvPr id="9" name="Grafik 8">
            <a:extLst>
              <a:ext uri="{FF2B5EF4-FFF2-40B4-BE49-F238E27FC236}">
                <a16:creationId xmlns:a16="http://schemas.microsoft.com/office/drawing/2014/main" id="{3C282B89-C380-4035-B2FF-3CFF10888509}"/>
              </a:ext>
            </a:extLst>
          </p:cNvPr>
          <p:cNvPicPr>
            <a:picLocks noChangeAspect="1"/>
          </p:cNvPicPr>
          <p:nvPr/>
        </p:nvPicPr>
        <p:blipFill>
          <a:blip r:embed="rId6"/>
          <a:stretch>
            <a:fillRect/>
          </a:stretch>
        </p:blipFill>
        <p:spPr>
          <a:xfrm>
            <a:off x="2954620" y="3958140"/>
            <a:ext cx="1303456" cy="1552072"/>
          </a:xfrm>
          <a:prstGeom prst="rect">
            <a:avLst/>
          </a:prstGeom>
        </p:spPr>
      </p:pic>
      <p:sp>
        <p:nvSpPr>
          <p:cNvPr id="260" name="Google Shape;260;g200f0485737_2_118"/>
          <p:cNvSpPr txBox="1"/>
          <p:nvPr/>
        </p:nvSpPr>
        <p:spPr>
          <a:xfrm>
            <a:off x="3064924" y="4843921"/>
            <a:ext cx="1082848" cy="43085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de-DE" sz="1600" b="1" i="0" u="none" strike="noStrike" cap="none" dirty="0">
                <a:solidFill>
                  <a:srgbClr val="000000"/>
                </a:solidFill>
                <a:highlight>
                  <a:srgbClr val="DFE0DB"/>
                </a:highlight>
                <a:latin typeface="Amatic SC"/>
                <a:ea typeface="Amatic SC"/>
                <a:cs typeface="Amatic SC"/>
                <a:sym typeface="Amatic SC"/>
              </a:rPr>
              <a:t>Hofladen</a:t>
            </a:r>
            <a:endParaRPr sz="1600" b="1" i="0" u="none" strike="noStrike" cap="none" dirty="0">
              <a:solidFill>
                <a:srgbClr val="000000"/>
              </a:solidFill>
              <a:highlight>
                <a:srgbClr val="DFE0DB"/>
              </a:highlight>
              <a:latin typeface="Amatic SC"/>
              <a:ea typeface="Amatic SC"/>
              <a:cs typeface="Amatic SC"/>
              <a:sym typeface="Amatic SC"/>
            </a:endParaRPr>
          </a:p>
        </p:txBody>
      </p:sp>
    </p:spTree>
    <p:extLst>
      <p:ext uri="{BB962C8B-B14F-4D97-AF65-F5344CB8AC3E}">
        <p14:creationId xmlns:p14="http://schemas.microsoft.com/office/powerpoint/2010/main" val="426351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000"/>
                                        <p:tgtEl>
                                          <p:spTgt spid="260"/>
                                        </p:tgtEl>
                                      </p:cBhvr>
                                    </p:animEffect>
                                  </p:childTnLst>
                                </p:cTn>
                              </p:par>
                              <p:par>
                                <p:cTn id="8" presetID="10" presetClass="entr" presetSubtype="0" fill="hold" nodeType="withEffect">
                                  <p:stCondLst>
                                    <p:cond delay="0"/>
                                  </p:stCondLst>
                                  <p:childTnLst>
                                    <p:set>
                                      <p:cBhvr>
                                        <p:cTn id="9" dur="1" fill="hold">
                                          <p:stCondLst>
                                            <p:cond delay="0"/>
                                          </p:stCondLst>
                                        </p:cTn>
                                        <p:tgtEl>
                                          <p:spTgt spid="262"/>
                                        </p:tgtEl>
                                        <p:attrNameLst>
                                          <p:attrName>style.visibility</p:attrName>
                                        </p:attrNameLst>
                                      </p:cBhvr>
                                      <p:to>
                                        <p:strVal val="visible"/>
                                      </p:to>
                                    </p:set>
                                    <p:animEffect transition="in" filter="fade">
                                      <p:cBhvr>
                                        <p:cTn id="10" dur="1000"/>
                                        <p:tgtEl>
                                          <p:spTgt spid="2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4"/>
                                        </p:tgtEl>
                                        <p:attrNameLst>
                                          <p:attrName>style.visibility</p:attrName>
                                        </p:attrNameLst>
                                      </p:cBhvr>
                                      <p:to>
                                        <p:strVal val="visible"/>
                                      </p:to>
                                    </p:set>
                                    <p:animEffect transition="in" filter="fade">
                                      <p:cBhvr>
                                        <p:cTn id="15"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17c58385aa2_1_47"/>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lnSpc>
                <a:spcPct val="110000"/>
              </a:lnSpc>
              <a:spcBef>
                <a:spcPts val="0"/>
              </a:spcBef>
              <a:spcAft>
                <a:spcPts val="0"/>
              </a:spcAft>
              <a:buSzPts val="1400"/>
              <a:buNone/>
            </a:pPr>
            <a:r>
              <a:rPr lang="de-DE">
                <a:solidFill>
                  <a:schemeClr val="tx1"/>
                </a:solidFill>
              </a:rPr>
              <a:t>Regionalität und Saisonalität</a:t>
            </a:r>
            <a:endParaRPr>
              <a:solidFill>
                <a:schemeClr val="tx1"/>
              </a:solidFill>
            </a:endParaRPr>
          </a:p>
        </p:txBody>
      </p:sp>
      <p:sp>
        <p:nvSpPr>
          <p:cNvPr id="235" name="Google Shape;235;g17c58385aa2_1_47"/>
          <p:cNvSpPr txBox="1">
            <a:spLocks noGrp="1"/>
          </p:cNvSpPr>
          <p:nvPr>
            <p:ph idx="1"/>
          </p:nvPr>
        </p:nvSpPr>
        <p:spPr>
          <a:xfrm>
            <a:off x="339782" y="1477868"/>
            <a:ext cx="8824913" cy="4571573"/>
          </a:xfrm>
          <a:prstGeom prst="rect">
            <a:avLst/>
          </a:prstGeom>
          <a:noFill/>
          <a:ln>
            <a:noFill/>
          </a:ln>
        </p:spPr>
        <p:txBody>
          <a:bodyPr spcFirstLastPara="1" wrap="square" lIns="0" tIns="288000" rIns="0" bIns="216000" anchor="t" anchorCtr="0">
            <a:spAutoFit/>
          </a:bodyPr>
          <a:lstStyle/>
          <a:p>
            <a:pPr marL="0" lvl="0" indent="0">
              <a:spcBef>
                <a:spcPts val="0"/>
              </a:spcBef>
              <a:spcAft>
                <a:spcPts val="0"/>
              </a:spcAft>
              <a:buSzPts val="1440"/>
              <a:buNone/>
            </a:pPr>
            <a:r>
              <a:rPr lang="de-DE" sz="2000" b="1" dirty="0">
                <a:solidFill>
                  <a:schemeClr val="accent5">
                    <a:lumMod val="75000"/>
                  </a:schemeClr>
                </a:solidFill>
              </a:rPr>
              <a:t>Saisonaler Anbau: </a:t>
            </a:r>
          </a:p>
          <a:p>
            <a:pPr marL="457200" lvl="0" indent="-326390">
              <a:spcBef>
                <a:spcPts val="0"/>
              </a:spcBef>
              <a:spcAft>
                <a:spcPts val="0"/>
              </a:spcAft>
              <a:buSzPts val="1540"/>
              <a:buChar char="●"/>
            </a:pPr>
            <a:r>
              <a:rPr lang="de-DE" sz="2000" dirty="0"/>
              <a:t>Energieeinsparung durch den Anbau im Freiland oder in ungeheizten Gewächshäusern/Folientunneln und damit Reduktion von THG-Emissionen</a:t>
            </a:r>
          </a:p>
          <a:p>
            <a:pPr marL="457200" lvl="0" indent="-336550">
              <a:spcBef>
                <a:spcPts val="0"/>
              </a:spcBef>
              <a:spcAft>
                <a:spcPts val="0"/>
              </a:spcAft>
              <a:buSzPts val="1700"/>
              <a:buChar char="●"/>
            </a:pPr>
            <a:r>
              <a:rPr lang="de-DE" sz="2000" dirty="0"/>
              <a:t>Nutzung vielfältiger Obst- und Gemüsesorten für mehr Anbau-Diversität</a:t>
            </a:r>
          </a:p>
          <a:p>
            <a:pPr marL="0" lvl="0" indent="0">
              <a:spcBef>
                <a:spcPts val="0"/>
              </a:spcBef>
              <a:spcAft>
                <a:spcPts val="0"/>
              </a:spcAft>
              <a:buSzPts val="1440"/>
              <a:buNone/>
            </a:pPr>
            <a:endParaRPr lang="de-DE" sz="2000" dirty="0"/>
          </a:p>
          <a:p>
            <a:pPr marL="0" lvl="0" indent="0">
              <a:spcBef>
                <a:spcPts val="0"/>
              </a:spcBef>
              <a:spcAft>
                <a:spcPts val="0"/>
              </a:spcAft>
              <a:buSzPts val="1440"/>
              <a:buNone/>
            </a:pPr>
            <a:endParaRPr lang="de-DE" sz="2000" dirty="0"/>
          </a:p>
          <a:p>
            <a:pPr marL="0" lvl="0" indent="0">
              <a:spcBef>
                <a:spcPts val="0"/>
              </a:spcBef>
              <a:spcAft>
                <a:spcPts val="0"/>
              </a:spcAft>
              <a:buSzPts val="1440"/>
              <a:buNone/>
            </a:pPr>
            <a:r>
              <a:rPr lang="de-DE" sz="2000" b="1" dirty="0">
                <a:solidFill>
                  <a:schemeClr val="accent5">
                    <a:lumMod val="75000"/>
                  </a:schemeClr>
                </a:solidFill>
              </a:rPr>
              <a:t>Regionaler Anbau:</a:t>
            </a:r>
            <a:r>
              <a:rPr lang="de-DE" sz="2000" dirty="0">
                <a:solidFill>
                  <a:schemeClr val="accent5">
                    <a:lumMod val="75000"/>
                  </a:schemeClr>
                </a:solidFill>
              </a:rPr>
              <a:t> </a:t>
            </a:r>
          </a:p>
          <a:p>
            <a:pPr marL="457200" lvl="0" indent="-336550">
              <a:spcBef>
                <a:spcPts val="0"/>
              </a:spcBef>
              <a:spcAft>
                <a:spcPts val="0"/>
              </a:spcAft>
              <a:buSzPts val="1700"/>
              <a:buChar char="●"/>
            </a:pPr>
            <a:r>
              <a:rPr lang="de-DE" sz="2000" dirty="0"/>
              <a:t>Frische und Qualität</a:t>
            </a:r>
          </a:p>
          <a:p>
            <a:pPr marL="457200" lvl="0" indent="-326390">
              <a:spcBef>
                <a:spcPts val="0"/>
              </a:spcBef>
              <a:spcAft>
                <a:spcPts val="0"/>
              </a:spcAft>
              <a:buSzPts val="1540"/>
              <a:buChar char="●"/>
            </a:pPr>
            <a:r>
              <a:rPr lang="de-DE" sz="2000" dirty="0"/>
              <a:t>Wertschöpfung vor Ort, Unterstützung der regionalen Wirtschaft </a:t>
            </a:r>
          </a:p>
          <a:p>
            <a:pPr marL="457200" lvl="0" indent="-326390">
              <a:spcBef>
                <a:spcPts val="0"/>
              </a:spcBef>
              <a:spcAft>
                <a:spcPts val="0"/>
              </a:spcAft>
              <a:buSzPts val="1540"/>
              <a:buChar char="●"/>
            </a:pPr>
            <a:r>
              <a:rPr lang="de-DE" sz="2000" dirty="0"/>
              <a:t>Förderung von lokalem Wissen und Kultur sind wichtige Bestandteile der Anbau-Diversität</a:t>
            </a:r>
          </a:p>
        </p:txBody>
      </p:sp>
      <p:sp>
        <p:nvSpPr>
          <p:cNvPr id="233" name="Google Shape;233;g17c58385aa2_1_47"/>
          <p:cNvSpPr txBox="1">
            <a:spLocks noGrp="1"/>
          </p:cNvSpPr>
          <p:nvPr>
            <p:ph type="body" sz="quarter" idx="13"/>
          </p:nvPr>
        </p:nvSpPr>
        <p:spPr>
          <a:prstGeom prst="rect">
            <a:avLst/>
          </a:prstGeom>
          <a:noFill/>
          <a:ln>
            <a:noFill/>
          </a:ln>
        </p:spPr>
        <p:txBody>
          <a:bodyPr spcFirstLastPara="1" wrap="square" lIns="0" tIns="0" rIns="0" bIns="0" anchor="t" anchorCtr="0">
            <a:noAutofit/>
          </a:bodyPr>
          <a:lstStyle/>
          <a:p>
            <a:pPr>
              <a:spcBef>
                <a:spcPts val="0"/>
              </a:spcBef>
              <a:spcAft>
                <a:spcPts val="0"/>
              </a:spcAft>
              <a:buSzPts val="1440"/>
            </a:pPr>
            <a:r>
              <a:rPr lang="de-DE"/>
              <a:t>Was sind die Vorteile?</a:t>
            </a:r>
          </a:p>
        </p:txBody>
      </p:sp>
      <p:sp>
        <p:nvSpPr>
          <p:cNvPr id="236" name="Google Shape;236;g17c58385aa2_1_47"/>
          <p:cNvSpPr txBox="1"/>
          <p:nvPr/>
        </p:nvSpPr>
        <p:spPr>
          <a:xfrm>
            <a:off x="10254345" y="5990361"/>
            <a:ext cx="1665755" cy="323135"/>
          </a:xfrm>
          <a:prstGeom prst="rect">
            <a:avLst/>
          </a:prstGeom>
          <a:noFill/>
          <a:ln>
            <a:noFill/>
          </a:ln>
        </p:spPr>
        <p:txBody>
          <a:bodyPr spcFirstLastPara="1" wrap="square" lIns="91425" tIns="91425" rIns="91425" bIns="91425" anchor="t" anchorCtr="0">
            <a:spAutoFit/>
          </a:bodyPr>
          <a:lstStyle/>
          <a:p>
            <a:pPr lvl="0">
              <a:buClr>
                <a:srgbClr val="000000"/>
              </a:buClr>
              <a:buSzPts val="1000"/>
            </a:pPr>
            <a:r>
              <a:rPr lang="de-DE" sz="900" dirty="0">
                <a:solidFill>
                  <a:schemeClr val="bg1">
                    <a:lumMod val="65000"/>
                  </a:schemeClr>
                </a:solidFill>
                <a:ea typeface="Arial"/>
                <a:cs typeface="Arial"/>
                <a:sym typeface="Arial"/>
              </a:rPr>
              <a:t>FAO, 2019 &amp; </a:t>
            </a:r>
            <a:r>
              <a:rPr lang="de-DE" sz="900" dirty="0" err="1">
                <a:solidFill>
                  <a:schemeClr val="bg1">
                    <a:lumMod val="65000"/>
                  </a:schemeClr>
                </a:solidFill>
                <a:ea typeface="Arial"/>
                <a:cs typeface="Arial"/>
                <a:sym typeface="Arial"/>
              </a:rPr>
              <a:t>iSuN</a:t>
            </a:r>
            <a:r>
              <a:rPr lang="de-DE" sz="900" dirty="0">
                <a:solidFill>
                  <a:schemeClr val="bg1">
                    <a:lumMod val="65000"/>
                  </a:schemeClr>
                </a:solidFill>
                <a:ea typeface="Arial"/>
                <a:cs typeface="Arial"/>
                <a:sym typeface="Arial"/>
              </a:rPr>
              <a:t>, </a:t>
            </a:r>
            <a:r>
              <a:rPr lang="de-DE" sz="900" dirty="0" err="1">
                <a:solidFill>
                  <a:schemeClr val="bg1">
                    <a:lumMod val="65000"/>
                  </a:schemeClr>
                </a:solidFill>
                <a:ea typeface="Arial"/>
                <a:cs typeface="Arial"/>
                <a:sym typeface="Arial"/>
              </a:rPr>
              <a:t>Nahgast</a:t>
            </a:r>
            <a:endParaRPr lang="de-DE" sz="900" dirty="0">
              <a:solidFill>
                <a:schemeClr val="bg1">
                  <a:lumMod val="65000"/>
                </a:schemeClr>
              </a:solidFill>
              <a:ea typeface="Arial"/>
              <a:cs typeface="Arial"/>
              <a:sym typeface="Arial"/>
            </a:endParaRPr>
          </a:p>
        </p:txBody>
      </p:sp>
      <p:sp>
        <p:nvSpPr>
          <p:cNvPr id="17" name="Rechteck 16">
            <a:extLst>
              <a:ext uri="{FF2B5EF4-FFF2-40B4-BE49-F238E27FC236}">
                <a16:creationId xmlns:a16="http://schemas.microsoft.com/office/drawing/2014/main" id="{66F93D3B-8D06-4D81-8A19-1EA8E22481BB}"/>
              </a:ext>
            </a:extLst>
          </p:cNvPr>
          <p:cNvSpPr/>
          <p:nvPr/>
        </p:nvSpPr>
        <p:spPr>
          <a:xfrm>
            <a:off x="9387908" y="2543678"/>
            <a:ext cx="684000" cy="43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18" name="Grafik 17">
            <a:extLst>
              <a:ext uri="{FF2B5EF4-FFF2-40B4-BE49-F238E27FC236}">
                <a16:creationId xmlns:a16="http://schemas.microsoft.com/office/drawing/2014/main" id="{EC33174A-1844-4D47-B4A0-6E748DE3026F}"/>
              </a:ext>
            </a:extLst>
          </p:cNvPr>
          <p:cNvPicPr>
            <a:picLocks noChangeAspect="1"/>
          </p:cNvPicPr>
          <p:nvPr/>
        </p:nvPicPr>
        <p:blipFill>
          <a:blip r:embed="rId3"/>
          <a:stretch>
            <a:fillRect/>
          </a:stretch>
        </p:blipFill>
        <p:spPr>
          <a:xfrm rot="1112830">
            <a:off x="10624438" y="2262497"/>
            <a:ext cx="135769" cy="266509"/>
          </a:xfrm>
          <a:prstGeom prst="rect">
            <a:avLst/>
          </a:prstGeom>
        </p:spPr>
      </p:pic>
      <p:pic>
        <p:nvPicPr>
          <p:cNvPr id="19" name="Grafik 18">
            <a:extLst>
              <a:ext uri="{FF2B5EF4-FFF2-40B4-BE49-F238E27FC236}">
                <a16:creationId xmlns:a16="http://schemas.microsoft.com/office/drawing/2014/main" id="{D4835777-8C73-4D70-9654-AD894D57B8A6}"/>
              </a:ext>
            </a:extLst>
          </p:cNvPr>
          <p:cNvPicPr>
            <a:picLocks noChangeAspect="1"/>
          </p:cNvPicPr>
          <p:nvPr/>
        </p:nvPicPr>
        <p:blipFill>
          <a:blip r:embed="rId3"/>
          <a:stretch>
            <a:fillRect/>
          </a:stretch>
        </p:blipFill>
        <p:spPr>
          <a:xfrm rot="1112830">
            <a:off x="10776838" y="2414897"/>
            <a:ext cx="135769" cy="266509"/>
          </a:xfrm>
          <a:prstGeom prst="rect">
            <a:avLst/>
          </a:prstGeom>
        </p:spPr>
      </p:pic>
      <p:pic>
        <p:nvPicPr>
          <p:cNvPr id="20" name="Grafik 19">
            <a:extLst>
              <a:ext uri="{FF2B5EF4-FFF2-40B4-BE49-F238E27FC236}">
                <a16:creationId xmlns:a16="http://schemas.microsoft.com/office/drawing/2014/main" id="{94694D93-827D-4BD9-BC08-E3003050BCCE}"/>
              </a:ext>
            </a:extLst>
          </p:cNvPr>
          <p:cNvPicPr>
            <a:picLocks noChangeAspect="1"/>
          </p:cNvPicPr>
          <p:nvPr/>
        </p:nvPicPr>
        <p:blipFill>
          <a:blip r:embed="rId3"/>
          <a:stretch>
            <a:fillRect/>
          </a:stretch>
        </p:blipFill>
        <p:spPr>
          <a:xfrm rot="1112830">
            <a:off x="10912592" y="2190770"/>
            <a:ext cx="135769" cy="266509"/>
          </a:xfrm>
          <a:prstGeom prst="rect">
            <a:avLst/>
          </a:prstGeom>
        </p:spPr>
      </p:pic>
      <p:pic>
        <p:nvPicPr>
          <p:cNvPr id="21" name="Grafik 20">
            <a:extLst>
              <a:ext uri="{FF2B5EF4-FFF2-40B4-BE49-F238E27FC236}">
                <a16:creationId xmlns:a16="http://schemas.microsoft.com/office/drawing/2014/main" id="{53B52F1F-3419-4AE3-9D82-1A5E7BD7EA62}"/>
              </a:ext>
            </a:extLst>
          </p:cNvPr>
          <p:cNvPicPr>
            <a:picLocks noChangeAspect="1"/>
          </p:cNvPicPr>
          <p:nvPr/>
        </p:nvPicPr>
        <p:blipFill>
          <a:blip r:embed="rId4"/>
          <a:stretch>
            <a:fillRect/>
          </a:stretch>
        </p:blipFill>
        <p:spPr>
          <a:xfrm flipH="1">
            <a:off x="10508510" y="2603447"/>
            <a:ext cx="306534" cy="603917"/>
          </a:xfrm>
          <a:prstGeom prst="rect">
            <a:avLst/>
          </a:prstGeom>
        </p:spPr>
      </p:pic>
      <p:pic>
        <p:nvPicPr>
          <p:cNvPr id="22" name="Grafik 21">
            <a:extLst>
              <a:ext uri="{FF2B5EF4-FFF2-40B4-BE49-F238E27FC236}">
                <a16:creationId xmlns:a16="http://schemas.microsoft.com/office/drawing/2014/main" id="{7D5788F7-6D27-4354-A351-67ADC3F63062}"/>
              </a:ext>
            </a:extLst>
          </p:cNvPr>
          <p:cNvPicPr>
            <a:picLocks noChangeAspect="1"/>
          </p:cNvPicPr>
          <p:nvPr/>
        </p:nvPicPr>
        <p:blipFill>
          <a:blip r:embed="rId5"/>
          <a:stretch>
            <a:fillRect/>
          </a:stretch>
        </p:blipFill>
        <p:spPr>
          <a:xfrm>
            <a:off x="3216608" y="3763654"/>
            <a:ext cx="534489" cy="932174"/>
          </a:xfrm>
          <a:prstGeom prst="rect">
            <a:avLst/>
          </a:prstGeom>
        </p:spPr>
      </p:pic>
      <p:pic>
        <p:nvPicPr>
          <p:cNvPr id="23" name="Grafik 22">
            <a:extLst>
              <a:ext uri="{FF2B5EF4-FFF2-40B4-BE49-F238E27FC236}">
                <a16:creationId xmlns:a16="http://schemas.microsoft.com/office/drawing/2014/main" id="{B1D48CE9-CF1E-4321-9A7B-13DCFBC94F68}"/>
              </a:ext>
            </a:extLst>
          </p:cNvPr>
          <p:cNvPicPr>
            <a:picLocks noChangeAspect="1"/>
          </p:cNvPicPr>
          <p:nvPr/>
        </p:nvPicPr>
        <p:blipFill>
          <a:blip r:embed="rId6"/>
          <a:stretch>
            <a:fillRect/>
          </a:stretch>
        </p:blipFill>
        <p:spPr>
          <a:xfrm flipH="1">
            <a:off x="2694559" y="1508051"/>
            <a:ext cx="442217" cy="434497"/>
          </a:xfrm>
          <a:prstGeom prst="rect">
            <a:avLst/>
          </a:prstGeom>
        </p:spPr>
      </p:pic>
      <p:pic>
        <p:nvPicPr>
          <p:cNvPr id="24" name="Grafik 23">
            <a:extLst>
              <a:ext uri="{FF2B5EF4-FFF2-40B4-BE49-F238E27FC236}">
                <a16:creationId xmlns:a16="http://schemas.microsoft.com/office/drawing/2014/main" id="{D516EBD0-92EE-4F0B-9D73-2DD4F9A8124C}"/>
              </a:ext>
            </a:extLst>
          </p:cNvPr>
          <p:cNvPicPr>
            <a:picLocks noChangeAspect="1"/>
          </p:cNvPicPr>
          <p:nvPr/>
        </p:nvPicPr>
        <p:blipFill>
          <a:blip r:embed="rId7"/>
          <a:stretch>
            <a:fillRect/>
          </a:stretch>
        </p:blipFill>
        <p:spPr>
          <a:xfrm flipH="1">
            <a:off x="3280664" y="1476983"/>
            <a:ext cx="473034" cy="465565"/>
          </a:xfrm>
          <a:prstGeom prst="rect">
            <a:avLst/>
          </a:prstGeom>
        </p:spPr>
      </p:pic>
      <p:pic>
        <p:nvPicPr>
          <p:cNvPr id="26" name="Grafik 25">
            <a:extLst>
              <a:ext uri="{FF2B5EF4-FFF2-40B4-BE49-F238E27FC236}">
                <a16:creationId xmlns:a16="http://schemas.microsoft.com/office/drawing/2014/main" id="{25BB62BE-3142-483A-99DB-1DF6C0AEC612}"/>
              </a:ext>
            </a:extLst>
          </p:cNvPr>
          <p:cNvPicPr>
            <a:picLocks noChangeAspect="1"/>
          </p:cNvPicPr>
          <p:nvPr/>
        </p:nvPicPr>
        <p:blipFill>
          <a:blip r:embed="rId8"/>
          <a:stretch>
            <a:fillRect/>
          </a:stretch>
        </p:blipFill>
        <p:spPr>
          <a:xfrm flipH="1">
            <a:off x="4517659" y="1457494"/>
            <a:ext cx="525812" cy="504541"/>
          </a:xfrm>
          <a:prstGeom prst="rect">
            <a:avLst/>
          </a:prstGeom>
        </p:spPr>
      </p:pic>
      <p:pic>
        <p:nvPicPr>
          <p:cNvPr id="27" name="Grafik 26">
            <a:extLst>
              <a:ext uri="{FF2B5EF4-FFF2-40B4-BE49-F238E27FC236}">
                <a16:creationId xmlns:a16="http://schemas.microsoft.com/office/drawing/2014/main" id="{0D67E4C5-3184-4645-99A4-E945D37EB0BF}"/>
              </a:ext>
            </a:extLst>
          </p:cNvPr>
          <p:cNvPicPr>
            <a:picLocks noChangeAspect="1"/>
          </p:cNvPicPr>
          <p:nvPr/>
        </p:nvPicPr>
        <p:blipFill>
          <a:blip r:embed="rId4"/>
          <a:stretch>
            <a:fillRect/>
          </a:stretch>
        </p:blipFill>
        <p:spPr>
          <a:xfrm flipH="1">
            <a:off x="9763229" y="2583794"/>
            <a:ext cx="213519" cy="420663"/>
          </a:xfrm>
          <a:prstGeom prst="rect">
            <a:avLst/>
          </a:prstGeom>
        </p:spPr>
      </p:pic>
      <p:pic>
        <p:nvPicPr>
          <p:cNvPr id="28" name="Grafik 27">
            <a:extLst>
              <a:ext uri="{FF2B5EF4-FFF2-40B4-BE49-F238E27FC236}">
                <a16:creationId xmlns:a16="http://schemas.microsoft.com/office/drawing/2014/main" id="{1001F4A6-B106-4C44-B34D-660639E27C93}"/>
              </a:ext>
            </a:extLst>
          </p:cNvPr>
          <p:cNvPicPr>
            <a:picLocks noChangeAspect="1"/>
          </p:cNvPicPr>
          <p:nvPr/>
        </p:nvPicPr>
        <p:blipFill>
          <a:blip r:embed="rId4"/>
          <a:stretch>
            <a:fillRect/>
          </a:stretch>
        </p:blipFill>
        <p:spPr>
          <a:xfrm flipH="1">
            <a:off x="9469815" y="2583794"/>
            <a:ext cx="213519" cy="420663"/>
          </a:xfrm>
          <a:prstGeom prst="rect">
            <a:avLst/>
          </a:prstGeom>
        </p:spPr>
      </p:pic>
      <p:sp>
        <p:nvSpPr>
          <p:cNvPr id="29" name="Gleichschenkliges Dreieck 28">
            <a:extLst>
              <a:ext uri="{FF2B5EF4-FFF2-40B4-BE49-F238E27FC236}">
                <a16:creationId xmlns:a16="http://schemas.microsoft.com/office/drawing/2014/main" id="{BF77E4B3-D5A5-4953-9641-BB299CD59A9D}"/>
              </a:ext>
            </a:extLst>
          </p:cNvPr>
          <p:cNvSpPr/>
          <p:nvPr/>
        </p:nvSpPr>
        <p:spPr>
          <a:xfrm>
            <a:off x="9387908" y="2270371"/>
            <a:ext cx="684000" cy="25970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30" name="Grafik 29">
            <a:extLst>
              <a:ext uri="{FF2B5EF4-FFF2-40B4-BE49-F238E27FC236}">
                <a16:creationId xmlns:a16="http://schemas.microsoft.com/office/drawing/2014/main" id="{575EE24F-DD84-4353-AA80-0A8AA70CF264}"/>
              </a:ext>
            </a:extLst>
          </p:cNvPr>
          <p:cNvPicPr>
            <a:picLocks noChangeAspect="1"/>
          </p:cNvPicPr>
          <p:nvPr/>
        </p:nvPicPr>
        <p:blipFill>
          <a:blip r:embed="rId7"/>
          <a:stretch>
            <a:fillRect/>
          </a:stretch>
        </p:blipFill>
        <p:spPr>
          <a:xfrm flipH="1">
            <a:off x="9729908" y="2019533"/>
            <a:ext cx="318151" cy="313128"/>
          </a:xfrm>
          <a:prstGeom prst="rect">
            <a:avLst/>
          </a:prstGeom>
        </p:spPr>
      </p:pic>
      <p:pic>
        <p:nvPicPr>
          <p:cNvPr id="31" name="Grafik 30">
            <a:extLst>
              <a:ext uri="{FF2B5EF4-FFF2-40B4-BE49-F238E27FC236}">
                <a16:creationId xmlns:a16="http://schemas.microsoft.com/office/drawing/2014/main" id="{14F3679C-00FF-4CCB-BC90-3E84E0BFAFB0}"/>
              </a:ext>
            </a:extLst>
          </p:cNvPr>
          <p:cNvPicPr>
            <a:picLocks noChangeAspect="1"/>
          </p:cNvPicPr>
          <p:nvPr/>
        </p:nvPicPr>
        <p:blipFill>
          <a:blip r:embed="rId9"/>
          <a:stretch>
            <a:fillRect/>
          </a:stretch>
        </p:blipFill>
        <p:spPr>
          <a:xfrm>
            <a:off x="9246882" y="2097963"/>
            <a:ext cx="349295" cy="225792"/>
          </a:xfrm>
          <a:prstGeom prst="rect">
            <a:avLst/>
          </a:prstGeom>
        </p:spPr>
      </p:pic>
      <p:pic>
        <p:nvPicPr>
          <p:cNvPr id="2" name="Grafik 1" descr="Ein Bild, das Grafiken enthält.&#10;&#10;Beschreibung automatisch generiert.">
            <a:extLst>
              <a:ext uri="{FF2B5EF4-FFF2-40B4-BE49-F238E27FC236}">
                <a16:creationId xmlns:a16="http://schemas.microsoft.com/office/drawing/2014/main" id="{F1E290B0-7A77-300C-2C4D-59BECF75A672}"/>
              </a:ext>
            </a:extLst>
          </p:cNvPr>
          <p:cNvPicPr>
            <a:picLocks noChangeAspect="1"/>
          </p:cNvPicPr>
          <p:nvPr/>
        </p:nvPicPr>
        <p:blipFill>
          <a:blip r:embed="rId10"/>
          <a:stretch>
            <a:fillRect/>
          </a:stretch>
        </p:blipFill>
        <p:spPr>
          <a:xfrm>
            <a:off x="4023255" y="1474789"/>
            <a:ext cx="369358" cy="513291"/>
          </a:xfrm>
          <a:prstGeom prst="rect">
            <a:avLst/>
          </a:prstGeom>
        </p:spPr>
      </p:pic>
    </p:spTree>
    <p:extLst>
      <p:ext uri="{BB962C8B-B14F-4D97-AF65-F5344CB8AC3E}">
        <p14:creationId xmlns:p14="http://schemas.microsoft.com/office/powerpoint/2010/main" val="40843547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F7311-60A5-2097-5EEF-50CBD771B868}"/>
              </a:ext>
            </a:extLst>
          </p:cNvPr>
          <p:cNvSpPr>
            <a:spLocks noGrp="1"/>
          </p:cNvSpPr>
          <p:nvPr>
            <p:ph type="title"/>
          </p:nvPr>
        </p:nvSpPr>
        <p:spPr/>
        <p:txBody>
          <a:bodyPr vert="horz" wrap="square" lIns="0" tIns="0" rIns="0" bIns="0" numCol="1" anchor="t" anchorCtr="0" compatLnSpc="1">
            <a:prstTxWarp prst="textNoShape">
              <a:avLst/>
            </a:prstTxWarp>
            <a:normAutofit/>
          </a:bodyPr>
          <a:lstStyle/>
          <a:p>
            <a:r>
              <a:rPr lang="de-DE" b="1" kern="1200">
                <a:latin typeface="+mj-lt"/>
                <a:ea typeface="+mj-ea"/>
                <a:cs typeface="+mj-cs"/>
              </a:rPr>
              <a:t>Saisonalität </a:t>
            </a:r>
            <a:r>
              <a:rPr lang="de-DE" b="0" kern="1200">
                <a:latin typeface="+mj-lt"/>
                <a:ea typeface="+mj-ea"/>
                <a:cs typeface="+mj-cs"/>
              </a:rPr>
              <a:t>(und Regionalität)</a:t>
            </a:r>
          </a:p>
        </p:txBody>
      </p:sp>
      <p:sp>
        <p:nvSpPr>
          <p:cNvPr id="11" name="Textplatzhalter 10">
            <a:extLst>
              <a:ext uri="{FF2B5EF4-FFF2-40B4-BE49-F238E27FC236}">
                <a16:creationId xmlns:a16="http://schemas.microsoft.com/office/drawing/2014/main" id="{0BD7139B-03B8-8465-2BD2-7E1F440C2256}"/>
              </a:ext>
            </a:extLst>
          </p:cNvPr>
          <p:cNvSpPr>
            <a:spLocks noGrp="1"/>
          </p:cNvSpPr>
          <p:nvPr>
            <p:ph type="body" sz="quarter" idx="13"/>
          </p:nvPr>
        </p:nvSpPr>
        <p:spPr>
          <a:xfrm>
            <a:off x="371357" y="857827"/>
            <a:ext cx="8820993" cy="504540"/>
          </a:xfrm>
        </p:spPr>
        <p:txBody>
          <a:bodyPr/>
          <a:lstStyle/>
          <a:p>
            <a:r>
              <a:rPr lang="de-DE"/>
              <a:t>Ö</a:t>
            </a:r>
            <a:r>
              <a:rPr lang="de-DE" sz="2800" kern="1200">
                <a:solidFill>
                  <a:schemeClr val="tx2"/>
                </a:solidFill>
                <a:effectLst/>
                <a:latin typeface="+mn-lt"/>
                <a:ea typeface="+mn-ea"/>
                <a:cs typeface="+mn-cs"/>
              </a:rPr>
              <a:t>kologisches Kriterium?</a:t>
            </a:r>
          </a:p>
          <a:p>
            <a:endParaRPr lang="de-DE"/>
          </a:p>
        </p:txBody>
      </p:sp>
      <p:pic>
        <p:nvPicPr>
          <p:cNvPr id="4" name="Grafik 3">
            <a:extLst>
              <a:ext uri="{FF2B5EF4-FFF2-40B4-BE49-F238E27FC236}">
                <a16:creationId xmlns:a16="http://schemas.microsoft.com/office/drawing/2014/main" id="{B322E251-8124-4F95-B325-A76715559723}"/>
              </a:ext>
            </a:extLst>
          </p:cNvPr>
          <p:cNvPicPr>
            <a:picLocks noChangeAspect="1"/>
          </p:cNvPicPr>
          <p:nvPr/>
        </p:nvPicPr>
        <p:blipFill>
          <a:blip r:embed="rId3"/>
          <a:stretch>
            <a:fillRect/>
          </a:stretch>
        </p:blipFill>
        <p:spPr>
          <a:xfrm>
            <a:off x="371357" y="1566787"/>
            <a:ext cx="4435181" cy="4556693"/>
          </a:xfrm>
          <a:prstGeom prst="rect">
            <a:avLst/>
          </a:prstGeom>
        </p:spPr>
      </p:pic>
      <p:pic>
        <p:nvPicPr>
          <p:cNvPr id="6" name="Grafik 5">
            <a:extLst>
              <a:ext uri="{FF2B5EF4-FFF2-40B4-BE49-F238E27FC236}">
                <a16:creationId xmlns:a16="http://schemas.microsoft.com/office/drawing/2014/main" id="{EC6B42A0-1B43-42AB-894E-6566164A3FA1}"/>
              </a:ext>
            </a:extLst>
          </p:cNvPr>
          <p:cNvPicPr>
            <a:picLocks noChangeAspect="1"/>
          </p:cNvPicPr>
          <p:nvPr/>
        </p:nvPicPr>
        <p:blipFill>
          <a:blip r:embed="rId4"/>
          <a:stretch>
            <a:fillRect/>
          </a:stretch>
        </p:blipFill>
        <p:spPr>
          <a:xfrm>
            <a:off x="4761342" y="2135280"/>
            <a:ext cx="6923577" cy="3136929"/>
          </a:xfrm>
          <a:prstGeom prst="rect">
            <a:avLst/>
          </a:prstGeom>
        </p:spPr>
      </p:pic>
      <p:sp>
        <p:nvSpPr>
          <p:cNvPr id="3" name="Rechteck 2">
            <a:extLst>
              <a:ext uri="{FF2B5EF4-FFF2-40B4-BE49-F238E27FC236}">
                <a16:creationId xmlns:a16="http://schemas.microsoft.com/office/drawing/2014/main" id="{258F8E32-BA5A-4898-88FC-EF4759D8310D}"/>
              </a:ext>
            </a:extLst>
          </p:cNvPr>
          <p:cNvSpPr/>
          <p:nvPr/>
        </p:nvSpPr>
        <p:spPr>
          <a:xfrm>
            <a:off x="10000367" y="5239552"/>
            <a:ext cx="1768433" cy="230832"/>
          </a:xfrm>
          <a:prstGeom prst="rect">
            <a:avLst/>
          </a:prstGeom>
        </p:spPr>
        <p:txBody>
          <a:bodyPr wrap="none">
            <a:spAutoFit/>
          </a:bodyPr>
          <a:lstStyle/>
          <a:p>
            <a:r>
              <a:rPr lang="de-DE" sz="900" dirty="0">
                <a:solidFill>
                  <a:schemeClr val="bg1">
                    <a:lumMod val="65000"/>
                  </a:schemeClr>
                </a:solidFill>
                <a:ea typeface="+mn-lt"/>
                <a:cs typeface="+mn-lt"/>
              </a:rPr>
              <a:t>Bremer Energie-Konsens 2020</a:t>
            </a:r>
            <a:endParaRPr lang="de-DE" sz="900" dirty="0">
              <a:solidFill>
                <a:schemeClr val="bg1">
                  <a:lumMod val="65000"/>
                </a:schemeClr>
              </a:solidFill>
            </a:endParaRPr>
          </a:p>
        </p:txBody>
      </p:sp>
    </p:spTree>
    <p:extLst>
      <p:ext uri="{BB962C8B-B14F-4D97-AF65-F5344CB8AC3E}">
        <p14:creationId xmlns:p14="http://schemas.microsoft.com/office/powerpoint/2010/main" val="2357976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678AF9E-F363-BDAF-E016-B68EC8D752EA}"/>
              </a:ext>
            </a:extLst>
          </p:cNvPr>
          <p:cNvSpPr>
            <a:spLocks noGrp="1"/>
          </p:cNvSpPr>
          <p:nvPr>
            <p:ph type="title"/>
          </p:nvPr>
        </p:nvSpPr>
        <p:spPr/>
        <p:txBody>
          <a:bodyPr/>
          <a:lstStyle/>
          <a:p>
            <a:r>
              <a:rPr lang="de-DE"/>
              <a:t>Berechnung von Umweltauswirkungen</a:t>
            </a:r>
          </a:p>
        </p:txBody>
      </p:sp>
      <p:sp>
        <p:nvSpPr>
          <p:cNvPr id="6" name="Textplatzhalter 5">
            <a:extLst>
              <a:ext uri="{FF2B5EF4-FFF2-40B4-BE49-F238E27FC236}">
                <a16:creationId xmlns:a16="http://schemas.microsoft.com/office/drawing/2014/main" id="{82A18FB6-5C97-A8B8-66B5-EF2770828385}"/>
              </a:ext>
            </a:extLst>
          </p:cNvPr>
          <p:cNvSpPr>
            <a:spLocks noGrp="1"/>
          </p:cNvSpPr>
          <p:nvPr>
            <p:ph type="body" sz="quarter" idx="13"/>
          </p:nvPr>
        </p:nvSpPr>
        <p:spPr>
          <a:xfrm>
            <a:off x="371351" y="872232"/>
            <a:ext cx="10118849" cy="504540"/>
          </a:xfrm>
        </p:spPr>
        <p:txBody>
          <a:bodyPr/>
          <a:lstStyle/>
          <a:p>
            <a:r>
              <a:rPr lang="de-DE"/>
              <a:t>Wie berechnen sich die THG-Emissionen von Lebensmitteln?</a:t>
            </a:r>
          </a:p>
        </p:txBody>
      </p:sp>
      <p:pic>
        <p:nvPicPr>
          <p:cNvPr id="7" name="Inhaltsplatzhalter 3">
            <a:extLst>
              <a:ext uri="{FF2B5EF4-FFF2-40B4-BE49-F238E27FC236}">
                <a16:creationId xmlns:a16="http://schemas.microsoft.com/office/drawing/2014/main" id="{7CC1A841-2178-B178-1463-6035379F0090}"/>
              </a:ext>
            </a:extLst>
          </p:cNvPr>
          <p:cNvPicPr>
            <a:picLocks noGrp="1" noChangeAspect="1"/>
          </p:cNvPicPr>
          <p:nvPr>
            <p:ph idx="1"/>
          </p:nvPr>
        </p:nvPicPr>
        <p:blipFill rotWithShape="1">
          <a:blip r:embed="rId3"/>
          <a:srcRect b="10465"/>
          <a:stretch/>
        </p:blipFill>
        <p:spPr>
          <a:xfrm>
            <a:off x="2663727" y="1844675"/>
            <a:ext cx="6864546" cy="4178829"/>
          </a:xfrm>
          <a:prstGeom prst="rect">
            <a:avLst/>
          </a:prstGeom>
        </p:spPr>
      </p:pic>
      <p:sp>
        <p:nvSpPr>
          <p:cNvPr id="9" name="Textfeld 8">
            <a:extLst>
              <a:ext uri="{FF2B5EF4-FFF2-40B4-BE49-F238E27FC236}">
                <a16:creationId xmlns:a16="http://schemas.microsoft.com/office/drawing/2014/main" id="{9E06E412-A221-F6F9-9F05-36D2EAD1D2A0}"/>
              </a:ext>
            </a:extLst>
          </p:cNvPr>
          <p:cNvSpPr txBox="1"/>
          <p:nvPr/>
        </p:nvSpPr>
        <p:spPr>
          <a:xfrm>
            <a:off x="7062911" y="6001559"/>
            <a:ext cx="2318482"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Dräger de </a:t>
            </a:r>
            <a:r>
              <a:rPr lang="de-DE" sz="900" dirty="0" err="1">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Teran</a:t>
            </a:r>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 Suckow, 2021</a:t>
            </a:r>
            <a:r>
              <a:rPr lang="de-DE" sz="9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 S. 14</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hteck 9">
            <a:extLst>
              <a:ext uri="{FF2B5EF4-FFF2-40B4-BE49-F238E27FC236}">
                <a16:creationId xmlns:a16="http://schemas.microsoft.com/office/drawing/2014/main" id="{E7E92809-560E-4F92-9A31-E16E1B07769C}"/>
              </a:ext>
            </a:extLst>
          </p:cNvPr>
          <p:cNvSpPr/>
          <p:nvPr/>
        </p:nvSpPr>
        <p:spPr>
          <a:xfrm>
            <a:off x="2926543" y="5924614"/>
            <a:ext cx="3169457" cy="307777"/>
          </a:xfrm>
          <a:prstGeom prst="rect">
            <a:avLst/>
          </a:prstGeom>
        </p:spPr>
        <p:txBody>
          <a:bodyPr wrap="none" lIns="91440" tIns="45720" rIns="91440" bIns="4572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a:cs typeface="Times New Roman"/>
              </a:rPr>
              <a:t>Abbildung </a:t>
            </a:r>
            <a:r>
              <a:rPr lang="de-DE" sz="1400" dirty="0">
                <a:solidFill>
                  <a:srgbClr val="FF0000"/>
                </a:solidFill>
                <a:ea typeface="Calibri" panose="020F0502020204030204" pitchFamily="34" charset="0"/>
                <a:cs typeface="Times New Roman" panose="02020603050405020304" pitchFamily="18" charset="0"/>
              </a:rPr>
              <a:t>ist nicht unter freier Lizenz.</a:t>
            </a:r>
            <a:endParaRPr lang="de-DE" sz="1400" dirty="0">
              <a:solidFill>
                <a:srgbClr val="FF0000"/>
              </a:solidFill>
              <a:ea typeface="Calibri"/>
              <a:cs typeface="Times New Roman"/>
            </a:endParaRPr>
          </a:p>
        </p:txBody>
      </p:sp>
    </p:spTree>
    <p:extLst>
      <p:ext uri="{BB962C8B-B14F-4D97-AF65-F5344CB8AC3E}">
        <p14:creationId xmlns:p14="http://schemas.microsoft.com/office/powerpoint/2010/main" val="4059921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115F4-3440-202A-0715-CF4BA86AE30F}"/>
              </a:ext>
            </a:extLst>
          </p:cNvPr>
          <p:cNvSpPr>
            <a:spLocks noGrp="1"/>
          </p:cNvSpPr>
          <p:nvPr>
            <p:ph type="title"/>
          </p:nvPr>
        </p:nvSpPr>
        <p:spPr/>
        <p:txBody>
          <a:bodyPr/>
          <a:lstStyle/>
          <a:p>
            <a:r>
              <a:rPr lang="de-DE" dirty="0"/>
              <a:t>Ernährungsbedingte THG-Emissionen</a:t>
            </a:r>
          </a:p>
        </p:txBody>
      </p:sp>
      <p:sp>
        <p:nvSpPr>
          <p:cNvPr id="4" name="Textplatzhalter 3">
            <a:extLst>
              <a:ext uri="{FF2B5EF4-FFF2-40B4-BE49-F238E27FC236}">
                <a16:creationId xmlns:a16="http://schemas.microsoft.com/office/drawing/2014/main" id="{B0A03DF8-DF7F-8E6C-76B0-5C65F6F602E4}"/>
              </a:ext>
            </a:extLst>
          </p:cNvPr>
          <p:cNvSpPr>
            <a:spLocks noGrp="1"/>
          </p:cNvSpPr>
          <p:nvPr>
            <p:ph type="body" sz="quarter" idx="13"/>
          </p:nvPr>
        </p:nvSpPr>
        <p:spPr>
          <a:xfrm>
            <a:off x="371351" y="872232"/>
            <a:ext cx="10495571" cy="504540"/>
          </a:xfrm>
        </p:spPr>
        <p:txBody>
          <a:bodyPr/>
          <a:lstStyle/>
          <a:p>
            <a:r>
              <a:rPr lang="de-DE"/>
              <a:t>Wie viele THG-Emissionen verursacht meine Ernährung pro Jahr?</a:t>
            </a:r>
          </a:p>
        </p:txBody>
      </p:sp>
      <p:pic>
        <p:nvPicPr>
          <p:cNvPr id="5" name="Inhaltsplatzhalter 3">
            <a:extLst>
              <a:ext uri="{FF2B5EF4-FFF2-40B4-BE49-F238E27FC236}">
                <a16:creationId xmlns:a16="http://schemas.microsoft.com/office/drawing/2014/main" id="{C264C85C-78F1-6138-B33A-4BBAC4E29B4D}"/>
              </a:ext>
            </a:extLst>
          </p:cNvPr>
          <p:cNvPicPr>
            <a:picLocks noGrp="1" noChangeAspect="1"/>
          </p:cNvPicPr>
          <p:nvPr>
            <p:ph idx="1"/>
          </p:nvPr>
        </p:nvPicPr>
        <p:blipFill rotWithShape="1">
          <a:blip r:embed="rId3"/>
          <a:srcRect b="16755"/>
          <a:stretch/>
        </p:blipFill>
        <p:spPr>
          <a:xfrm>
            <a:off x="3053439" y="1607604"/>
            <a:ext cx="6085122" cy="3967182"/>
          </a:xfrm>
          <a:prstGeom prst="rect">
            <a:avLst/>
          </a:prstGeom>
        </p:spPr>
      </p:pic>
      <p:sp>
        <p:nvSpPr>
          <p:cNvPr id="7" name="Textfeld 6">
            <a:extLst>
              <a:ext uri="{FF2B5EF4-FFF2-40B4-BE49-F238E27FC236}">
                <a16:creationId xmlns:a16="http://schemas.microsoft.com/office/drawing/2014/main" id="{0B19A2B2-8D00-6279-DB64-F99D4BEC5269}"/>
              </a:ext>
            </a:extLst>
          </p:cNvPr>
          <p:cNvSpPr txBox="1"/>
          <p:nvPr/>
        </p:nvSpPr>
        <p:spPr>
          <a:xfrm>
            <a:off x="6877906" y="5690202"/>
            <a:ext cx="2318482"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Dräger de </a:t>
            </a:r>
            <a:r>
              <a:rPr lang="de-DE" sz="900" dirty="0" err="1">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Teran</a:t>
            </a:r>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 Suckow, 2021</a:t>
            </a:r>
            <a:r>
              <a:rPr lang="de-DE" sz="9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 S. 44</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hteck 8">
            <a:extLst>
              <a:ext uri="{FF2B5EF4-FFF2-40B4-BE49-F238E27FC236}">
                <a16:creationId xmlns:a16="http://schemas.microsoft.com/office/drawing/2014/main" id="{B9D4BA3D-3DC5-4B05-9319-D74D2C191CB8}"/>
              </a:ext>
            </a:extLst>
          </p:cNvPr>
          <p:cNvSpPr/>
          <p:nvPr/>
        </p:nvSpPr>
        <p:spPr>
          <a:xfrm>
            <a:off x="3190294" y="5613257"/>
            <a:ext cx="3169457" cy="307777"/>
          </a:xfrm>
          <a:prstGeom prst="rect">
            <a:avLst/>
          </a:prstGeom>
        </p:spPr>
        <p:txBody>
          <a:bodyPr wrap="none" lIns="91440" tIns="45720" rIns="91440" bIns="4572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a:cs typeface="Times New Roman"/>
              </a:rPr>
              <a:t>Abbildung </a:t>
            </a:r>
            <a:r>
              <a:rPr lang="de-DE" sz="1400" dirty="0">
                <a:solidFill>
                  <a:srgbClr val="FF0000"/>
                </a:solidFill>
                <a:ea typeface="Calibri" panose="020F0502020204030204" pitchFamily="34" charset="0"/>
                <a:cs typeface="Times New Roman" panose="02020603050405020304" pitchFamily="18" charset="0"/>
              </a:rPr>
              <a:t>ist nicht unter freier Lizenz.</a:t>
            </a:r>
            <a:endParaRPr lang="de-DE" sz="1400" dirty="0">
              <a:solidFill>
                <a:srgbClr val="FF0000"/>
              </a:solidFill>
              <a:ea typeface="Calibri"/>
              <a:cs typeface="Times New Roman"/>
            </a:endParaRPr>
          </a:p>
        </p:txBody>
      </p:sp>
    </p:spTree>
    <p:extLst>
      <p:ext uri="{BB962C8B-B14F-4D97-AF65-F5344CB8AC3E}">
        <p14:creationId xmlns:p14="http://schemas.microsoft.com/office/powerpoint/2010/main" val="578958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7D550-D03D-290D-684B-F11078D3A0BB}"/>
              </a:ext>
            </a:extLst>
          </p:cNvPr>
          <p:cNvSpPr>
            <a:spLocks noGrp="1"/>
          </p:cNvSpPr>
          <p:nvPr>
            <p:ph type="title"/>
          </p:nvPr>
        </p:nvSpPr>
        <p:spPr/>
        <p:txBody>
          <a:bodyPr/>
          <a:lstStyle/>
          <a:p>
            <a:r>
              <a:rPr lang="de-DE"/>
              <a:t>THG-Emissionen einzelner Lebensmittel</a:t>
            </a:r>
          </a:p>
        </p:txBody>
      </p:sp>
      <p:sp>
        <p:nvSpPr>
          <p:cNvPr id="4" name="Textplatzhalter 3">
            <a:extLst>
              <a:ext uri="{FF2B5EF4-FFF2-40B4-BE49-F238E27FC236}">
                <a16:creationId xmlns:a16="http://schemas.microsoft.com/office/drawing/2014/main" id="{05B7ADCF-5001-0F5C-C5BF-8355EABC72EE}"/>
              </a:ext>
            </a:extLst>
          </p:cNvPr>
          <p:cNvSpPr>
            <a:spLocks noGrp="1"/>
          </p:cNvSpPr>
          <p:nvPr>
            <p:ph type="body" sz="quarter" idx="13"/>
          </p:nvPr>
        </p:nvSpPr>
        <p:spPr>
          <a:xfrm>
            <a:off x="371351" y="872232"/>
            <a:ext cx="10274190" cy="504540"/>
          </a:xfrm>
        </p:spPr>
        <p:txBody>
          <a:bodyPr/>
          <a:lstStyle/>
          <a:p>
            <a:r>
              <a:rPr lang="de-DE"/>
              <a:t>Welche Lebensmittelgruppen haben welche Klimawirkung?</a:t>
            </a:r>
          </a:p>
        </p:txBody>
      </p:sp>
      <p:pic>
        <p:nvPicPr>
          <p:cNvPr id="5" name="Inhaltsplatzhalter 3">
            <a:extLst>
              <a:ext uri="{FF2B5EF4-FFF2-40B4-BE49-F238E27FC236}">
                <a16:creationId xmlns:a16="http://schemas.microsoft.com/office/drawing/2014/main" id="{B9C444F5-E042-C473-A976-0484BC686A1E}"/>
              </a:ext>
            </a:extLst>
          </p:cNvPr>
          <p:cNvPicPr>
            <a:picLocks noGrp="1" noChangeAspect="1"/>
          </p:cNvPicPr>
          <p:nvPr>
            <p:ph idx="1"/>
          </p:nvPr>
        </p:nvPicPr>
        <p:blipFill>
          <a:blip r:embed="rId3"/>
          <a:stretch>
            <a:fillRect/>
          </a:stretch>
        </p:blipFill>
        <p:spPr>
          <a:xfrm>
            <a:off x="263525" y="1874354"/>
            <a:ext cx="6610105" cy="4351338"/>
          </a:xfrm>
          <a:prstGeom prst="rect">
            <a:avLst/>
          </a:prstGeom>
        </p:spPr>
      </p:pic>
      <p:sp>
        <p:nvSpPr>
          <p:cNvPr id="6" name="Rechteck 5">
            <a:extLst>
              <a:ext uri="{FF2B5EF4-FFF2-40B4-BE49-F238E27FC236}">
                <a16:creationId xmlns:a16="http://schemas.microsoft.com/office/drawing/2014/main" id="{1A968E1C-6F13-2451-E844-D44252918537}"/>
              </a:ext>
            </a:extLst>
          </p:cNvPr>
          <p:cNvSpPr/>
          <p:nvPr/>
        </p:nvSpPr>
        <p:spPr>
          <a:xfrm>
            <a:off x="7322667" y="1874354"/>
            <a:ext cx="4107051" cy="4351338"/>
          </a:xfrm>
          <a:prstGeom prst="rect">
            <a:avLst/>
          </a:prstGeom>
          <a:solidFill>
            <a:srgbClr val="F2F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A0A5DD4-1684-FE4A-778B-4CCA5CF8A1AA}"/>
              </a:ext>
            </a:extLst>
          </p:cNvPr>
          <p:cNvPicPr>
            <a:picLocks noChangeAspect="1"/>
          </p:cNvPicPr>
          <p:nvPr/>
        </p:nvPicPr>
        <p:blipFill>
          <a:blip r:embed="rId4"/>
          <a:stretch>
            <a:fillRect/>
          </a:stretch>
        </p:blipFill>
        <p:spPr>
          <a:xfrm>
            <a:off x="7362352" y="1943001"/>
            <a:ext cx="3467177" cy="1680867"/>
          </a:xfrm>
          <a:prstGeom prst="rect">
            <a:avLst/>
          </a:prstGeom>
        </p:spPr>
      </p:pic>
      <p:pic>
        <p:nvPicPr>
          <p:cNvPr id="8" name="Grafik 7">
            <a:extLst>
              <a:ext uri="{FF2B5EF4-FFF2-40B4-BE49-F238E27FC236}">
                <a16:creationId xmlns:a16="http://schemas.microsoft.com/office/drawing/2014/main" id="{BA635399-C47E-5BA5-DC9C-8F0FB63A3AFD}"/>
              </a:ext>
            </a:extLst>
          </p:cNvPr>
          <p:cNvPicPr>
            <a:picLocks noChangeAspect="1"/>
          </p:cNvPicPr>
          <p:nvPr/>
        </p:nvPicPr>
        <p:blipFill>
          <a:blip r:embed="rId5"/>
          <a:stretch>
            <a:fillRect/>
          </a:stretch>
        </p:blipFill>
        <p:spPr>
          <a:xfrm>
            <a:off x="8714259" y="3590897"/>
            <a:ext cx="2406650" cy="1504950"/>
          </a:xfrm>
          <a:prstGeom prst="rect">
            <a:avLst/>
          </a:prstGeom>
        </p:spPr>
      </p:pic>
      <p:sp>
        <p:nvSpPr>
          <p:cNvPr id="10" name="Textfeld 9">
            <a:extLst>
              <a:ext uri="{FF2B5EF4-FFF2-40B4-BE49-F238E27FC236}">
                <a16:creationId xmlns:a16="http://schemas.microsoft.com/office/drawing/2014/main" id="{911311C5-9FA9-9230-300B-2CC07CC850F8}"/>
              </a:ext>
            </a:extLst>
          </p:cNvPr>
          <p:cNvSpPr txBox="1"/>
          <p:nvPr/>
        </p:nvSpPr>
        <p:spPr>
          <a:xfrm rot="5400000">
            <a:off x="9350580" y="3817551"/>
            <a:ext cx="4558387" cy="400110"/>
          </a:xfrm>
          <a:prstGeom prst="rect">
            <a:avLst/>
          </a:prstGeom>
          <a:noFill/>
        </p:spPr>
        <p:txBody>
          <a:bodyPr wrap="square" rtlCol="0">
            <a:spAutoFit/>
          </a:bodyPr>
          <a:lstStyle/>
          <a:p>
            <a:pPr algn="ctr"/>
            <a:r>
              <a:rPr lang="de-DE" sz="2000" b="1"/>
              <a:t>Tierische und pflanzliche</a:t>
            </a:r>
            <a:r>
              <a:rPr lang="de-DE" sz="1400" b="1"/>
              <a:t> </a:t>
            </a:r>
            <a:r>
              <a:rPr lang="de-DE" sz="2000" b="1"/>
              <a:t>Produkte</a:t>
            </a:r>
            <a:endParaRPr lang="de-DE" sz="1400" b="1"/>
          </a:p>
        </p:txBody>
      </p:sp>
      <p:sp>
        <p:nvSpPr>
          <p:cNvPr id="12" name="Textfeld 11">
            <a:extLst>
              <a:ext uri="{FF2B5EF4-FFF2-40B4-BE49-F238E27FC236}">
                <a16:creationId xmlns:a16="http://schemas.microsoft.com/office/drawing/2014/main" id="{907C15A6-DF58-FDDB-956C-1823092FC47A}"/>
              </a:ext>
            </a:extLst>
          </p:cNvPr>
          <p:cNvSpPr txBox="1"/>
          <p:nvPr/>
        </p:nvSpPr>
        <p:spPr>
          <a:xfrm>
            <a:off x="371351" y="6065967"/>
            <a:ext cx="2820257" cy="230832"/>
          </a:xfrm>
          <a:prstGeom prst="rect">
            <a:avLst/>
          </a:prstGeom>
          <a:noFill/>
        </p:spPr>
        <p:txBody>
          <a:bodyPr wrap="square">
            <a:spAutoFit/>
          </a:bodyPr>
          <a:lstStyle>
            <a:defPPr>
              <a:defRPr lang="de-DE"/>
            </a:defPPr>
            <a:lvl1pPr>
              <a:defRPr sz="900" baseline="30000">
                <a:effectLst/>
                <a:latin typeface="Calibri" panose="020F0502020204030204" pitchFamily="34" charset="0"/>
                <a:ea typeface="Calibri" panose="020F0502020204030204" pitchFamily="34" charset="0"/>
                <a:cs typeface="Calibri" panose="020F0502020204030204" pitchFamily="34" charset="0"/>
              </a:defRPr>
            </a:lvl1pPr>
          </a:lstStyle>
          <a:p>
            <a:r>
              <a:rPr lang="de-DE" baseline="0" dirty="0">
                <a:solidFill>
                  <a:schemeClr val="bg1">
                    <a:lumMod val="65000"/>
                  </a:schemeClr>
                </a:solidFill>
              </a:rPr>
              <a:t>de </a:t>
            </a:r>
            <a:r>
              <a:rPr lang="de-DE" baseline="0" dirty="0" err="1">
                <a:solidFill>
                  <a:schemeClr val="bg1">
                    <a:lumMod val="65000"/>
                  </a:schemeClr>
                </a:solidFill>
              </a:rPr>
              <a:t>Schutter</a:t>
            </a:r>
            <a:r>
              <a:rPr lang="de-DE" baseline="0" dirty="0">
                <a:solidFill>
                  <a:schemeClr val="bg1">
                    <a:lumMod val="65000"/>
                  </a:schemeClr>
                </a:solidFill>
              </a:rPr>
              <a:t>; Bruckner; </a:t>
            </a:r>
            <a:r>
              <a:rPr lang="de-DE" baseline="0" dirty="0" err="1">
                <a:solidFill>
                  <a:schemeClr val="bg1">
                    <a:lumMod val="65000"/>
                  </a:schemeClr>
                </a:solidFill>
              </a:rPr>
              <a:t>Giljum</a:t>
            </a:r>
            <a:r>
              <a:rPr lang="de-DE" baseline="0" dirty="0">
                <a:solidFill>
                  <a:schemeClr val="bg1">
                    <a:lumMod val="65000"/>
                  </a:schemeClr>
                </a:solidFill>
              </a:rPr>
              <a:t>, 2015, S. 26</a:t>
            </a:r>
          </a:p>
        </p:txBody>
      </p:sp>
      <p:sp>
        <p:nvSpPr>
          <p:cNvPr id="16" name="Textfeld 15">
            <a:extLst>
              <a:ext uri="{FF2B5EF4-FFF2-40B4-BE49-F238E27FC236}">
                <a16:creationId xmlns:a16="http://schemas.microsoft.com/office/drawing/2014/main" id="{D1B34132-ADCA-4180-7171-7CFB173CCA99}"/>
              </a:ext>
            </a:extLst>
          </p:cNvPr>
          <p:cNvSpPr txBox="1"/>
          <p:nvPr/>
        </p:nvSpPr>
        <p:spPr>
          <a:xfrm>
            <a:off x="9546248" y="6225692"/>
            <a:ext cx="6097464"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rPr>
              <a:t>Reinhardt; Gärtner; Wagner, 2020</a:t>
            </a:r>
            <a:r>
              <a:rPr lang="de-DE" sz="900" dirty="0">
                <a:solidFill>
                  <a:schemeClr val="bg1">
                    <a:lumMod val="65000"/>
                  </a:schemeClr>
                </a:solidFill>
                <a:effectLst/>
              </a:rPr>
              <a:t> </a:t>
            </a:r>
            <a:endParaRPr lang="de-DE" sz="900" dirty="0">
              <a:solidFill>
                <a:schemeClr val="bg1">
                  <a:lumMod val="65000"/>
                </a:schemeClr>
              </a:solidFill>
            </a:endParaRPr>
          </a:p>
        </p:txBody>
      </p:sp>
      <p:sp>
        <p:nvSpPr>
          <p:cNvPr id="3" name="Textfeld 2">
            <a:extLst>
              <a:ext uri="{FF2B5EF4-FFF2-40B4-BE49-F238E27FC236}">
                <a16:creationId xmlns:a16="http://schemas.microsoft.com/office/drawing/2014/main" id="{EA89418E-4DBB-90A2-BD56-F6A7603CA5ED}"/>
              </a:ext>
            </a:extLst>
          </p:cNvPr>
          <p:cNvSpPr txBox="1"/>
          <p:nvPr/>
        </p:nvSpPr>
        <p:spPr>
          <a:xfrm rot="5400000">
            <a:off x="10055456" y="3913102"/>
            <a:ext cx="2452904" cy="264111"/>
          </a:xfrm>
          <a:prstGeom prst="rect">
            <a:avLst/>
          </a:prstGeom>
          <a:noFill/>
        </p:spPr>
        <p:txBody>
          <a:bodyPr wrap="square" rtlCol="0">
            <a:spAutoFit/>
          </a:bodyPr>
          <a:lstStyle/>
          <a:p>
            <a:pPr>
              <a:lnSpc>
                <a:spcPct val="110000"/>
              </a:lnSpc>
            </a:pPr>
            <a:r>
              <a:rPr lang="de-DE" sz="1100"/>
              <a:t>Angaben  in kg CO</a:t>
            </a:r>
            <a:r>
              <a:rPr lang="de-DE" sz="1100" baseline="-25000"/>
              <a:t>2</a:t>
            </a:r>
            <a:r>
              <a:rPr lang="de-DE" sz="1100"/>
              <a:t>e / kg Produkt</a:t>
            </a:r>
          </a:p>
        </p:txBody>
      </p:sp>
      <p:pic>
        <p:nvPicPr>
          <p:cNvPr id="15" name="Grafik 14">
            <a:extLst>
              <a:ext uri="{FF2B5EF4-FFF2-40B4-BE49-F238E27FC236}">
                <a16:creationId xmlns:a16="http://schemas.microsoft.com/office/drawing/2014/main" id="{CFC4BAA9-9283-40C2-A20D-19824AB2BCC4}"/>
              </a:ext>
            </a:extLst>
          </p:cNvPr>
          <p:cNvPicPr>
            <a:picLocks noChangeAspect="1"/>
          </p:cNvPicPr>
          <p:nvPr/>
        </p:nvPicPr>
        <p:blipFill rotWithShape="1">
          <a:blip r:embed="rId6"/>
          <a:srcRect b="47782"/>
          <a:stretch/>
        </p:blipFill>
        <p:spPr>
          <a:xfrm>
            <a:off x="7362352" y="4992088"/>
            <a:ext cx="2113049" cy="1189295"/>
          </a:xfrm>
          <a:prstGeom prst="rect">
            <a:avLst/>
          </a:prstGeom>
        </p:spPr>
      </p:pic>
    </p:spTree>
    <p:extLst>
      <p:ext uri="{BB962C8B-B14F-4D97-AF65-F5344CB8AC3E}">
        <p14:creationId xmlns:p14="http://schemas.microsoft.com/office/powerpoint/2010/main" val="10779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3C37BF76-A692-4376-BD70-AF57571C0FE2}"/>
              </a:ext>
            </a:extLst>
          </p:cNvPr>
          <p:cNvPicPr>
            <a:picLocks noChangeAspect="1"/>
          </p:cNvPicPr>
          <p:nvPr/>
        </p:nvPicPr>
        <p:blipFill>
          <a:blip r:embed="rId3">
            <a:duotone>
              <a:prstClr val="black"/>
              <a:srgbClr val="8CC516">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963284" y="4354073"/>
            <a:ext cx="1979856" cy="1142891"/>
          </a:xfrm>
          <a:prstGeom prst="rect">
            <a:avLst/>
          </a:prstGeom>
        </p:spPr>
      </p:pic>
      <p:pic>
        <p:nvPicPr>
          <p:cNvPr id="21" name="Grafik 20">
            <a:extLst>
              <a:ext uri="{FF2B5EF4-FFF2-40B4-BE49-F238E27FC236}">
                <a16:creationId xmlns:a16="http://schemas.microsoft.com/office/drawing/2014/main" id="{59EB8980-104C-4C1F-A85D-E1B74E50D167}"/>
              </a:ext>
            </a:extLst>
          </p:cNvPr>
          <p:cNvPicPr>
            <a:picLocks noChangeAspect="1"/>
          </p:cNvPicPr>
          <p:nvPr/>
        </p:nvPicPr>
        <p:blipFill>
          <a:blip r:embed="rId5"/>
          <a:stretch>
            <a:fillRect/>
          </a:stretch>
        </p:blipFill>
        <p:spPr>
          <a:xfrm>
            <a:off x="8427869" y="1812220"/>
            <a:ext cx="3267075" cy="1885950"/>
          </a:xfrm>
          <a:prstGeom prst="rect">
            <a:avLst/>
          </a:prstGeom>
        </p:spPr>
      </p:pic>
      <p:sp>
        <p:nvSpPr>
          <p:cNvPr id="2" name="Titel 1">
            <a:extLst>
              <a:ext uri="{FF2B5EF4-FFF2-40B4-BE49-F238E27FC236}">
                <a16:creationId xmlns:a16="http://schemas.microsoft.com/office/drawing/2014/main" id="{A313C2D8-5536-4872-DE6B-AD6C05A7C9D8}"/>
              </a:ext>
            </a:extLst>
          </p:cNvPr>
          <p:cNvSpPr>
            <a:spLocks noGrp="1"/>
          </p:cNvSpPr>
          <p:nvPr>
            <p:ph type="title"/>
          </p:nvPr>
        </p:nvSpPr>
        <p:spPr/>
        <p:txBody>
          <a:bodyPr/>
          <a:lstStyle/>
          <a:p>
            <a:r>
              <a:rPr lang="de-DE"/>
              <a:t>THG-Emissionen von Gerichten</a:t>
            </a:r>
          </a:p>
        </p:txBody>
      </p:sp>
      <p:sp>
        <p:nvSpPr>
          <p:cNvPr id="4" name="Textplatzhalter 3">
            <a:extLst>
              <a:ext uri="{FF2B5EF4-FFF2-40B4-BE49-F238E27FC236}">
                <a16:creationId xmlns:a16="http://schemas.microsoft.com/office/drawing/2014/main" id="{8A452AC7-400D-AED7-E6D2-3AB0C7491B26}"/>
              </a:ext>
            </a:extLst>
          </p:cNvPr>
          <p:cNvSpPr>
            <a:spLocks noGrp="1"/>
          </p:cNvSpPr>
          <p:nvPr>
            <p:ph type="body" sz="quarter" idx="13"/>
          </p:nvPr>
        </p:nvSpPr>
        <p:spPr>
          <a:xfrm>
            <a:off x="371351" y="872232"/>
            <a:ext cx="11205820" cy="504540"/>
          </a:xfrm>
        </p:spPr>
        <p:txBody>
          <a:bodyPr/>
          <a:lstStyle/>
          <a:p>
            <a:r>
              <a:rPr lang="de-DE"/>
              <a:t>Wie viele THG-Emissionen verursacht ein klimafreundliches Gericht?</a:t>
            </a:r>
          </a:p>
        </p:txBody>
      </p:sp>
      <p:pic>
        <p:nvPicPr>
          <p:cNvPr id="5" name="Inhaltsplatzhalter 3">
            <a:extLst>
              <a:ext uri="{FF2B5EF4-FFF2-40B4-BE49-F238E27FC236}">
                <a16:creationId xmlns:a16="http://schemas.microsoft.com/office/drawing/2014/main" id="{8E5FE3C1-771A-1119-8797-311BC34FECF1}"/>
              </a:ext>
            </a:extLst>
          </p:cNvPr>
          <p:cNvPicPr>
            <a:picLocks noGrp="1" noChangeAspect="1"/>
          </p:cNvPicPr>
          <p:nvPr>
            <p:ph idx="1"/>
          </p:nvPr>
        </p:nvPicPr>
        <p:blipFill>
          <a:blip r:embed="rId6"/>
          <a:stretch>
            <a:fillRect/>
          </a:stretch>
        </p:blipFill>
        <p:spPr>
          <a:xfrm>
            <a:off x="182880" y="1715915"/>
            <a:ext cx="6903395" cy="4521373"/>
          </a:xfrm>
          <a:prstGeom prst="rect">
            <a:avLst/>
          </a:prstGeom>
        </p:spPr>
      </p:pic>
      <p:sp>
        <p:nvSpPr>
          <p:cNvPr id="14" name="Textfeld 13">
            <a:extLst>
              <a:ext uri="{FF2B5EF4-FFF2-40B4-BE49-F238E27FC236}">
                <a16:creationId xmlns:a16="http://schemas.microsoft.com/office/drawing/2014/main" id="{DE870A9C-6C2D-36BA-5207-6880BC3A51B9}"/>
              </a:ext>
            </a:extLst>
          </p:cNvPr>
          <p:cNvSpPr txBox="1"/>
          <p:nvPr/>
        </p:nvSpPr>
        <p:spPr>
          <a:xfrm>
            <a:off x="9178662" y="2851289"/>
            <a:ext cx="1549101" cy="369332"/>
          </a:xfrm>
          <a:prstGeom prst="rect">
            <a:avLst/>
          </a:prstGeom>
          <a:noFill/>
        </p:spPr>
        <p:txBody>
          <a:bodyPr wrap="square" rtlCol="0">
            <a:spAutoFit/>
          </a:bodyPr>
          <a:lstStyle/>
          <a:p>
            <a:pPr eaLnBrk="1" fontAlgn="auto" hangingPunct="1">
              <a:spcBef>
                <a:spcPts val="0"/>
              </a:spcBef>
              <a:spcAft>
                <a:spcPts val="0"/>
              </a:spcAft>
            </a:pPr>
            <a:r>
              <a:rPr lang="de-DE" b="1">
                <a:solidFill>
                  <a:prstClr val="black"/>
                </a:solidFill>
                <a:latin typeface="Calibri" panose="020F0502020204030204"/>
              </a:rPr>
              <a:t>1.600 </a:t>
            </a:r>
            <a:r>
              <a:rPr lang="de-DE" b="1" err="1">
                <a:solidFill>
                  <a:prstClr val="black"/>
                </a:solidFill>
                <a:latin typeface="Calibri" panose="020F0502020204030204"/>
              </a:rPr>
              <a:t>g</a:t>
            </a:r>
            <a:r>
              <a:rPr lang="de-DE" b="1">
                <a:solidFill>
                  <a:prstClr val="black"/>
                </a:solidFill>
                <a:latin typeface="Calibri" panose="020F0502020204030204"/>
              </a:rPr>
              <a:t> CO</a:t>
            </a:r>
            <a:r>
              <a:rPr lang="de-DE" b="1" baseline="-25000">
                <a:solidFill>
                  <a:prstClr val="black"/>
                </a:solidFill>
                <a:latin typeface="Calibri" panose="020F0502020204030204"/>
              </a:rPr>
              <a:t>2</a:t>
            </a:r>
            <a:r>
              <a:rPr lang="de-DE" b="1">
                <a:solidFill>
                  <a:prstClr val="black"/>
                </a:solidFill>
                <a:latin typeface="Calibri" panose="020F0502020204030204"/>
              </a:rPr>
              <a:t>e</a:t>
            </a:r>
          </a:p>
        </p:txBody>
      </p:sp>
      <p:sp>
        <p:nvSpPr>
          <p:cNvPr id="15" name="Textfeld 14">
            <a:extLst>
              <a:ext uri="{FF2B5EF4-FFF2-40B4-BE49-F238E27FC236}">
                <a16:creationId xmlns:a16="http://schemas.microsoft.com/office/drawing/2014/main" id="{BBA02C3C-B2B1-C7C7-5611-F851EB7A30D6}"/>
              </a:ext>
            </a:extLst>
          </p:cNvPr>
          <p:cNvSpPr txBox="1"/>
          <p:nvPr/>
        </p:nvSpPr>
        <p:spPr>
          <a:xfrm>
            <a:off x="9178662" y="4925519"/>
            <a:ext cx="1549101" cy="369332"/>
          </a:xfrm>
          <a:prstGeom prst="rect">
            <a:avLst/>
          </a:prstGeom>
          <a:noFill/>
        </p:spPr>
        <p:txBody>
          <a:bodyPr wrap="square" rtlCol="0">
            <a:spAutoFit/>
          </a:bodyPr>
          <a:lstStyle/>
          <a:p>
            <a:pPr eaLnBrk="1" fontAlgn="auto" hangingPunct="1">
              <a:spcBef>
                <a:spcPts val="0"/>
              </a:spcBef>
              <a:spcAft>
                <a:spcPts val="0"/>
              </a:spcAft>
            </a:pPr>
            <a:r>
              <a:rPr lang="de-DE" b="1">
                <a:solidFill>
                  <a:srgbClr val="007143"/>
                </a:solidFill>
                <a:latin typeface="Calibri" panose="020F0502020204030204"/>
              </a:rPr>
              <a:t>≤ 800 </a:t>
            </a:r>
            <a:r>
              <a:rPr lang="de-DE" b="1" err="1">
                <a:solidFill>
                  <a:srgbClr val="007143"/>
                </a:solidFill>
                <a:latin typeface="Calibri" panose="020F0502020204030204"/>
              </a:rPr>
              <a:t>g</a:t>
            </a:r>
            <a:r>
              <a:rPr lang="de-DE" b="1">
                <a:solidFill>
                  <a:srgbClr val="007143"/>
                </a:solidFill>
                <a:latin typeface="Calibri" panose="020F0502020204030204"/>
              </a:rPr>
              <a:t> CO</a:t>
            </a:r>
            <a:r>
              <a:rPr lang="de-DE" b="1" baseline="-25000">
                <a:solidFill>
                  <a:srgbClr val="007143"/>
                </a:solidFill>
                <a:latin typeface="Calibri" panose="020F0502020204030204"/>
              </a:rPr>
              <a:t>2</a:t>
            </a:r>
            <a:r>
              <a:rPr lang="de-DE" b="1">
                <a:solidFill>
                  <a:srgbClr val="007143"/>
                </a:solidFill>
                <a:latin typeface="Calibri" panose="020F0502020204030204"/>
              </a:rPr>
              <a:t>e</a:t>
            </a:r>
          </a:p>
        </p:txBody>
      </p:sp>
      <p:sp>
        <p:nvSpPr>
          <p:cNvPr id="16" name="Textfeld 15">
            <a:extLst>
              <a:ext uri="{FF2B5EF4-FFF2-40B4-BE49-F238E27FC236}">
                <a16:creationId xmlns:a16="http://schemas.microsoft.com/office/drawing/2014/main" id="{B0C30A23-F07F-1A48-BFAE-76D4CA03D7ED}"/>
              </a:ext>
            </a:extLst>
          </p:cNvPr>
          <p:cNvSpPr txBox="1"/>
          <p:nvPr/>
        </p:nvSpPr>
        <p:spPr>
          <a:xfrm>
            <a:off x="8459692" y="3658326"/>
            <a:ext cx="2958353" cy="369332"/>
          </a:xfrm>
          <a:prstGeom prst="rect">
            <a:avLst/>
          </a:prstGeom>
          <a:noFill/>
        </p:spPr>
        <p:txBody>
          <a:bodyPr wrap="square" rtlCol="0">
            <a:spAutoFit/>
          </a:bodyPr>
          <a:lstStyle/>
          <a:p>
            <a:pPr algn="ctr" eaLnBrk="1" fontAlgn="auto" hangingPunct="1">
              <a:spcBef>
                <a:spcPts val="0"/>
              </a:spcBef>
              <a:spcAft>
                <a:spcPts val="0"/>
              </a:spcAft>
            </a:pPr>
            <a:r>
              <a:rPr lang="de-DE" b="1">
                <a:solidFill>
                  <a:prstClr val="black"/>
                </a:solidFill>
                <a:latin typeface="Calibri" panose="020F0502020204030204"/>
              </a:rPr>
              <a:t>durchschnittliches Gericht </a:t>
            </a:r>
            <a:endParaRPr lang="de-DE" b="1" baseline="30000">
              <a:solidFill>
                <a:prstClr val="black"/>
              </a:solidFill>
              <a:latin typeface="Calibri" panose="020F0502020204030204"/>
            </a:endParaRPr>
          </a:p>
        </p:txBody>
      </p:sp>
      <p:sp>
        <p:nvSpPr>
          <p:cNvPr id="17" name="Textfeld 16">
            <a:extLst>
              <a:ext uri="{FF2B5EF4-FFF2-40B4-BE49-F238E27FC236}">
                <a16:creationId xmlns:a16="http://schemas.microsoft.com/office/drawing/2014/main" id="{0914ACA7-313C-560E-977B-1ED1FCB51DD5}"/>
              </a:ext>
            </a:extLst>
          </p:cNvPr>
          <p:cNvSpPr txBox="1"/>
          <p:nvPr/>
        </p:nvSpPr>
        <p:spPr>
          <a:xfrm>
            <a:off x="8618818" y="5442313"/>
            <a:ext cx="2958353" cy="369332"/>
          </a:xfrm>
          <a:prstGeom prst="rect">
            <a:avLst/>
          </a:prstGeom>
          <a:noFill/>
        </p:spPr>
        <p:txBody>
          <a:bodyPr wrap="square" rtlCol="0">
            <a:spAutoFit/>
          </a:bodyPr>
          <a:lstStyle/>
          <a:p>
            <a:pPr eaLnBrk="1" fontAlgn="auto" hangingPunct="1">
              <a:spcBef>
                <a:spcPts val="0"/>
              </a:spcBef>
              <a:spcAft>
                <a:spcPts val="0"/>
              </a:spcAft>
            </a:pPr>
            <a:r>
              <a:rPr lang="de-DE" b="1" dirty="0">
                <a:solidFill>
                  <a:srgbClr val="007143"/>
                </a:solidFill>
                <a:latin typeface="Calibri" panose="020F0502020204030204"/>
              </a:rPr>
              <a:t>klimafreundliches Gericht </a:t>
            </a:r>
            <a:endParaRPr lang="de-DE" b="1" baseline="30000" dirty="0">
              <a:solidFill>
                <a:srgbClr val="007143"/>
              </a:solidFill>
              <a:latin typeface="Calibri" panose="020F0502020204030204"/>
            </a:endParaRPr>
          </a:p>
        </p:txBody>
      </p:sp>
      <p:sp>
        <p:nvSpPr>
          <p:cNvPr id="19" name="Textfeld 18">
            <a:extLst>
              <a:ext uri="{FF2B5EF4-FFF2-40B4-BE49-F238E27FC236}">
                <a16:creationId xmlns:a16="http://schemas.microsoft.com/office/drawing/2014/main" id="{CA487571-D710-6B2B-4431-EABAF79AA6FD}"/>
              </a:ext>
            </a:extLst>
          </p:cNvPr>
          <p:cNvSpPr txBox="1"/>
          <p:nvPr/>
        </p:nvSpPr>
        <p:spPr>
          <a:xfrm>
            <a:off x="7991604" y="6019568"/>
            <a:ext cx="4212780"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Bundesministerium für Umwelt, Naturschutz und nukleare Sicherheit, 2019</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feld 22">
            <a:extLst>
              <a:ext uri="{FF2B5EF4-FFF2-40B4-BE49-F238E27FC236}">
                <a16:creationId xmlns:a16="http://schemas.microsoft.com/office/drawing/2014/main" id="{CDCBEAE3-00F4-AC7F-B038-50A7AD3E2E46}"/>
              </a:ext>
            </a:extLst>
          </p:cNvPr>
          <p:cNvSpPr txBox="1"/>
          <p:nvPr/>
        </p:nvSpPr>
        <p:spPr>
          <a:xfrm>
            <a:off x="5322977" y="6019568"/>
            <a:ext cx="1622730"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WWF Deutschland, 2020</a:t>
            </a:r>
          </a:p>
        </p:txBody>
      </p:sp>
      <p:sp>
        <p:nvSpPr>
          <p:cNvPr id="22" name="Rechteck 21">
            <a:extLst>
              <a:ext uri="{FF2B5EF4-FFF2-40B4-BE49-F238E27FC236}">
                <a16:creationId xmlns:a16="http://schemas.microsoft.com/office/drawing/2014/main" id="{F65B6F99-2BDC-4DF1-8EB6-7E818D606E83}"/>
              </a:ext>
            </a:extLst>
          </p:cNvPr>
          <p:cNvSpPr/>
          <p:nvPr/>
        </p:nvSpPr>
        <p:spPr>
          <a:xfrm>
            <a:off x="371351" y="1566569"/>
            <a:ext cx="3169457" cy="307777"/>
          </a:xfrm>
          <a:prstGeom prst="rect">
            <a:avLst/>
          </a:prstGeom>
        </p:spPr>
        <p:txBody>
          <a:bodyPr wrap="none" lIns="91440" tIns="45720" rIns="91440" bIns="4572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a:cs typeface="Times New Roman"/>
              </a:rPr>
              <a:t>Abbildung </a:t>
            </a:r>
            <a:r>
              <a:rPr lang="de-DE" sz="1400" dirty="0">
                <a:solidFill>
                  <a:srgbClr val="FF0000"/>
                </a:solidFill>
                <a:ea typeface="Calibri" panose="020F0502020204030204" pitchFamily="34" charset="0"/>
                <a:cs typeface="Times New Roman" panose="02020603050405020304" pitchFamily="18" charset="0"/>
              </a:rPr>
              <a:t>ist nicht unter freier Lizenz.</a:t>
            </a:r>
            <a:endParaRPr lang="de-DE" sz="1400" dirty="0">
              <a:solidFill>
                <a:srgbClr val="FF0000"/>
              </a:solidFill>
              <a:ea typeface="Calibri"/>
              <a:cs typeface="Times New Roman"/>
            </a:endParaRPr>
          </a:p>
        </p:txBody>
      </p:sp>
    </p:spTree>
    <p:extLst>
      <p:ext uri="{BB962C8B-B14F-4D97-AF65-F5344CB8AC3E}">
        <p14:creationId xmlns:p14="http://schemas.microsoft.com/office/powerpoint/2010/main" val="7889915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1b920655c7f_0_1"/>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lnSpc>
                <a:spcPct val="110000"/>
              </a:lnSpc>
              <a:spcBef>
                <a:spcPts val="0"/>
              </a:spcBef>
              <a:spcAft>
                <a:spcPts val="0"/>
              </a:spcAft>
              <a:buSzPts val="1400"/>
              <a:buNone/>
            </a:pPr>
            <a:r>
              <a:rPr lang="de-DE">
                <a:solidFill>
                  <a:schemeClr val="tx1"/>
                </a:solidFill>
              </a:rPr>
              <a:t>Tierische Produkte</a:t>
            </a:r>
            <a:endParaRPr>
              <a:solidFill>
                <a:schemeClr val="tx1"/>
              </a:solidFill>
            </a:endParaRPr>
          </a:p>
        </p:txBody>
      </p:sp>
      <p:sp>
        <p:nvSpPr>
          <p:cNvPr id="4" name="Textplatzhalter 3">
            <a:extLst>
              <a:ext uri="{FF2B5EF4-FFF2-40B4-BE49-F238E27FC236}">
                <a16:creationId xmlns:a16="http://schemas.microsoft.com/office/drawing/2014/main" id="{15DB0BE5-B21F-4D95-8DAD-29AEC5091DE9}"/>
              </a:ext>
            </a:extLst>
          </p:cNvPr>
          <p:cNvSpPr>
            <a:spLocks noGrp="1"/>
          </p:cNvSpPr>
          <p:nvPr>
            <p:ph type="body" sz="quarter" idx="13"/>
          </p:nvPr>
        </p:nvSpPr>
        <p:spPr>
          <a:xfrm>
            <a:off x="371357" y="872232"/>
            <a:ext cx="9925582" cy="504540"/>
          </a:xfrm>
        </p:spPr>
        <p:txBody>
          <a:bodyPr/>
          <a:lstStyle/>
          <a:p>
            <a:r>
              <a:rPr lang="de-DE" dirty="0"/>
              <a:t>Weitere Herausforderungen durch einen zu hohen Fleischkonsum/ eine zu intensive Tierhaltung </a:t>
            </a:r>
            <a:endParaRPr lang="de-DE"/>
          </a:p>
        </p:txBody>
      </p:sp>
      <p:cxnSp>
        <p:nvCxnSpPr>
          <p:cNvPr id="383" name="Google Shape;383;g1b920655c7f_0_1"/>
          <p:cNvCxnSpPr/>
          <p:nvPr/>
        </p:nvCxnSpPr>
        <p:spPr>
          <a:xfrm rot="10800000" flipH="1">
            <a:off x="6514913" y="2580889"/>
            <a:ext cx="593700" cy="715200"/>
          </a:xfrm>
          <a:prstGeom prst="straightConnector1">
            <a:avLst/>
          </a:prstGeom>
          <a:noFill/>
          <a:ln w="38100" cap="flat" cmpd="sng">
            <a:solidFill>
              <a:schemeClr val="tx1"/>
            </a:solidFill>
            <a:prstDash val="solid"/>
            <a:round/>
            <a:headEnd type="none" w="sm" len="sm"/>
            <a:tailEnd type="stealth" w="med" len="med"/>
          </a:ln>
        </p:spPr>
      </p:cxnSp>
      <p:cxnSp>
        <p:nvCxnSpPr>
          <p:cNvPr id="384" name="Google Shape;384;g1b920655c7f_0_1"/>
          <p:cNvCxnSpPr>
            <a:cxnSpLocks/>
          </p:cNvCxnSpPr>
          <p:nvPr/>
        </p:nvCxnSpPr>
        <p:spPr>
          <a:xfrm>
            <a:off x="5943450" y="4890898"/>
            <a:ext cx="152550" cy="570315"/>
          </a:xfrm>
          <a:prstGeom prst="straightConnector1">
            <a:avLst/>
          </a:prstGeom>
          <a:noFill/>
          <a:ln w="38100" cap="flat" cmpd="sng">
            <a:solidFill>
              <a:schemeClr val="tx1"/>
            </a:solidFill>
            <a:prstDash val="solid"/>
            <a:round/>
            <a:headEnd type="none" w="sm" len="sm"/>
            <a:tailEnd type="stealth" w="med" len="med"/>
          </a:ln>
        </p:spPr>
      </p:cxnSp>
      <p:sp>
        <p:nvSpPr>
          <p:cNvPr id="386" name="Google Shape;386;g1b920655c7f_0_1"/>
          <p:cNvSpPr/>
          <p:nvPr/>
        </p:nvSpPr>
        <p:spPr>
          <a:xfrm>
            <a:off x="7204900" y="2008513"/>
            <a:ext cx="2749200" cy="696300"/>
          </a:xfrm>
          <a:prstGeom prst="round2DiagRect">
            <a:avLst>
              <a:gd name="adj1" fmla="val 17933"/>
              <a:gd name="adj2" fmla="val 26872"/>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b="1" i="0" u="none" strike="noStrike" cap="none">
                <a:latin typeface="Arial"/>
                <a:ea typeface="Arial"/>
                <a:cs typeface="Arial"/>
                <a:sym typeface="Arial"/>
              </a:rPr>
              <a:t>Beanspruchung von Flächen für Futtermittel </a:t>
            </a:r>
            <a:endParaRPr sz="1600" b="1" i="0" u="none" strike="noStrike" cap="none">
              <a:latin typeface="Arial"/>
              <a:ea typeface="Arial"/>
              <a:cs typeface="Arial"/>
              <a:sym typeface="Arial"/>
            </a:endParaRPr>
          </a:p>
        </p:txBody>
      </p:sp>
      <p:sp>
        <p:nvSpPr>
          <p:cNvPr id="387" name="Google Shape;387;g1b920655c7f_0_1"/>
          <p:cNvSpPr/>
          <p:nvPr/>
        </p:nvSpPr>
        <p:spPr>
          <a:xfrm>
            <a:off x="2171550" y="2191230"/>
            <a:ext cx="2749200" cy="696300"/>
          </a:xfrm>
          <a:prstGeom prst="round2DiagRect">
            <a:avLst>
              <a:gd name="adj1" fmla="val 17933"/>
              <a:gd name="adj2" fmla="val 26872"/>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b="1" i="0" u="none" strike="noStrike" cap="none" dirty="0">
                <a:latin typeface="Arial"/>
                <a:ea typeface="Arial"/>
                <a:cs typeface="Arial"/>
                <a:sym typeface="Arial"/>
              </a:rPr>
              <a:t>Belastung des Grundwasser durch Ausscheidungen</a:t>
            </a:r>
            <a:endParaRPr sz="1600" b="1" i="0" u="none" strike="noStrike" cap="none" dirty="0">
              <a:latin typeface="Arial"/>
              <a:ea typeface="Arial"/>
              <a:cs typeface="Arial"/>
              <a:sym typeface="Arial"/>
            </a:endParaRPr>
          </a:p>
        </p:txBody>
      </p:sp>
      <p:sp>
        <p:nvSpPr>
          <p:cNvPr id="388" name="Google Shape;388;g1b920655c7f_0_1"/>
          <p:cNvSpPr/>
          <p:nvPr/>
        </p:nvSpPr>
        <p:spPr>
          <a:xfrm>
            <a:off x="910424" y="4022387"/>
            <a:ext cx="2749200" cy="696300"/>
          </a:xfrm>
          <a:prstGeom prst="round2DiagRect">
            <a:avLst>
              <a:gd name="adj1" fmla="val 17933"/>
              <a:gd name="adj2" fmla="val 26872"/>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b="1" i="0" u="none" strike="noStrike" cap="none" dirty="0">
                <a:latin typeface="Arial"/>
                <a:ea typeface="Arial"/>
                <a:cs typeface="Arial"/>
                <a:sym typeface="Arial"/>
              </a:rPr>
              <a:t>Gefahr von Resistenzen durch zu hohen Einsatz von Antibiotika</a:t>
            </a:r>
            <a:endParaRPr sz="1600" b="1" i="0" u="none" strike="noStrike" cap="none" dirty="0">
              <a:latin typeface="Arial"/>
              <a:ea typeface="Arial"/>
              <a:cs typeface="Arial"/>
              <a:sym typeface="Arial"/>
            </a:endParaRPr>
          </a:p>
        </p:txBody>
      </p:sp>
      <p:sp>
        <p:nvSpPr>
          <p:cNvPr id="385" name="Google Shape;385;g1b920655c7f_0_1"/>
          <p:cNvSpPr/>
          <p:nvPr/>
        </p:nvSpPr>
        <p:spPr>
          <a:xfrm>
            <a:off x="4920750" y="5396367"/>
            <a:ext cx="2442300" cy="696300"/>
          </a:xfrm>
          <a:prstGeom prst="round2DiagRect">
            <a:avLst>
              <a:gd name="adj1" fmla="val 17933"/>
              <a:gd name="adj2" fmla="val 26872"/>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b="1" i="0" u="none" strike="noStrike" cap="none" dirty="0">
                <a:latin typeface="Arial"/>
                <a:ea typeface="Arial"/>
                <a:cs typeface="Arial"/>
                <a:sym typeface="Arial"/>
              </a:rPr>
              <a:t>Haltungsweise</a:t>
            </a:r>
            <a:endParaRPr sz="1600" b="1" i="0" u="none" strike="noStrike" cap="none" dirty="0">
              <a:latin typeface="Arial"/>
              <a:ea typeface="Arial"/>
              <a:cs typeface="Arial"/>
              <a:sym typeface="Arial"/>
            </a:endParaRPr>
          </a:p>
        </p:txBody>
      </p:sp>
      <p:cxnSp>
        <p:nvCxnSpPr>
          <p:cNvPr id="389" name="Google Shape;389;g1b920655c7f_0_1"/>
          <p:cNvCxnSpPr>
            <a:cxnSpLocks/>
            <a:endCxn id="388" idx="0"/>
          </p:cNvCxnSpPr>
          <p:nvPr/>
        </p:nvCxnSpPr>
        <p:spPr>
          <a:xfrm flipH="1">
            <a:off x="3659624" y="4278064"/>
            <a:ext cx="1293944" cy="92473"/>
          </a:xfrm>
          <a:prstGeom prst="straightConnector1">
            <a:avLst/>
          </a:prstGeom>
          <a:noFill/>
          <a:ln w="38100" cap="flat" cmpd="sng">
            <a:solidFill>
              <a:schemeClr val="tx1"/>
            </a:solidFill>
            <a:prstDash val="solid"/>
            <a:round/>
            <a:headEnd type="none" w="sm" len="sm"/>
            <a:tailEnd type="stealth" w="med" len="med"/>
          </a:ln>
        </p:spPr>
      </p:cxnSp>
      <p:cxnSp>
        <p:nvCxnSpPr>
          <p:cNvPr id="390" name="Google Shape;390;g1b920655c7f_0_1"/>
          <p:cNvCxnSpPr>
            <a:cxnSpLocks/>
          </p:cNvCxnSpPr>
          <p:nvPr/>
        </p:nvCxnSpPr>
        <p:spPr>
          <a:xfrm flipH="1" flipV="1">
            <a:off x="4531888" y="2884982"/>
            <a:ext cx="639090" cy="485235"/>
          </a:xfrm>
          <a:prstGeom prst="straightConnector1">
            <a:avLst/>
          </a:prstGeom>
          <a:noFill/>
          <a:ln w="38100" cap="flat" cmpd="sng">
            <a:solidFill>
              <a:schemeClr val="tx1"/>
            </a:solidFill>
            <a:prstDash val="solid"/>
            <a:round/>
            <a:headEnd type="none" w="sm" len="sm"/>
            <a:tailEnd type="stealth" w="med" len="med"/>
          </a:ln>
        </p:spPr>
      </p:cxnSp>
      <p:cxnSp>
        <p:nvCxnSpPr>
          <p:cNvPr id="392" name="Google Shape;392;g1b920655c7f_0_1"/>
          <p:cNvCxnSpPr>
            <a:cxnSpLocks/>
            <a:endCxn id="393" idx="2"/>
          </p:cNvCxnSpPr>
          <p:nvPr/>
        </p:nvCxnSpPr>
        <p:spPr>
          <a:xfrm>
            <a:off x="6811763" y="4138888"/>
            <a:ext cx="671396" cy="74330"/>
          </a:xfrm>
          <a:prstGeom prst="straightConnector1">
            <a:avLst/>
          </a:prstGeom>
          <a:noFill/>
          <a:ln w="38100" cap="flat" cmpd="sng">
            <a:solidFill>
              <a:schemeClr val="tx1"/>
            </a:solidFill>
            <a:prstDash val="solid"/>
            <a:round/>
            <a:headEnd type="none" w="sm" len="sm"/>
            <a:tailEnd type="stealth" w="med" len="med"/>
          </a:ln>
        </p:spPr>
      </p:cxnSp>
      <p:sp>
        <p:nvSpPr>
          <p:cNvPr id="393" name="Google Shape;393;g1b920655c7f_0_1"/>
          <p:cNvSpPr/>
          <p:nvPr/>
        </p:nvSpPr>
        <p:spPr>
          <a:xfrm>
            <a:off x="7483159" y="3865068"/>
            <a:ext cx="2749200" cy="696300"/>
          </a:xfrm>
          <a:prstGeom prst="round2DiagRect">
            <a:avLst>
              <a:gd name="adj1" fmla="val 17933"/>
              <a:gd name="adj2" fmla="val 26872"/>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b="1" i="0" u="none" strike="noStrike" cap="none" dirty="0">
                <a:latin typeface="Arial"/>
                <a:ea typeface="Arial"/>
                <a:cs typeface="Arial"/>
                <a:sym typeface="Arial"/>
              </a:rPr>
              <a:t>Immer weniger Tierhaltungsbetriebe bei gesteigerter Tieranzahl</a:t>
            </a:r>
            <a:endParaRPr sz="1600" b="1" i="0" u="none" strike="noStrike" cap="none" dirty="0">
              <a:latin typeface="Arial"/>
              <a:ea typeface="Arial"/>
              <a:cs typeface="Arial"/>
              <a:sym typeface="Arial"/>
            </a:endParaRPr>
          </a:p>
        </p:txBody>
      </p:sp>
      <p:sp>
        <p:nvSpPr>
          <p:cNvPr id="18" name="Rechteck 17">
            <a:extLst>
              <a:ext uri="{FF2B5EF4-FFF2-40B4-BE49-F238E27FC236}">
                <a16:creationId xmlns:a16="http://schemas.microsoft.com/office/drawing/2014/main" id="{11724ABB-80AD-4B9A-8A34-C340567DF109}"/>
              </a:ext>
            </a:extLst>
          </p:cNvPr>
          <p:cNvSpPr/>
          <p:nvPr/>
        </p:nvSpPr>
        <p:spPr>
          <a:xfrm>
            <a:off x="9498172" y="6039279"/>
            <a:ext cx="2416046" cy="230832"/>
          </a:xfrm>
          <a:prstGeom prst="rect">
            <a:avLst/>
          </a:prstGeom>
        </p:spPr>
        <p:txBody>
          <a:bodyPr wrap="none">
            <a:spAutoFit/>
          </a:bodyPr>
          <a:lstStyle/>
          <a:p>
            <a:r>
              <a:rPr lang="de-DE" sz="900" dirty="0">
                <a:solidFill>
                  <a:schemeClr val="bg1">
                    <a:lumMod val="65000"/>
                  </a:schemeClr>
                </a:solidFill>
              </a:rPr>
              <a:t>Verband Deutscher Naturparke et al., 2023</a:t>
            </a:r>
          </a:p>
        </p:txBody>
      </p:sp>
      <p:pic>
        <p:nvPicPr>
          <p:cNvPr id="19" name="Grafik 18">
            <a:extLst>
              <a:ext uri="{FF2B5EF4-FFF2-40B4-BE49-F238E27FC236}">
                <a16:creationId xmlns:a16="http://schemas.microsoft.com/office/drawing/2014/main" id="{453C079B-AD56-4BD1-A65D-703A59EF82BA}"/>
              </a:ext>
            </a:extLst>
          </p:cNvPr>
          <p:cNvPicPr>
            <a:picLocks noChangeAspect="1"/>
          </p:cNvPicPr>
          <p:nvPr/>
        </p:nvPicPr>
        <p:blipFill>
          <a:blip r:embed="rId3">
            <a:duotone>
              <a:schemeClr val="accent4">
                <a:shade val="45000"/>
                <a:satMod val="135000"/>
              </a:schemeClr>
              <a:prstClr val="white"/>
            </a:duotone>
          </a:blip>
          <a:stretch>
            <a:fillRect/>
          </a:stretch>
        </p:blipFill>
        <p:spPr>
          <a:xfrm>
            <a:off x="5170978" y="3423862"/>
            <a:ext cx="1541076" cy="1263968"/>
          </a:xfrm>
          <a:prstGeom prst="rect">
            <a:avLst/>
          </a:prstGeom>
        </p:spPr>
      </p:pic>
      <p:pic>
        <p:nvPicPr>
          <p:cNvPr id="20" name="Grafik 19">
            <a:extLst>
              <a:ext uri="{FF2B5EF4-FFF2-40B4-BE49-F238E27FC236}">
                <a16:creationId xmlns:a16="http://schemas.microsoft.com/office/drawing/2014/main" id="{C8389317-2AC1-46C8-8B68-AC6F6705AF3F}"/>
              </a:ext>
            </a:extLst>
          </p:cNvPr>
          <p:cNvPicPr>
            <a:picLocks noChangeAspect="1"/>
          </p:cNvPicPr>
          <p:nvPr/>
        </p:nvPicPr>
        <p:blipFill>
          <a:blip r:embed="rId4">
            <a:duotone>
              <a:schemeClr val="accent4">
                <a:shade val="45000"/>
                <a:satMod val="135000"/>
              </a:schemeClr>
              <a:prstClr val="white"/>
            </a:duotone>
          </a:blip>
          <a:stretch>
            <a:fillRect/>
          </a:stretch>
        </p:blipFill>
        <p:spPr>
          <a:xfrm>
            <a:off x="5170978" y="4064644"/>
            <a:ext cx="1305087" cy="818808"/>
          </a:xfrm>
          <a:prstGeom prst="rect">
            <a:avLst/>
          </a:prstGeom>
        </p:spPr>
      </p:pic>
      <p:pic>
        <p:nvPicPr>
          <p:cNvPr id="21" name="Grafik 20">
            <a:extLst>
              <a:ext uri="{FF2B5EF4-FFF2-40B4-BE49-F238E27FC236}">
                <a16:creationId xmlns:a16="http://schemas.microsoft.com/office/drawing/2014/main" id="{FB146795-1C25-4540-868B-132613209623}"/>
              </a:ext>
            </a:extLst>
          </p:cNvPr>
          <p:cNvPicPr>
            <a:picLocks noChangeAspect="1"/>
          </p:cNvPicPr>
          <p:nvPr/>
        </p:nvPicPr>
        <p:blipFill>
          <a:blip r:embed="rId5">
            <a:duotone>
              <a:schemeClr val="accent4">
                <a:shade val="45000"/>
                <a:satMod val="135000"/>
              </a:schemeClr>
              <a:prstClr val="white"/>
            </a:duotone>
          </a:blip>
          <a:stretch>
            <a:fillRect/>
          </a:stretch>
        </p:blipFill>
        <p:spPr>
          <a:xfrm>
            <a:off x="5915188" y="4082240"/>
            <a:ext cx="825959" cy="958256"/>
          </a:xfrm>
          <a:prstGeom prst="rect">
            <a:avLst/>
          </a:prstGeom>
        </p:spPr>
      </p:pic>
    </p:spTree>
    <p:extLst>
      <p:ext uri="{BB962C8B-B14F-4D97-AF65-F5344CB8AC3E}">
        <p14:creationId xmlns:p14="http://schemas.microsoft.com/office/powerpoint/2010/main" val="288180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Nahgast-Rechner</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dirty="0"/>
              <a:t>Nachdem die Hintergründe der Thematik vorgestellt wurden, sollen die Teilnehmenden gleich das Gehörte bei Ihren Rezepturen mit Hilfe des Nahgast-Rechners auswerten.</a:t>
            </a:r>
          </a:p>
          <a:p>
            <a:pPr marL="0" indent="0">
              <a:buNone/>
            </a:pPr>
            <a:r>
              <a:rPr lang="de-DE" dirty="0"/>
              <a:t>Der Nahgast-Rechner ist ein kostenloses Online-Tool, welches Rezepturen auf Nachhaltigkeitskriterien hin überprüft und bewertet.</a:t>
            </a:r>
          </a:p>
          <a:p>
            <a:pPr marL="0" indent="0">
              <a:buNone/>
            </a:pPr>
            <a:endParaRPr lang="de-DE" dirty="0"/>
          </a:p>
          <a:p>
            <a:pPr marL="0" indent="0">
              <a:buNone/>
            </a:pPr>
            <a:r>
              <a:rPr lang="de-DE" dirty="0"/>
              <a:t>Zunächst wird der Rechner und seine Datengrundlage erläutert und anhand eines Beispiels die Nutzung erklärt. Danach dürfen die Teilnehmenden den Rechner selbständig testen. Dafür sollten Sie 3-4 Rezepturen der Mittagsverpflegung mitbringen.</a:t>
            </a:r>
          </a:p>
          <a:p>
            <a:pPr marL="0" indent="0">
              <a:buNone/>
            </a:pPr>
            <a:endParaRPr lang="de-DE" dirty="0"/>
          </a:p>
          <a:p>
            <a:pPr marL="0" indent="0">
              <a:buNone/>
            </a:pPr>
            <a:r>
              <a:rPr lang="de-DE" b="1" dirty="0"/>
              <a:t>Material: </a:t>
            </a:r>
            <a:r>
              <a:rPr lang="de-DE" dirty="0"/>
              <a:t>Präsentation, Beispiel-Rezeptur, TN: Mobiles Endgerät</a:t>
            </a:r>
          </a:p>
          <a:p>
            <a:pPr marL="0" indent="0">
              <a:buNone/>
            </a:pPr>
            <a:endParaRPr lang="de-DE" dirty="0"/>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40153076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1E999-4F54-379A-6530-E51B67312402}"/>
              </a:ext>
            </a:extLst>
          </p:cNvPr>
          <p:cNvSpPr>
            <a:spLocks noGrp="1"/>
          </p:cNvSpPr>
          <p:nvPr>
            <p:ph type="title"/>
          </p:nvPr>
        </p:nvSpPr>
        <p:spPr/>
        <p:txBody>
          <a:bodyPr/>
          <a:lstStyle/>
          <a:p>
            <a:r>
              <a:rPr lang="de-DE"/>
              <a:t>NAHGAST-Rechner</a:t>
            </a:r>
          </a:p>
        </p:txBody>
      </p:sp>
      <p:sp>
        <p:nvSpPr>
          <p:cNvPr id="4" name="Textplatzhalter 3">
            <a:extLst>
              <a:ext uri="{FF2B5EF4-FFF2-40B4-BE49-F238E27FC236}">
                <a16:creationId xmlns:a16="http://schemas.microsoft.com/office/drawing/2014/main" id="{2DE77138-BEEE-C285-963C-0A4DEF90861C}"/>
              </a:ext>
            </a:extLst>
          </p:cNvPr>
          <p:cNvSpPr>
            <a:spLocks noGrp="1"/>
          </p:cNvSpPr>
          <p:nvPr>
            <p:ph type="body" sz="quarter" idx="13"/>
          </p:nvPr>
        </p:nvSpPr>
        <p:spPr/>
        <p:txBody>
          <a:bodyPr/>
          <a:lstStyle/>
          <a:p>
            <a:r>
              <a:rPr lang="de-DE"/>
              <a:t>Rezepturentwicklung</a:t>
            </a:r>
          </a:p>
        </p:txBody>
      </p:sp>
      <p:pic>
        <p:nvPicPr>
          <p:cNvPr id="3" name="Grafik 2">
            <a:extLst>
              <a:ext uri="{FF2B5EF4-FFF2-40B4-BE49-F238E27FC236}">
                <a16:creationId xmlns:a16="http://schemas.microsoft.com/office/drawing/2014/main" id="{5FB0F3EB-39A6-4814-BEAA-5287C27F42DA}"/>
              </a:ext>
            </a:extLst>
          </p:cNvPr>
          <p:cNvPicPr>
            <a:picLocks noChangeAspect="1"/>
          </p:cNvPicPr>
          <p:nvPr/>
        </p:nvPicPr>
        <p:blipFill rotWithShape="1">
          <a:blip r:embed="rId3"/>
          <a:srcRect l="11912" r="11253" b="2966"/>
          <a:stretch/>
        </p:blipFill>
        <p:spPr>
          <a:xfrm>
            <a:off x="4154232" y="970123"/>
            <a:ext cx="7310974" cy="4917753"/>
          </a:xfrm>
          <a:prstGeom prst="rect">
            <a:avLst/>
          </a:prstGeom>
        </p:spPr>
      </p:pic>
      <p:sp>
        <p:nvSpPr>
          <p:cNvPr id="8" name="Textfeld 7">
            <a:extLst>
              <a:ext uri="{FF2B5EF4-FFF2-40B4-BE49-F238E27FC236}">
                <a16:creationId xmlns:a16="http://schemas.microsoft.com/office/drawing/2014/main" id="{FDB85720-9E7B-4A93-94A5-5BE0AC83C090}"/>
              </a:ext>
            </a:extLst>
          </p:cNvPr>
          <p:cNvSpPr txBox="1"/>
          <p:nvPr/>
        </p:nvSpPr>
        <p:spPr>
          <a:xfrm rot="20194201">
            <a:off x="246313" y="3650626"/>
            <a:ext cx="4032964" cy="389017"/>
          </a:xfrm>
          <a:prstGeom prst="rect">
            <a:avLst/>
          </a:prstGeom>
          <a:noFill/>
        </p:spPr>
        <p:txBody>
          <a:bodyPr wrap="none" rtlCol="0">
            <a:spAutoFit/>
          </a:bodyPr>
          <a:lstStyle/>
          <a:p>
            <a:pPr>
              <a:lnSpc>
                <a:spcPct val="110000"/>
              </a:lnSpc>
            </a:pPr>
            <a:r>
              <a:rPr lang="de-DE" sz="1900" b="1" dirty="0">
                <a:solidFill>
                  <a:schemeClr val="accent4">
                    <a:lumMod val="50000"/>
                  </a:schemeClr>
                </a:solidFill>
              </a:rPr>
              <a:t>Wie nachhaltig ist Ihre Rezeptur?</a:t>
            </a:r>
          </a:p>
        </p:txBody>
      </p:sp>
    </p:spTree>
    <p:extLst>
      <p:ext uri="{BB962C8B-B14F-4D97-AF65-F5344CB8AC3E}">
        <p14:creationId xmlns:p14="http://schemas.microsoft.com/office/powerpoint/2010/main" val="3257556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6CC0321-2D21-4B8B-80FC-124F9A7CE9AC}"/>
              </a:ext>
            </a:extLst>
          </p:cNvPr>
          <p:cNvSpPr/>
          <p:nvPr/>
        </p:nvSpPr>
        <p:spPr>
          <a:xfrm>
            <a:off x="276039" y="1520826"/>
            <a:ext cx="11664949" cy="47164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4C4F0067-D09C-A46D-97A8-FF34371F79A9}"/>
              </a:ext>
            </a:extLst>
          </p:cNvPr>
          <p:cNvSpPr>
            <a:spLocks noGrp="1"/>
          </p:cNvSpPr>
          <p:nvPr>
            <p:ph type="title"/>
          </p:nvPr>
        </p:nvSpPr>
        <p:spPr/>
        <p:txBody>
          <a:bodyPr/>
          <a:lstStyle/>
          <a:p>
            <a:r>
              <a:rPr lang="de-DE"/>
              <a:t>GeNAH</a:t>
            </a:r>
          </a:p>
        </p:txBody>
      </p:sp>
      <p:sp>
        <p:nvSpPr>
          <p:cNvPr id="3" name="Textplatzhalter 2">
            <a:extLst>
              <a:ext uri="{FF2B5EF4-FFF2-40B4-BE49-F238E27FC236}">
                <a16:creationId xmlns:a16="http://schemas.microsoft.com/office/drawing/2014/main" id="{694073DF-F6FA-A037-AC7E-2CC07EC7726A}"/>
              </a:ext>
            </a:extLst>
          </p:cNvPr>
          <p:cNvSpPr>
            <a:spLocks noGrp="1"/>
          </p:cNvSpPr>
          <p:nvPr>
            <p:ph type="body" sz="quarter" idx="13"/>
          </p:nvPr>
        </p:nvSpPr>
        <p:spPr>
          <a:xfrm>
            <a:off x="371357" y="872232"/>
            <a:ext cx="9523757" cy="504540"/>
          </a:xfrm>
        </p:spPr>
        <p:txBody>
          <a:bodyPr/>
          <a:lstStyle/>
          <a:p>
            <a:r>
              <a:rPr lang="de-DE"/>
              <a:t>Gerechte und nachhaltige Außer-Haus-Angebote gestalten</a:t>
            </a:r>
          </a:p>
          <a:p>
            <a:endParaRPr lang="de-DE"/>
          </a:p>
        </p:txBody>
      </p:sp>
      <p:sp>
        <p:nvSpPr>
          <p:cNvPr id="8" name="Rechteck 7">
            <a:extLst>
              <a:ext uri="{FF2B5EF4-FFF2-40B4-BE49-F238E27FC236}">
                <a16:creationId xmlns:a16="http://schemas.microsoft.com/office/drawing/2014/main" id="{86C9E04E-A4F1-348E-F134-3C89D71D5D55}"/>
              </a:ext>
            </a:extLst>
          </p:cNvPr>
          <p:cNvSpPr/>
          <p:nvPr/>
        </p:nvSpPr>
        <p:spPr bwMode="auto">
          <a:xfrm>
            <a:off x="3397034" y="1636634"/>
            <a:ext cx="4781866" cy="36917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386A1B2B-E440-3E16-6B78-E87AC6794CC4}"/>
              </a:ext>
            </a:extLst>
          </p:cNvPr>
          <p:cNvSpPr txBox="1"/>
          <p:nvPr/>
        </p:nvSpPr>
        <p:spPr bwMode="auto">
          <a:xfrm>
            <a:off x="3252198" y="2366492"/>
            <a:ext cx="5071538" cy="2308324"/>
          </a:xfrm>
          <a:prstGeom prst="rect">
            <a:avLst/>
          </a:prstGeom>
          <a:noFill/>
        </p:spPr>
        <p:txBody>
          <a:bodyPr wrap="square" rtlCol="0">
            <a:spAutoFit/>
          </a:bodyPr>
          <a:lstStyle/>
          <a:p>
            <a:pPr algn="ctr"/>
            <a:r>
              <a:rPr lang="de-DE" sz="2400">
                <a:solidFill>
                  <a:schemeClr val="bg1"/>
                </a:solidFill>
              </a:rPr>
              <a:t>Nachhaltige Gemeinschaftsgastronomie ist machbar! </a:t>
            </a:r>
          </a:p>
          <a:p>
            <a:pPr algn="ctr"/>
            <a:endParaRPr lang="de-DE" sz="2400">
              <a:solidFill>
                <a:schemeClr val="bg1"/>
              </a:solidFill>
            </a:endParaRPr>
          </a:p>
          <a:p>
            <a:pPr algn="ctr"/>
            <a:r>
              <a:rPr lang="de-DE" sz="2400">
                <a:solidFill>
                  <a:schemeClr val="bg1"/>
                </a:solidFill>
              </a:rPr>
              <a:t>Es braucht die Tatkraft motivierter Macher und Entscheider.</a:t>
            </a:r>
            <a:endParaRPr lang="de-DE">
              <a:solidFill>
                <a:schemeClr val="bg1"/>
              </a:solidFill>
            </a:endParaRPr>
          </a:p>
        </p:txBody>
      </p:sp>
      <p:sp>
        <p:nvSpPr>
          <p:cNvPr id="4" name="Rechteck 3">
            <a:extLst>
              <a:ext uri="{FF2B5EF4-FFF2-40B4-BE49-F238E27FC236}">
                <a16:creationId xmlns:a16="http://schemas.microsoft.com/office/drawing/2014/main" id="{1B98C816-9207-499B-0365-74ED358C80BC}"/>
              </a:ext>
            </a:extLst>
          </p:cNvPr>
          <p:cNvSpPr/>
          <p:nvPr/>
        </p:nvSpPr>
        <p:spPr bwMode="auto">
          <a:xfrm>
            <a:off x="3397034" y="5402075"/>
            <a:ext cx="4781866" cy="7401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endParaRPr lang="de-DE">
              <a:cs typeface="Arial"/>
            </a:endParaRPr>
          </a:p>
        </p:txBody>
      </p:sp>
      <p:sp>
        <p:nvSpPr>
          <p:cNvPr id="6" name="Textfeld 5">
            <a:extLst>
              <a:ext uri="{FF2B5EF4-FFF2-40B4-BE49-F238E27FC236}">
                <a16:creationId xmlns:a16="http://schemas.microsoft.com/office/drawing/2014/main" id="{EC00E0FA-F5EF-95B9-7AE1-F61BBBD5B7C3}"/>
              </a:ext>
            </a:extLst>
          </p:cNvPr>
          <p:cNvSpPr txBox="1"/>
          <p:nvPr/>
        </p:nvSpPr>
        <p:spPr bwMode="auto">
          <a:xfrm>
            <a:off x="3252198" y="5501300"/>
            <a:ext cx="5071538" cy="646331"/>
          </a:xfrm>
          <a:prstGeom prst="rect">
            <a:avLst/>
          </a:prstGeom>
          <a:noFill/>
        </p:spPr>
        <p:txBody>
          <a:bodyPr wrap="square" lIns="91440" tIns="45720" rIns="91440" bIns="45720" rtlCol="0" anchor="t">
            <a:spAutoFit/>
          </a:bodyPr>
          <a:lstStyle/>
          <a:p>
            <a:pPr algn="ctr"/>
            <a:r>
              <a:rPr lang="de-DE">
                <a:solidFill>
                  <a:schemeClr val="bg1"/>
                </a:solidFill>
              </a:rPr>
              <a:t>Inspiration und Hilfestellung finden Sie unter: </a:t>
            </a:r>
            <a:endParaRPr lang="de-DE" sz="1400">
              <a:solidFill>
                <a:schemeClr val="bg1"/>
              </a:solidFill>
            </a:endParaRPr>
          </a:p>
          <a:p>
            <a:pPr algn="ctr"/>
            <a:r>
              <a:rPr lang="de-DE">
                <a:solidFill>
                  <a:schemeClr val="bg1"/>
                </a:solidFill>
                <a:hlinkClick r:id="rId2">
                  <a:extLst>
                    <a:ext uri="{A12FA001-AC4F-418D-AE19-62706E023703}">
                      <ahyp:hlinkClr xmlns:ahyp="http://schemas.microsoft.com/office/drawing/2018/hyperlinkcolor" val="tx"/>
                    </a:ext>
                  </a:extLst>
                </a:hlinkClick>
              </a:rPr>
              <a:t>www.ernaehrung-nachhaltig.de</a:t>
            </a:r>
            <a:r>
              <a:rPr lang="de-DE">
                <a:solidFill>
                  <a:schemeClr val="bg1"/>
                </a:solidFill>
              </a:rPr>
              <a:t> </a:t>
            </a:r>
            <a:endParaRPr lang="de-DE" sz="1400">
              <a:solidFill>
                <a:schemeClr val="bg1"/>
              </a:solidFill>
              <a:cs typeface="Arial"/>
            </a:endParaRPr>
          </a:p>
        </p:txBody>
      </p:sp>
    </p:spTree>
    <p:extLst>
      <p:ext uri="{BB962C8B-B14F-4D97-AF65-F5344CB8AC3E}">
        <p14:creationId xmlns:p14="http://schemas.microsoft.com/office/powerpoint/2010/main" val="21307793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a:xfrm>
            <a:off x="371357" y="1861745"/>
            <a:ext cx="11425408" cy="4019550"/>
          </a:xfrm>
        </p:spPr>
        <p:txBody>
          <a:bodyPr/>
          <a:lstStyle/>
          <a:p>
            <a:pPr>
              <a:defRPr/>
            </a:pPr>
            <a:r>
              <a:rPr lang="de-DE" dirty="0"/>
              <a:t>2019 erstmals im Rahmen des Projektes „NAHGAST “ online gegangen</a:t>
            </a:r>
            <a:endParaRPr dirty="0"/>
          </a:p>
          <a:p>
            <a:pPr>
              <a:defRPr/>
            </a:pPr>
            <a:endParaRPr lang="de-DE" dirty="0"/>
          </a:p>
          <a:p>
            <a:pPr>
              <a:defRPr/>
            </a:pPr>
            <a:r>
              <a:rPr lang="de-DE" dirty="0"/>
              <a:t>Tool um Umweltverträglichkeit, Gesundheit und Fairness von Gerichten zu bewerten</a:t>
            </a:r>
            <a:endParaRPr dirty="0"/>
          </a:p>
          <a:p>
            <a:pPr>
              <a:defRPr/>
            </a:pPr>
            <a:endParaRPr lang="de-DE" dirty="0"/>
          </a:p>
          <a:p>
            <a:pPr>
              <a:defRPr/>
            </a:pPr>
            <a:endParaRPr lang="de-DE" dirty="0"/>
          </a:p>
          <a:p>
            <a:pPr>
              <a:defRPr/>
            </a:pPr>
            <a:endParaRPr lang="de-DE" dirty="0"/>
          </a:p>
          <a:p>
            <a:pPr>
              <a:defRPr/>
            </a:pPr>
            <a:r>
              <a:rPr lang="de-DE" dirty="0"/>
              <a:t>Bewertung auf Grundlage komplexer Datenbanken</a:t>
            </a:r>
            <a:endParaRPr dirty="0"/>
          </a:p>
        </p:txBody>
      </p:sp>
      <p:sp>
        <p:nvSpPr>
          <p:cNvPr id="9" name="Rechteck: abgerundete Ecken 8"/>
          <p:cNvSpPr/>
          <p:nvPr/>
        </p:nvSpPr>
        <p:spPr bwMode="auto">
          <a:xfrm>
            <a:off x="6396206" y="2849218"/>
            <a:ext cx="2273661" cy="369332"/>
          </a:xfrm>
          <a:prstGeom prst="roundRect">
            <a:avLst>
              <a:gd name="adj" fmla="val 16667"/>
            </a:avLst>
          </a:prstGeom>
          <a:solidFill>
            <a:srgbClr val="B0003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defRPr/>
            </a:pPr>
            <a:endParaRPr lang="de-DE" sz="1900">
              <a:solidFill>
                <a:schemeClr val="tx1"/>
              </a:solidFill>
            </a:endParaRPr>
          </a:p>
        </p:txBody>
      </p:sp>
      <p:sp>
        <p:nvSpPr>
          <p:cNvPr id="8" name="Rechteck: abgerundete Ecken 7"/>
          <p:cNvSpPr/>
          <p:nvPr/>
        </p:nvSpPr>
        <p:spPr bwMode="auto">
          <a:xfrm>
            <a:off x="3122428" y="2852044"/>
            <a:ext cx="3154194" cy="369332"/>
          </a:xfrm>
          <a:prstGeom prst="roundRect">
            <a:avLst>
              <a:gd name="adj" fmla="val 16667"/>
            </a:avLst>
          </a:prstGeom>
          <a:solidFill>
            <a:srgbClr val="BF9D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defRPr/>
            </a:pPr>
            <a:endParaRPr lang="de-DE" sz="1900">
              <a:solidFill>
                <a:schemeClr val="tx1"/>
              </a:solidFill>
            </a:endParaRPr>
          </a:p>
        </p:txBody>
      </p:sp>
      <p:sp>
        <p:nvSpPr>
          <p:cNvPr id="7" name="Rechteck: abgerundete Ecken 6"/>
          <p:cNvSpPr/>
          <p:nvPr/>
        </p:nvSpPr>
        <p:spPr bwMode="auto">
          <a:xfrm>
            <a:off x="1241777" y="2849218"/>
            <a:ext cx="1761067" cy="369332"/>
          </a:xfrm>
          <a:prstGeom prst="roundRect">
            <a:avLst>
              <a:gd name="adj" fmla="val 16667"/>
            </a:avLst>
          </a:prstGeom>
          <a:solidFill>
            <a:srgbClr val="00714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defRPr/>
            </a:pPr>
            <a:endParaRPr lang="de-DE" sz="1900">
              <a:solidFill>
                <a:schemeClr val="tx1"/>
              </a:solidFill>
            </a:endParaRPr>
          </a:p>
        </p:txBody>
      </p:sp>
      <p:sp>
        <p:nvSpPr>
          <p:cNvPr id="2" name="Titel 1"/>
          <p:cNvSpPr>
            <a:spLocks noGrp="1"/>
          </p:cNvSpPr>
          <p:nvPr>
            <p:ph type="title"/>
          </p:nvPr>
        </p:nvSpPr>
        <p:spPr bwMode="auto"/>
        <p:txBody>
          <a:bodyPr/>
          <a:lstStyle/>
          <a:p>
            <a:pPr>
              <a:defRPr/>
            </a:pPr>
            <a:r>
              <a:rPr lang="de-DE" dirty="0"/>
              <a:t>NAHGAST-Rechner</a:t>
            </a:r>
            <a:endParaRPr dirty="0"/>
          </a:p>
        </p:txBody>
      </p:sp>
      <p:sp>
        <p:nvSpPr>
          <p:cNvPr id="4" name="Textplatzhalter 3"/>
          <p:cNvSpPr>
            <a:spLocks noGrp="1"/>
          </p:cNvSpPr>
          <p:nvPr>
            <p:ph type="body" sz="quarter" idx="13"/>
          </p:nvPr>
        </p:nvSpPr>
        <p:spPr bwMode="auto"/>
        <p:txBody>
          <a:bodyPr/>
          <a:lstStyle/>
          <a:p>
            <a:pPr>
              <a:defRPr/>
            </a:pPr>
            <a:r>
              <a:rPr lang="de-DE" dirty="0"/>
              <a:t>Entwicklung</a:t>
            </a:r>
            <a:endParaRPr dirty="0"/>
          </a:p>
        </p:txBody>
      </p:sp>
      <p:sp>
        <p:nvSpPr>
          <p:cNvPr id="6" name="Rechteck 5"/>
          <p:cNvSpPr/>
          <p:nvPr/>
        </p:nvSpPr>
        <p:spPr bwMode="auto">
          <a:xfrm>
            <a:off x="1241777" y="2858186"/>
            <a:ext cx="7529689" cy="369332"/>
          </a:xfrm>
          <a:prstGeom prst="rect">
            <a:avLst/>
          </a:prstGeom>
        </p:spPr>
        <p:txBody>
          <a:bodyPr wrap="square">
            <a:spAutoFit/>
          </a:bodyPr>
          <a:lstStyle/>
          <a:p>
            <a:pPr>
              <a:defRPr/>
            </a:pPr>
            <a:r>
              <a:rPr lang="de-DE" dirty="0">
                <a:solidFill>
                  <a:schemeClr val="bg1">
                    <a:lumMod val="95000"/>
                  </a:schemeClr>
                </a:solidFill>
              </a:rPr>
              <a:t>empfehlenswert - eingeschränkt empfehlenswert - nicht empfehlenswert</a:t>
            </a:r>
            <a:endParaRPr dirty="0">
              <a:solidFill>
                <a:schemeClr val="bg1">
                  <a:lumMod val="95000"/>
                </a:scheme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FE5051-6813-2368-1C15-4EF542F526D9}"/>
              </a:ext>
            </a:extLst>
          </p:cNvPr>
          <p:cNvSpPr>
            <a:spLocks noGrp="1"/>
          </p:cNvSpPr>
          <p:nvPr>
            <p:ph type="title"/>
          </p:nvPr>
        </p:nvSpPr>
        <p:spPr/>
        <p:txBody>
          <a:bodyPr/>
          <a:lstStyle/>
          <a:p>
            <a:r>
              <a:rPr lang="de-DE" dirty="0"/>
              <a:t>NAHGAST-Rechner</a:t>
            </a:r>
          </a:p>
        </p:txBody>
      </p:sp>
      <p:sp>
        <p:nvSpPr>
          <p:cNvPr id="3" name="Inhaltsplatzhalter 2">
            <a:extLst>
              <a:ext uri="{FF2B5EF4-FFF2-40B4-BE49-F238E27FC236}">
                <a16:creationId xmlns:a16="http://schemas.microsoft.com/office/drawing/2014/main" id="{35E4C6DB-675F-A2BA-FA1B-21B0F7BCF377}"/>
              </a:ext>
            </a:extLst>
          </p:cNvPr>
          <p:cNvSpPr>
            <a:spLocks noGrp="1"/>
          </p:cNvSpPr>
          <p:nvPr>
            <p:ph idx="1"/>
          </p:nvPr>
        </p:nvSpPr>
        <p:spPr>
          <a:xfrm>
            <a:off x="371481" y="1785938"/>
            <a:ext cx="11364328" cy="4019550"/>
          </a:xfrm>
        </p:spPr>
        <p:txBody>
          <a:bodyPr/>
          <a:lstStyle/>
          <a:p>
            <a:pPr>
              <a:lnSpc>
                <a:spcPct val="150000"/>
              </a:lnSpc>
            </a:pPr>
            <a:r>
              <a:rPr lang="de-DE" b="1" dirty="0">
                <a:solidFill>
                  <a:srgbClr val="473F3B"/>
                </a:solidFill>
                <a:effectLst/>
                <a:latin typeface="Helvetica" pitchFamily="2" charset="0"/>
              </a:rPr>
              <a:t>NAHGAST II </a:t>
            </a:r>
            <a:r>
              <a:rPr lang="de-DE" dirty="0">
                <a:solidFill>
                  <a:srgbClr val="473F3B"/>
                </a:solidFill>
                <a:effectLst/>
                <a:latin typeface="Helvetica" pitchFamily="2" charset="0"/>
              </a:rPr>
              <a:t>– 01.06.2019 bis 31.05.2021: Überprüfung der Praxistauglichkeit </a:t>
            </a:r>
          </a:p>
          <a:p>
            <a:pPr>
              <a:lnSpc>
                <a:spcPct val="150000"/>
              </a:lnSpc>
            </a:pPr>
            <a:endParaRPr lang="de-DE" sz="1000" dirty="0">
              <a:solidFill>
                <a:srgbClr val="473F3B"/>
              </a:solidFill>
              <a:effectLst/>
              <a:latin typeface="Helvetica" pitchFamily="2" charset="0"/>
            </a:endParaRPr>
          </a:p>
          <a:p>
            <a:pPr>
              <a:lnSpc>
                <a:spcPct val="150000"/>
              </a:lnSpc>
            </a:pPr>
            <a:r>
              <a:rPr lang="de-DE" b="1" dirty="0">
                <a:solidFill>
                  <a:srgbClr val="473F3B"/>
                </a:solidFill>
                <a:effectLst/>
                <a:latin typeface="Helvetica" pitchFamily="2" charset="0"/>
              </a:rPr>
              <a:t>„</a:t>
            </a:r>
            <a:r>
              <a:rPr lang="de-DE" b="1" dirty="0" err="1">
                <a:solidFill>
                  <a:srgbClr val="473F3B"/>
                </a:solidFill>
                <a:effectLst/>
                <a:latin typeface="Helvetica" pitchFamily="2" charset="0"/>
              </a:rPr>
              <a:t>BiTe_Biodiversität</a:t>
            </a:r>
            <a:r>
              <a:rPr lang="de-DE" b="1" dirty="0">
                <a:solidFill>
                  <a:srgbClr val="473F3B"/>
                </a:solidFill>
                <a:effectLst/>
                <a:latin typeface="Helvetica" pitchFamily="2" charset="0"/>
              </a:rPr>
              <a:t> über den Tellerrand“</a:t>
            </a:r>
            <a:r>
              <a:rPr lang="de-DE" dirty="0">
                <a:solidFill>
                  <a:srgbClr val="473F3B"/>
                </a:solidFill>
                <a:effectLst/>
                <a:latin typeface="Helvetica" pitchFamily="2" charset="0"/>
              </a:rPr>
              <a:t>  Vorhaben zur Steigerung der Biodiversität in Angebot und Nachfrage der Außer-Haus-Gastronomie – 01.09.2020 bis 31.05.2024: Biodiversitätsindikator</a:t>
            </a:r>
          </a:p>
          <a:p>
            <a:pPr>
              <a:lnSpc>
                <a:spcPct val="150000"/>
              </a:lnSpc>
            </a:pPr>
            <a:endParaRPr lang="de-DE" sz="1000" dirty="0">
              <a:solidFill>
                <a:srgbClr val="473F3B"/>
              </a:solidFill>
              <a:effectLst/>
              <a:latin typeface="Helvetica" pitchFamily="2" charset="0"/>
            </a:endParaRPr>
          </a:p>
          <a:p>
            <a:pPr>
              <a:lnSpc>
                <a:spcPct val="150000"/>
              </a:lnSpc>
            </a:pPr>
            <a:r>
              <a:rPr lang="de-DE" dirty="0">
                <a:solidFill>
                  <a:srgbClr val="473F3B"/>
                </a:solidFill>
                <a:latin typeface="Helvetica" pitchFamily="2" charset="0"/>
              </a:rPr>
              <a:t>Anwendungen in der Praxis und Anpassung an unterschiedliche Settings in weiteren Projekten: </a:t>
            </a:r>
            <a:r>
              <a:rPr lang="de-DE" b="1" dirty="0" err="1">
                <a:solidFill>
                  <a:srgbClr val="473F3B"/>
                </a:solidFill>
                <a:latin typeface="Helvetica" pitchFamily="2" charset="0"/>
              </a:rPr>
              <a:t>GeNAH</a:t>
            </a:r>
            <a:r>
              <a:rPr lang="de-DE" b="1" dirty="0">
                <a:solidFill>
                  <a:srgbClr val="473F3B"/>
                </a:solidFill>
                <a:latin typeface="Helvetica" pitchFamily="2" charset="0"/>
              </a:rPr>
              <a:t>, Katzensprung, Impact Zero</a:t>
            </a:r>
          </a:p>
          <a:p>
            <a:pPr>
              <a:lnSpc>
                <a:spcPct val="150000"/>
              </a:lnSpc>
            </a:pPr>
            <a:endParaRPr lang="de-DE" sz="1000" dirty="0">
              <a:solidFill>
                <a:srgbClr val="473F3B"/>
              </a:solidFill>
              <a:effectLst/>
              <a:latin typeface="Helvetica" pitchFamily="2" charset="0"/>
            </a:endParaRPr>
          </a:p>
          <a:p>
            <a:pPr>
              <a:lnSpc>
                <a:spcPct val="150000"/>
              </a:lnSpc>
            </a:pPr>
            <a:r>
              <a:rPr lang="de-DE" b="1" dirty="0">
                <a:solidFill>
                  <a:srgbClr val="473F3B"/>
                </a:solidFill>
                <a:latin typeface="Helvetica" pitchFamily="2" charset="0"/>
              </a:rPr>
              <a:t>Laufend</a:t>
            </a:r>
            <a:r>
              <a:rPr lang="de-DE" dirty="0">
                <a:solidFill>
                  <a:srgbClr val="473F3B"/>
                </a:solidFill>
                <a:latin typeface="Helvetica" pitchFamily="2" charset="0"/>
              </a:rPr>
              <a:t> (im Rahmen von Lehre und Forschung an den beteiligten Hochschulen): Überarbeitung zusätzlicher Fragestellungen, z. B. Fairness und True </a:t>
            </a:r>
            <a:r>
              <a:rPr lang="de-DE" dirty="0" err="1">
                <a:solidFill>
                  <a:srgbClr val="473F3B"/>
                </a:solidFill>
                <a:latin typeface="Helvetica" pitchFamily="2" charset="0"/>
              </a:rPr>
              <a:t>Cost</a:t>
            </a:r>
            <a:endParaRPr lang="de-DE" dirty="0">
              <a:solidFill>
                <a:srgbClr val="473F3B"/>
              </a:solidFill>
              <a:effectLst/>
              <a:latin typeface="Helvetica" pitchFamily="2" charset="0"/>
            </a:endParaRPr>
          </a:p>
          <a:p>
            <a:endParaRPr lang="de-DE" dirty="0">
              <a:solidFill>
                <a:srgbClr val="473F3B"/>
              </a:solidFill>
              <a:effectLst/>
              <a:latin typeface="Helvetica" pitchFamily="2" charset="0"/>
            </a:endParaRPr>
          </a:p>
          <a:p>
            <a:endParaRPr lang="de-DE" dirty="0">
              <a:solidFill>
                <a:srgbClr val="473F3B"/>
              </a:solidFill>
              <a:effectLst/>
              <a:latin typeface="Helvetica" pitchFamily="2" charset="0"/>
            </a:endParaRPr>
          </a:p>
          <a:p>
            <a:endParaRPr lang="de-DE" dirty="0"/>
          </a:p>
        </p:txBody>
      </p:sp>
      <p:sp>
        <p:nvSpPr>
          <p:cNvPr id="4" name="Textplatzhalter 3">
            <a:extLst>
              <a:ext uri="{FF2B5EF4-FFF2-40B4-BE49-F238E27FC236}">
                <a16:creationId xmlns:a16="http://schemas.microsoft.com/office/drawing/2014/main" id="{E5EF92F1-78A8-8C7D-2AB2-B8E891F28928}"/>
              </a:ext>
            </a:extLst>
          </p:cNvPr>
          <p:cNvSpPr>
            <a:spLocks noGrp="1"/>
          </p:cNvSpPr>
          <p:nvPr>
            <p:ph type="body" sz="quarter" idx="13"/>
          </p:nvPr>
        </p:nvSpPr>
        <p:spPr/>
        <p:txBody>
          <a:bodyPr/>
          <a:lstStyle/>
          <a:p>
            <a:r>
              <a:rPr lang="de-DE" dirty="0"/>
              <a:t>Überarbeitung</a:t>
            </a:r>
          </a:p>
        </p:txBody>
      </p:sp>
    </p:spTree>
    <p:extLst>
      <p:ext uri="{BB962C8B-B14F-4D97-AF65-F5344CB8AC3E}">
        <p14:creationId xmlns:p14="http://schemas.microsoft.com/office/powerpoint/2010/main" val="23183722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4B7A96-2EEF-40CE-BC26-FA5DE76308DC}"/>
              </a:ext>
            </a:extLst>
          </p:cNvPr>
          <p:cNvSpPr>
            <a:spLocks noGrp="1"/>
          </p:cNvSpPr>
          <p:nvPr>
            <p:ph type="title"/>
          </p:nvPr>
        </p:nvSpPr>
        <p:spPr/>
        <p:txBody>
          <a:bodyPr/>
          <a:lstStyle/>
          <a:p>
            <a:r>
              <a:rPr lang="de-DE"/>
              <a:t>NAHGAST-Rechner</a:t>
            </a:r>
          </a:p>
        </p:txBody>
      </p:sp>
      <p:sp>
        <p:nvSpPr>
          <p:cNvPr id="3" name="Inhaltsplatzhalter 2">
            <a:extLst>
              <a:ext uri="{FF2B5EF4-FFF2-40B4-BE49-F238E27FC236}">
                <a16:creationId xmlns:a16="http://schemas.microsoft.com/office/drawing/2014/main" id="{22E81A22-8174-4639-BB6D-CD92E9FB1934}"/>
              </a:ext>
            </a:extLst>
          </p:cNvPr>
          <p:cNvSpPr>
            <a:spLocks noGrp="1"/>
          </p:cNvSpPr>
          <p:nvPr>
            <p:ph idx="1"/>
          </p:nvPr>
        </p:nvSpPr>
        <p:spPr>
          <a:xfrm>
            <a:off x="371481" y="1785938"/>
            <a:ext cx="11396449" cy="4019550"/>
          </a:xfrm>
        </p:spPr>
        <p:txBody>
          <a:bodyPr/>
          <a:lstStyle/>
          <a:p>
            <a:pPr marL="0" indent="0" algn="ctr">
              <a:buNone/>
            </a:pPr>
            <a:r>
              <a:rPr lang="de-DE" sz="2400" b="1" dirty="0"/>
              <a:t>Berechnung der Nachhaltigkeit Ihrer Gerichte</a:t>
            </a:r>
          </a:p>
          <a:p>
            <a:pPr marL="0" indent="0" algn="ctr">
              <a:buNone/>
            </a:pPr>
            <a:r>
              <a:rPr lang="de-DE" dirty="0"/>
              <a:t>Eigene Gerichte auf Nachhaltigkeit hin überprüfen </a:t>
            </a:r>
          </a:p>
          <a:p>
            <a:pPr marL="0" indent="0" algn="ctr">
              <a:buNone/>
            </a:pPr>
            <a:endParaRPr lang="de-DE" dirty="0"/>
          </a:p>
          <a:p>
            <a:pPr marL="354965" indent="-354965"/>
            <a:endParaRPr lang="de-DE" dirty="0">
              <a:cs typeface="Arial"/>
            </a:endParaRPr>
          </a:p>
        </p:txBody>
      </p:sp>
      <p:sp>
        <p:nvSpPr>
          <p:cNvPr id="4" name="Textplatzhalter 3">
            <a:extLst>
              <a:ext uri="{FF2B5EF4-FFF2-40B4-BE49-F238E27FC236}">
                <a16:creationId xmlns:a16="http://schemas.microsoft.com/office/drawing/2014/main" id="{5287676E-32D1-463B-BB1E-469CADD76315}"/>
              </a:ext>
            </a:extLst>
          </p:cNvPr>
          <p:cNvSpPr>
            <a:spLocks noGrp="1"/>
          </p:cNvSpPr>
          <p:nvPr>
            <p:ph type="body" sz="quarter" idx="13"/>
          </p:nvPr>
        </p:nvSpPr>
        <p:spPr/>
        <p:txBody>
          <a:bodyPr/>
          <a:lstStyle/>
          <a:p>
            <a:r>
              <a:rPr lang="de-DE"/>
              <a:t>Was ist das?</a:t>
            </a:r>
          </a:p>
        </p:txBody>
      </p:sp>
      <p:sp>
        <p:nvSpPr>
          <p:cNvPr id="6" name="Ellipse 5">
            <a:extLst>
              <a:ext uri="{FF2B5EF4-FFF2-40B4-BE49-F238E27FC236}">
                <a16:creationId xmlns:a16="http://schemas.microsoft.com/office/drawing/2014/main" id="{BBB81D99-8727-445E-B1ED-D83EDF6E38C6}"/>
              </a:ext>
            </a:extLst>
          </p:cNvPr>
          <p:cNvSpPr/>
          <p:nvPr/>
        </p:nvSpPr>
        <p:spPr>
          <a:xfrm>
            <a:off x="967332" y="3025447"/>
            <a:ext cx="1800000" cy="180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0000"/>
              </a:lnSpc>
            </a:pPr>
            <a:r>
              <a:rPr lang="de-DE" sz="2000" dirty="0">
                <a:solidFill>
                  <a:schemeClr val="tx1"/>
                </a:solidFill>
              </a:rPr>
              <a:t>~ 1.000 Zutate</a:t>
            </a:r>
            <a:r>
              <a:rPr lang="de-DE" sz="2000" dirty="0">
                <a:solidFill>
                  <a:schemeClr val="tx1"/>
                </a:solidFill>
                <a:cs typeface="Arial"/>
              </a:rPr>
              <a:t>n</a:t>
            </a:r>
            <a:endParaRPr lang="de-DE" sz="1900" dirty="0">
              <a:solidFill>
                <a:schemeClr val="tx1"/>
              </a:solidFill>
            </a:endParaRPr>
          </a:p>
        </p:txBody>
      </p:sp>
      <p:sp>
        <p:nvSpPr>
          <p:cNvPr id="7" name="Ellipse 6">
            <a:extLst>
              <a:ext uri="{FF2B5EF4-FFF2-40B4-BE49-F238E27FC236}">
                <a16:creationId xmlns:a16="http://schemas.microsoft.com/office/drawing/2014/main" id="{9D6C5535-DEF1-419B-A048-5A14BFDBD0F7}"/>
              </a:ext>
            </a:extLst>
          </p:cNvPr>
          <p:cNvSpPr/>
          <p:nvPr/>
        </p:nvSpPr>
        <p:spPr>
          <a:xfrm>
            <a:off x="4228383" y="3025447"/>
            <a:ext cx="1800000" cy="180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dirty="0">
                <a:solidFill>
                  <a:schemeClr val="tx1"/>
                </a:solidFill>
              </a:rPr>
              <a:t>Umwelt</a:t>
            </a:r>
          </a:p>
          <a:p>
            <a:pPr algn="ctr">
              <a:lnSpc>
                <a:spcPct val="110000"/>
              </a:lnSpc>
            </a:pPr>
            <a:r>
              <a:rPr lang="de-DE" sz="1100" dirty="0">
                <a:solidFill>
                  <a:schemeClr val="tx1"/>
                </a:solidFill>
              </a:rPr>
              <a:t>Ökologisch</a:t>
            </a:r>
          </a:p>
        </p:txBody>
      </p:sp>
      <p:sp>
        <p:nvSpPr>
          <p:cNvPr id="8" name="Ellipse 7">
            <a:extLst>
              <a:ext uri="{FF2B5EF4-FFF2-40B4-BE49-F238E27FC236}">
                <a16:creationId xmlns:a16="http://schemas.microsoft.com/office/drawing/2014/main" id="{7BC80D71-0C7C-4A49-948A-66531983DC78}"/>
              </a:ext>
            </a:extLst>
          </p:cNvPr>
          <p:cNvSpPr/>
          <p:nvPr/>
        </p:nvSpPr>
        <p:spPr>
          <a:xfrm>
            <a:off x="6700122" y="3025447"/>
            <a:ext cx="1800000" cy="180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9" name="Ellipse 8">
            <a:extLst>
              <a:ext uri="{FF2B5EF4-FFF2-40B4-BE49-F238E27FC236}">
                <a16:creationId xmlns:a16="http://schemas.microsoft.com/office/drawing/2014/main" id="{2586A1F8-DF44-4F91-871B-C3ADCFD8F2CF}"/>
              </a:ext>
            </a:extLst>
          </p:cNvPr>
          <p:cNvSpPr/>
          <p:nvPr/>
        </p:nvSpPr>
        <p:spPr>
          <a:xfrm>
            <a:off x="9171861" y="3025447"/>
            <a:ext cx="1800000" cy="180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dirty="0">
                <a:solidFill>
                  <a:schemeClr val="tx1"/>
                </a:solidFill>
              </a:rPr>
              <a:t>Fairness</a:t>
            </a:r>
          </a:p>
          <a:p>
            <a:pPr algn="ctr">
              <a:lnSpc>
                <a:spcPct val="110000"/>
              </a:lnSpc>
            </a:pPr>
            <a:r>
              <a:rPr lang="de-DE" sz="1100" dirty="0">
                <a:solidFill>
                  <a:schemeClr val="tx1"/>
                </a:solidFill>
              </a:rPr>
              <a:t>Sozial</a:t>
            </a:r>
            <a:r>
              <a:rPr lang="de-DE" sz="2000" dirty="0">
                <a:solidFill>
                  <a:schemeClr val="tx1"/>
                </a:solidFill>
              </a:rPr>
              <a:t> </a:t>
            </a:r>
            <a:endParaRPr lang="de-DE" sz="1900" dirty="0">
              <a:solidFill>
                <a:schemeClr val="tx1"/>
              </a:solidFill>
            </a:endParaRPr>
          </a:p>
        </p:txBody>
      </p:sp>
      <p:sp>
        <p:nvSpPr>
          <p:cNvPr id="12" name="Rechteck 11">
            <a:extLst>
              <a:ext uri="{FF2B5EF4-FFF2-40B4-BE49-F238E27FC236}">
                <a16:creationId xmlns:a16="http://schemas.microsoft.com/office/drawing/2014/main" id="{B401D8D2-0E44-41DD-A0A6-DF9100E4DE37}"/>
              </a:ext>
            </a:extLst>
          </p:cNvPr>
          <p:cNvSpPr/>
          <p:nvPr/>
        </p:nvSpPr>
        <p:spPr>
          <a:xfrm>
            <a:off x="1652149" y="5630130"/>
            <a:ext cx="2226366" cy="431889"/>
          </a:xfrm>
          <a:prstGeom prst="rect">
            <a:avLst/>
          </a:prstGeom>
          <a:solidFill>
            <a:srgbClr val="007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dirty="0">
                <a:solidFill>
                  <a:schemeClr val="bg1"/>
                </a:solidFill>
              </a:rPr>
              <a:t>„empfehlenswert“</a:t>
            </a:r>
            <a:endParaRPr lang="de-DE" sz="1900" dirty="0">
              <a:solidFill>
                <a:schemeClr val="bg1"/>
              </a:solidFill>
            </a:endParaRPr>
          </a:p>
        </p:txBody>
      </p:sp>
      <p:sp>
        <p:nvSpPr>
          <p:cNvPr id="13" name="Rechteck 12">
            <a:extLst>
              <a:ext uri="{FF2B5EF4-FFF2-40B4-BE49-F238E27FC236}">
                <a16:creationId xmlns:a16="http://schemas.microsoft.com/office/drawing/2014/main" id="{D82BC203-3AE9-40A3-A53F-EA824282C9E9}"/>
              </a:ext>
            </a:extLst>
          </p:cNvPr>
          <p:cNvSpPr/>
          <p:nvPr/>
        </p:nvSpPr>
        <p:spPr>
          <a:xfrm>
            <a:off x="4228383" y="5624964"/>
            <a:ext cx="3816000" cy="432000"/>
          </a:xfrm>
          <a:prstGeom prst="rect">
            <a:avLst/>
          </a:prstGeom>
          <a:solidFill>
            <a:srgbClr val="BF9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a:solidFill>
                  <a:schemeClr val="bg1"/>
                </a:solidFill>
              </a:rPr>
              <a:t>„eingeschränkt empfehlenswert“</a:t>
            </a:r>
            <a:endParaRPr lang="de-DE" sz="1900">
              <a:solidFill>
                <a:schemeClr val="bg1"/>
              </a:solidFill>
            </a:endParaRPr>
          </a:p>
        </p:txBody>
      </p:sp>
      <p:sp>
        <p:nvSpPr>
          <p:cNvPr id="14" name="Rechteck 13">
            <a:extLst>
              <a:ext uri="{FF2B5EF4-FFF2-40B4-BE49-F238E27FC236}">
                <a16:creationId xmlns:a16="http://schemas.microsoft.com/office/drawing/2014/main" id="{2AD07C9E-5298-43D3-B4D1-F42FEC74793E}"/>
              </a:ext>
            </a:extLst>
          </p:cNvPr>
          <p:cNvSpPr/>
          <p:nvPr/>
        </p:nvSpPr>
        <p:spPr>
          <a:xfrm>
            <a:off x="8394251" y="5624964"/>
            <a:ext cx="2772000" cy="432000"/>
          </a:xfrm>
          <a:prstGeom prst="rect">
            <a:avLst/>
          </a:prstGeom>
          <a:solidFill>
            <a:srgbClr val="B000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a:solidFill>
                  <a:schemeClr val="bg1"/>
                </a:solidFill>
              </a:rPr>
              <a:t>„nicht empfehlenswert“</a:t>
            </a:r>
            <a:endParaRPr lang="de-DE" sz="1900">
              <a:solidFill>
                <a:schemeClr val="bg1"/>
              </a:solidFill>
            </a:endParaRPr>
          </a:p>
        </p:txBody>
      </p:sp>
      <p:cxnSp>
        <p:nvCxnSpPr>
          <p:cNvPr id="16" name="Gerade Verbindung mit Pfeil 15">
            <a:extLst>
              <a:ext uri="{FF2B5EF4-FFF2-40B4-BE49-F238E27FC236}">
                <a16:creationId xmlns:a16="http://schemas.microsoft.com/office/drawing/2014/main" id="{3FFF65FE-D954-410A-92A4-3440D5B41791}"/>
              </a:ext>
            </a:extLst>
          </p:cNvPr>
          <p:cNvCxnSpPr/>
          <p:nvPr/>
        </p:nvCxnSpPr>
        <p:spPr>
          <a:xfrm>
            <a:off x="2969426" y="3925447"/>
            <a:ext cx="95415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8" name="Grafik 17" descr="Hinzufügen">
            <a:extLst>
              <a:ext uri="{FF2B5EF4-FFF2-40B4-BE49-F238E27FC236}">
                <a16:creationId xmlns:a16="http://schemas.microsoft.com/office/drawing/2014/main" id="{8B007328-4B5D-4F97-A151-56EDC45336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0317" y="3751512"/>
            <a:ext cx="347870" cy="347870"/>
          </a:xfrm>
          <a:prstGeom prst="rect">
            <a:avLst/>
          </a:prstGeom>
        </p:spPr>
      </p:pic>
      <p:pic>
        <p:nvPicPr>
          <p:cNvPr id="19" name="Grafik 18" descr="Hinzufügen">
            <a:extLst>
              <a:ext uri="{FF2B5EF4-FFF2-40B4-BE49-F238E27FC236}">
                <a16:creationId xmlns:a16="http://schemas.microsoft.com/office/drawing/2014/main" id="{391AA794-F60E-4A08-8506-DFD9FC1B6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2056" y="3751512"/>
            <a:ext cx="347870" cy="347870"/>
          </a:xfrm>
          <a:prstGeom prst="rect">
            <a:avLst/>
          </a:prstGeom>
        </p:spPr>
      </p:pic>
      <p:sp>
        <p:nvSpPr>
          <p:cNvPr id="20" name="Geschweifte Klammer rechts 19">
            <a:extLst>
              <a:ext uri="{FF2B5EF4-FFF2-40B4-BE49-F238E27FC236}">
                <a16:creationId xmlns:a16="http://schemas.microsoft.com/office/drawing/2014/main" id="{2E392CA7-73D1-4BDA-9BAF-3B78950A345F}"/>
              </a:ext>
            </a:extLst>
          </p:cNvPr>
          <p:cNvSpPr/>
          <p:nvPr/>
        </p:nvSpPr>
        <p:spPr>
          <a:xfrm rot="5400000">
            <a:off x="5831686" y="107140"/>
            <a:ext cx="528628" cy="9924002"/>
          </a:xfrm>
          <a:prstGeom prst="rightBrace">
            <a:avLst>
              <a:gd name="adj1" fmla="val 102342"/>
              <a:gd name="adj2" fmla="val 49800"/>
            </a:avLst>
          </a:prstGeom>
          <a:ln w="19050">
            <a:solidFill>
              <a:srgbClr val="E8761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1" name="Textfeld 20">
            <a:extLst>
              <a:ext uri="{FF2B5EF4-FFF2-40B4-BE49-F238E27FC236}">
                <a16:creationId xmlns:a16="http://schemas.microsoft.com/office/drawing/2014/main" id="{10D3B192-4377-4464-840C-F19F784EDD06}"/>
              </a:ext>
            </a:extLst>
          </p:cNvPr>
          <p:cNvSpPr txBox="1"/>
          <p:nvPr/>
        </p:nvSpPr>
        <p:spPr>
          <a:xfrm>
            <a:off x="6852161" y="3694719"/>
            <a:ext cx="1495922" cy="404663"/>
          </a:xfrm>
          <a:prstGeom prst="rect">
            <a:avLst/>
          </a:prstGeom>
          <a:noFill/>
        </p:spPr>
        <p:txBody>
          <a:bodyPr wrap="none" rtlCol="0">
            <a:spAutoFit/>
          </a:bodyPr>
          <a:lstStyle/>
          <a:p>
            <a:pPr>
              <a:lnSpc>
                <a:spcPct val="110000"/>
              </a:lnSpc>
            </a:pPr>
            <a:r>
              <a:rPr lang="de-DE" sz="2000"/>
              <a:t>Gesundheit</a:t>
            </a:r>
          </a:p>
        </p:txBody>
      </p:sp>
    </p:spTree>
    <p:extLst>
      <p:ext uri="{BB962C8B-B14F-4D97-AF65-F5344CB8AC3E}">
        <p14:creationId xmlns:p14="http://schemas.microsoft.com/office/powerpoint/2010/main" val="1866838501"/>
      </p:ext>
    </p:extLst>
  </p:cSld>
  <p:clrMapOvr>
    <a:masterClrMapping/>
  </p:clrMapOvr>
  <p:extLst mod="1">
    <p:ext uri="{6950BFC3-D8DA-4A85-94F7-54DA5524770B}">
      <p188:commentRel xmlns:p188="http://schemas.microsoft.com/office/powerpoint/2018/8/main" xmlns="" r:id="rId5"/>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AB70F-80A8-4C1F-A1A8-2954663DC097}"/>
              </a:ext>
            </a:extLst>
          </p:cNvPr>
          <p:cNvSpPr>
            <a:spLocks noGrp="1"/>
          </p:cNvSpPr>
          <p:nvPr>
            <p:ph type="title"/>
          </p:nvPr>
        </p:nvSpPr>
        <p:spPr/>
        <p:txBody>
          <a:bodyPr/>
          <a:lstStyle/>
          <a:p>
            <a:r>
              <a:rPr lang="de-DE" dirty="0"/>
              <a:t>NAHGAST-Rechner</a:t>
            </a:r>
            <a:endParaRPr lang="de-DE" dirty="0">
              <a:cs typeface="Arial"/>
            </a:endParaRPr>
          </a:p>
        </p:txBody>
      </p:sp>
      <p:sp>
        <p:nvSpPr>
          <p:cNvPr id="3" name="Inhaltsplatzhalter 2">
            <a:extLst>
              <a:ext uri="{FF2B5EF4-FFF2-40B4-BE49-F238E27FC236}">
                <a16:creationId xmlns:a16="http://schemas.microsoft.com/office/drawing/2014/main" id="{FBD6421A-FCD3-4464-94AB-05712C508B87}"/>
              </a:ext>
            </a:extLst>
          </p:cNvPr>
          <p:cNvSpPr>
            <a:spLocks noGrp="1"/>
          </p:cNvSpPr>
          <p:nvPr>
            <p:ph idx="1"/>
          </p:nvPr>
        </p:nvSpPr>
        <p:spPr>
          <a:xfrm>
            <a:off x="371481" y="1785938"/>
            <a:ext cx="11326148" cy="4019550"/>
          </a:xfrm>
        </p:spPr>
        <p:txBody>
          <a:bodyPr numCol="3"/>
          <a:lstStyle/>
          <a:p>
            <a:pPr marL="0" indent="0">
              <a:buNone/>
            </a:pPr>
            <a:r>
              <a:rPr lang="de-DE" sz="2000" b="1" dirty="0">
                <a:solidFill>
                  <a:schemeClr val="accent5">
                    <a:lumMod val="75000"/>
                  </a:schemeClr>
                </a:solidFill>
                <a:cs typeface="Arial"/>
              </a:rPr>
              <a:t>Ökologische Werte </a:t>
            </a:r>
          </a:p>
          <a:p>
            <a:pPr marL="355011" indent="-354965"/>
            <a:r>
              <a:rPr lang="de-DE" dirty="0">
                <a:cs typeface="Arial"/>
              </a:rPr>
              <a:t>Daten aus einer großen Datenbank (</a:t>
            </a:r>
            <a:r>
              <a:rPr lang="de-DE" dirty="0" err="1">
                <a:cs typeface="Arial"/>
              </a:rPr>
              <a:t>ecoinvent</a:t>
            </a:r>
            <a:r>
              <a:rPr lang="de-DE" dirty="0">
                <a:cs typeface="Arial"/>
              </a:rPr>
              <a:t>)</a:t>
            </a:r>
          </a:p>
          <a:p>
            <a:pPr marL="355011" indent="-354965"/>
            <a:r>
              <a:rPr lang="de-DE" dirty="0">
                <a:cs typeface="Arial"/>
              </a:rPr>
              <a:t>Lebenszyklusanalyse vom Acker bis zum Teller</a:t>
            </a:r>
          </a:p>
          <a:p>
            <a:pPr marL="355011" indent="-354965"/>
            <a:r>
              <a:rPr lang="de-DE" dirty="0">
                <a:cs typeface="Arial"/>
              </a:rPr>
              <a:t>Nachhaltige Zielwerte abgeleitet aus wissenschaftlichen Publikationen</a:t>
            </a:r>
          </a:p>
          <a:p>
            <a:pPr marL="355011" indent="-354965"/>
            <a:r>
              <a:rPr lang="de-DE" dirty="0">
                <a:cs typeface="Arial"/>
              </a:rPr>
              <a:t>Regionaler potenzieller Speziesverlust (Biodiversität)</a:t>
            </a:r>
          </a:p>
          <a:p>
            <a:pPr marL="354965" indent="-354965"/>
            <a:endParaRPr lang="de-DE" dirty="0">
              <a:cs typeface="Arial"/>
            </a:endParaRPr>
          </a:p>
          <a:p>
            <a:pPr marL="0" indent="0">
              <a:buNone/>
            </a:pPr>
            <a:r>
              <a:rPr lang="de-DE" sz="2000" b="1" dirty="0">
                <a:solidFill>
                  <a:schemeClr val="accent5">
                    <a:lumMod val="75000"/>
                  </a:schemeClr>
                </a:solidFill>
                <a:cs typeface="Arial"/>
              </a:rPr>
              <a:t>Gesundheitliche Werte </a:t>
            </a:r>
          </a:p>
          <a:p>
            <a:pPr marL="355011" indent="-354965"/>
            <a:r>
              <a:rPr lang="de-DE" dirty="0">
                <a:cs typeface="Arial"/>
              </a:rPr>
              <a:t>Daten aus öffentlich zugänglichen Nährwerttabellen</a:t>
            </a:r>
          </a:p>
          <a:p>
            <a:pPr marL="355011" indent="-354965"/>
            <a:r>
              <a:rPr lang="de-DE" dirty="0">
                <a:cs typeface="Arial"/>
              </a:rPr>
              <a:t>Nachhaltige Zielwerte abgeleitet aus DGE-Empfehlungen</a:t>
            </a:r>
          </a:p>
          <a:p>
            <a:pPr marL="354965" indent="-354965"/>
            <a:endParaRPr lang="de-DE" dirty="0">
              <a:cs typeface="Arial"/>
            </a:endParaRPr>
          </a:p>
          <a:p>
            <a:pPr marL="0" indent="0">
              <a:buNone/>
            </a:pPr>
            <a:endParaRPr lang="de-DE" dirty="0">
              <a:cs typeface="Arial"/>
            </a:endParaRPr>
          </a:p>
          <a:p>
            <a:pPr marL="0" indent="0">
              <a:buNone/>
            </a:pPr>
            <a:endParaRPr lang="de-DE" dirty="0">
              <a:cs typeface="Arial"/>
            </a:endParaRPr>
          </a:p>
          <a:p>
            <a:pPr marL="0" indent="0">
              <a:buNone/>
            </a:pPr>
            <a:endParaRPr lang="de-DE" dirty="0">
              <a:cs typeface="Arial"/>
            </a:endParaRPr>
          </a:p>
          <a:p>
            <a:pPr marL="0" indent="0">
              <a:buNone/>
            </a:pPr>
            <a:endParaRPr lang="de-DE" dirty="0">
              <a:cs typeface="Arial"/>
            </a:endParaRPr>
          </a:p>
          <a:p>
            <a:pPr marL="0" indent="0">
              <a:buNone/>
            </a:pPr>
            <a:endParaRPr lang="de-DE" dirty="0">
              <a:cs typeface="Arial"/>
            </a:endParaRPr>
          </a:p>
          <a:p>
            <a:pPr marL="0" indent="0">
              <a:buNone/>
            </a:pPr>
            <a:r>
              <a:rPr lang="de-DE" sz="2000" b="1" dirty="0">
                <a:solidFill>
                  <a:schemeClr val="accent5">
                    <a:lumMod val="75000"/>
                  </a:schemeClr>
                </a:solidFill>
                <a:cs typeface="Arial"/>
              </a:rPr>
              <a:t>Soziale Werte</a:t>
            </a:r>
            <a:r>
              <a:rPr lang="de-DE" sz="2000" dirty="0">
                <a:solidFill>
                  <a:schemeClr val="accent5">
                    <a:lumMod val="75000"/>
                  </a:schemeClr>
                </a:solidFill>
                <a:cs typeface="Arial"/>
              </a:rPr>
              <a:t> </a:t>
            </a:r>
          </a:p>
          <a:p>
            <a:pPr marL="355011" indent="-354965"/>
            <a:r>
              <a:rPr lang="de-DE" dirty="0">
                <a:cs typeface="Arial"/>
              </a:rPr>
              <a:t>Prozentwerte ergeben sich unmittelbar aus den Eingaben der User im Rechner (artgerecht oder fair gehandelt)</a:t>
            </a:r>
          </a:p>
          <a:p>
            <a:pPr marL="355011" indent="-354965"/>
            <a:r>
              <a:rPr lang="de-DE" dirty="0">
                <a:cs typeface="Arial"/>
              </a:rPr>
              <a:t>Nachhaltige Zielwerte auf Grundlage von Expertendiskussionen festgelegt</a:t>
            </a:r>
          </a:p>
          <a:p>
            <a:pPr marL="355011" indent="-354965"/>
            <a:r>
              <a:rPr lang="de-DE" dirty="0">
                <a:cs typeface="Arial"/>
              </a:rPr>
              <a:t>Berechnung: Bewertung anhand des Länderindex und Risikoklassen</a:t>
            </a:r>
          </a:p>
          <a:p>
            <a:pPr marL="355011" indent="-354965"/>
            <a:endParaRPr lang="de-DE" dirty="0">
              <a:cs typeface="Arial"/>
            </a:endParaRPr>
          </a:p>
        </p:txBody>
      </p:sp>
      <p:sp>
        <p:nvSpPr>
          <p:cNvPr id="4" name="Textplatzhalter 3">
            <a:extLst>
              <a:ext uri="{FF2B5EF4-FFF2-40B4-BE49-F238E27FC236}">
                <a16:creationId xmlns:a16="http://schemas.microsoft.com/office/drawing/2014/main" id="{B2A41F53-4497-4848-833B-780EEDCC5953}"/>
              </a:ext>
            </a:extLst>
          </p:cNvPr>
          <p:cNvSpPr>
            <a:spLocks noGrp="1"/>
          </p:cNvSpPr>
          <p:nvPr>
            <p:ph type="body" sz="quarter" idx="13"/>
          </p:nvPr>
        </p:nvSpPr>
        <p:spPr/>
        <p:txBody>
          <a:bodyPr/>
          <a:lstStyle/>
          <a:p>
            <a:r>
              <a:rPr lang="de-DE"/>
              <a:t>Hintergrund</a:t>
            </a:r>
          </a:p>
        </p:txBody>
      </p:sp>
    </p:spTree>
    <p:extLst>
      <p:ext uri="{BB962C8B-B14F-4D97-AF65-F5344CB8AC3E}">
        <p14:creationId xmlns:p14="http://schemas.microsoft.com/office/powerpoint/2010/main" val="1111663823"/>
      </p:ext>
    </p:extLst>
  </p:cSld>
  <p:clrMapOvr>
    <a:masterClrMapping/>
  </p:clrMapOvr>
  <p:extLst mod="1">
    <p:ext uri="{6950BFC3-D8DA-4A85-94F7-54DA5524770B}">
      <p188:commentRel xmlns:p188="http://schemas.microsoft.com/office/powerpoint/2018/8/main" xmlns="" r:id="rId3"/>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47CFB0-E452-40A6-AB87-7D7811E2B2A4}"/>
              </a:ext>
            </a:extLst>
          </p:cNvPr>
          <p:cNvSpPr>
            <a:spLocks noGrp="1"/>
          </p:cNvSpPr>
          <p:nvPr>
            <p:ph type="title"/>
          </p:nvPr>
        </p:nvSpPr>
        <p:spPr/>
        <p:txBody>
          <a:bodyPr/>
          <a:lstStyle/>
          <a:p>
            <a:r>
              <a:rPr lang="de-DE"/>
              <a:t>NAHGAST-Rechner</a:t>
            </a:r>
          </a:p>
        </p:txBody>
      </p:sp>
      <p:sp>
        <p:nvSpPr>
          <p:cNvPr id="4" name="Textplatzhalter 3">
            <a:extLst>
              <a:ext uri="{FF2B5EF4-FFF2-40B4-BE49-F238E27FC236}">
                <a16:creationId xmlns:a16="http://schemas.microsoft.com/office/drawing/2014/main" id="{5663D756-CE84-42AB-966B-EC3BD46A388F}"/>
              </a:ext>
            </a:extLst>
          </p:cNvPr>
          <p:cNvSpPr>
            <a:spLocks noGrp="1"/>
          </p:cNvSpPr>
          <p:nvPr>
            <p:ph type="body" sz="quarter" idx="13"/>
          </p:nvPr>
        </p:nvSpPr>
        <p:spPr/>
        <p:txBody>
          <a:bodyPr/>
          <a:lstStyle/>
          <a:p>
            <a:r>
              <a:rPr lang="de-DE" dirty="0"/>
              <a:t>Rezepturentwicklung</a:t>
            </a:r>
          </a:p>
        </p:txBody>
      </p:sp>
      <p:pic>
        <p:nvPicPr>
          <p:cNvPr id="8" name="Grafik 7">
            <a:extLst>
              <a:ext uri="{FF2B5EF4-FFF2-40B4-BE49-F238E27FC236}">
                <a16:creationId xmlns:a16="http://schemas.microsoft.com/office/drawing/2014/main" id="{A968604C-3468-40AE-A441-6881859349B7}"/>
              </a:ext>
            </a:extLst>
          </p:cNvPr>
          <p:cNvPicPr>
            <a:picLocks noChangeAspect="1"/>
          </p:cNvPicPr>
          <p:nvPr/>
        </p:nvPicPr>
        <p:blipFill>
          <a:blip r:embed="rId3"/>
          <a:stretch>
            <a:fillRect/>
          </a:stretch>
        </p:blipFill>
        <p:spPr>
          <a:xfrm>
            <a:off x="2999650" y="1376772"/>
            <a:ext cx="6189877" cy="4066154"/>
          </a:xfrm>
          <a:prstGeom prst="rect">
            <a:avLst/>
          </a:prstGeom>
        </p:spPr>
      </p:pic>
      <p:sp>
        <p:nvSpPr>
          <p:cNvPr id="9" name="Rechteck 8">
            <a:extLst>
              <a:ext uri="{FF2B5EF4-FFF2-40B4-BE49-F238E27FC236}">
                <a16:creationId xmlns:a16="http://schemas.microsoft.com/office/drawing/2014/main" id="{FB84237E-EE5E-4E01-AEEF-089606742D4A}"/>
              </a:ext>
            </a:extLst>
          </p:cNvPr>
          <p:cNvSpPr/>
          <p:nvPr/>
        </p:nvSpPr>
        <p:spPr>
          <a:xfrm>
            <a:off x="3769272" y="5481228"/>
            <a:ext cx="4650632" cy="261610"/>
          </a:xfrm>
          <a:prstGeom prst="rect">
            <a:avLst/>
          </a:prstGeom>
        </p:spPr>
        <p:txBody>
          <a:bodyPr wrap="none">
            <a:spAutoFit/>
          </a:bodyPr>
          <a:lstStyle/>
          <a:p>
            <a:pPr algn="ctr"/>
            <a:r>
              <a:rPr lang="de-DE" sz="1100" dirty="0"/>
              <a:t>Hier gelangen Sie zu einem Erklärvideo, wie der Rechner funktioniert.</a:t>
            </a:r>
          </a:p>
        </p:txBody>
      </p:sp>
      <p:sp>
        <p:nvSpPr>
          <p:cNvPr id="3" name="Rechteck: abgerundete Ecken 2">
            <a:extLst>
              <a:ext uri="{FF2B5EF4-FFF2-40B4-BE49-F238E27FC236}">
                <a16:creationId xmlns:a16="http://schemas.microsoft.com/office/drawing/2014/main" id="{2B8E1C6E-ECBB-4244-8892-D2BE8A5A1DC8}"/>
              </a:ext>
            </a:extLst>
          </p:cNvPr>
          <p:cNvSpPr/>
          <p:nvPr/>
        </p:nvSpPr>
        <p:spPr>
          <a:xfrm>
            <a:off x="635912" y="2575111"/>
            <a:ext cx="4157964" cy="1707777"/>
          </a:xfrm>
          <a:prstGeom prst="roundRect">
            <a:avLst/>
          </a:prstGeom>
          <a:solidFill>
            <a:schemeClr val="bg1"/>
          </a:solidFill>
          <a:ln w="762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900" dirty="0">
                <a:solidFill>
                  <a:schemeClr val="tx1"/>
                </a:solidFill>
              </a:rPr>
              <a:t>Das Video befindet sich aktuell noch in der Erstellung. Sobald es fertig ist, wird es hier ergänzt.</a:t>
            </a:r>
          </a:p>
        </p:txBody>
      </p:sp>
    </p:spTree>
    <p:extLst>
      <p:ext uri="{BB962C8B-B14F-4D97-AF65-F5344CB8AC3E}">
        <p14:creationId xmlns:p14="http://schemas.microsoft.com/office/powerpoint/2010/main" val="4003038778"/>
      </p:ext>
    </p:extLst>
  </p:cSld>
  <p:clrMapOvr>
    <a:masterClrMapping/>
  </p:clrMapOvr>
  <p:extLst mod="1">
    <p:ext uri="{6950BFC3-D8DA-4A85-94F7-54DA5524770B}">
      <p188:commentRel xmlns:p188="http://schemas.microsoft.com/office/powerpoint/2018/8/main" xmlns="" r:id="rId5"/>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41EB712-6C5A-4144-8407-04069A8CEAAA}"/>
              </a:ext>
            </a:extLst>
          </p:cNvPr>
          <p:cNvSpPr>
            <a:spLocks noGrp="1"/>
          </p:cNvSpPr>
          <p:nvPr>
            <p:ph type="body" sz="quarter" idx="15"/>
          </p:nvPr>
        </p:nvSpPr>
        <p:spPr>
          <a:solidFill>
            <a:schemeClr val="bg1">
              <a:lumMod val="75000"/>
            </a:schemeClr>
          </a:solidFill>
        </p:spPr>
        <p:txBody>
          <a:bodyPr/>
          <a:lstStyle/>
          <a:p>
            <a:pPr>
              <a:lnSpc>
                <a:spcPct val="150000"/>
              </a:lnSpc>
            </a:pPr>
            <a:r>
              <a:rPr lang="de-DE" sz="3200" dirty="0">
                <a:solidFill>
                  <a:schemeClr val="accent4">
                    <a:lumMod val="75000"/>
                  </a:schemeClr>
                </a:solidFill>
              </a:rPr>
              <a:t>Erproben Sie den Rechner mit Ihrem eigenen Rezept. </a:t>
            </a:r>
            <a:endParaRPr lang="de-DE" sz="3200" dirty="0">
              <a:solidFill>
                <a:schemeClr val="accent4">
                  <a:lumMod val="75000"/>
                </a:schemeClr>
              </a:solidFill>
              <a:cs typeface="Arial"/>
            </a:endParaRPr>
          </a:p>
          <a:p>
            <a:pPr>
              <a:lnSpc>
                <a:spcPct val="150000"/>
              </a:lnSpc>
            </a:pPr>
            <a:r>
              <a:rPr lang="de-DE" sz="3200" dirty="0">
                <a:solidFill>
                  <a:schemeClr val="accent4">
                    <a:lumMod val="75000"/>
                  </a:schemeClr>
                </a:solidFill>
              </a:rPr>
              <a:t>Wie nachhaltig ist es und was können Sie optimieren?</a:t>
            </a:r>
          </a:p>
          <a:p>
            <a:pPr>
              <a:lnSpc>
                <a:spcPct val="150000"/>
              </a:lnSpc>
            </a:pPr>
            <a:endParaRPr lang="de-DE" sz="3200" dirty="0">
              <a:solidFill>
                <a:schemeClr val="accent4">
                  <a:lumMod val="75000"/>
                </a:schemeClr>
              </a:solidFill>
              <a:cs typeface="Arial"/>
            </a:endParaRPr>
          </a:p>
          <a:p>
            <a:pPr>
              <a:lnSpc>
                <a:spcPct val="150000"/>
              </a:lnSpc>
            </a:pPr>
            <a:r>
              <a:rPr lang="de-DE" sz="3200" dirty="0">
                <a:solidFill>
                  <a:schemeClr val="accent3">
                    <a:lumMod val="75000"/>
                  </a:schemeClr>
                </a:solidFill>
                <a:cs typeface="Arial"/>
                <a:hlinkClick r:id="rId3">
                  <a:extLst>
                    <a:ext uri="{A12FA001-AC4F-418D-AE19-62706E023703}">
                      <ahyp:hlinkClr xmlns:ahyp="http://schemas.microsoft.com/office/drawing/2018/hyperlinkcolor" val="tx"/>
                    </a:ext>
                  </a:extLst>
                </a:hlinkClick>
              </a:rPr>
              <a:t>https://www.nahgast.de/</a:t>
            </a:r>
            <a:r>
              <a:rPr lang="de-DE" sz="3200" dirty="0">
                <a:solidFill>
                  <a:schemeClr val="accent3">
                    <a:lumMod val="75000"/>
                  </a:schemeClr>
                </a:solidFill>
                <a:cs typeface="Arial"/>
              </a:rPr>
              <a:t>  </a:t>
            </a:r>
          </a:p>
        </p:txBody>
      </p:sp>
      <p:sp>
        <p:nvSpPr>
          <p:cNvPr id="6" name="Titel 5">
            <a:extLst>
              <a:ext uri="{FF2B5EF4-FFF2-40B4-BE49-F238E27FC236}">
                <a16:creationId xmlns:a16="http://schemas.microsoft.com/office/drawing/2014/main" id="{1FEFD133-6D6B-4E5F-880D-85A4773545A8}"/>
              </a:ext>
            </a:extLst>
          </p:cNvPr>
          <p:cNvSpPr>
            <a:spLocks noGrp="1"/>
          </p:cNvSpPr>
          <p:nvPr>
            <p:ph type="title"/>
          </p:nvPr>
        </p:nvSpPr>
        <p:spPr/>
        <p:txBody>
          <a:bodyPr/>
          <a:lstStyle/>
          <a:p>
            <a:r>
              <a:rPr lang="de-DE" dirty="0"/>
              <a:t>NAHGAST-Rechner</a:t>
            </a:r>
          </a:p>
        </p:txBody>
      </p:sp>
      <p:sp>
        <p:nvSpPr>
          <p:cNvPr id="7" name="Textplatzhalter 6">
            <a:extLst>
              <a:ext uri="{FF2B5EF4-FFF2-40B4-BE49-F238E27FC236}">
                <a16:creationId xmlns:a16="http://schemas.microsoft.com/office/drawing/2014/main" id="{90F14CE5-D54D-42D4-BF19-DBBA88F16C57}"/>
              </a:ext>
            </a:extLst>
          </p:cNvPr>
          <p:cNvSpPr>
            <a:spLocks noGrp="1"/>
          </p:cNvSpPr>
          <p:nvPr>
            <p:ph type="body" sz="quarter" idx="13"/>
          </p:nvPr>
        </p:nvSpPr>
        <p:spPr/>
        <p:txBody>
          <a:bodyPr/>
          <a:lstStyle/>
          <a:p>
            <a:r>
              <a:rPr lang="de-DE" dirty="0"/>
              <a:t>Rezepturentwicklung</a:t>
            </a:r>
          </a:p>
        </p:txBody>
      </p:sp>
    </p:spTree>
    <p:extLst>
      <p:ext uri="{BB962C8B-B14F-4D97-AF65-F5344CB8AC3E}">
        <p14:creationId xmlns:p14="http://schemas.microsoft.com/office/powerpoint/2010/main" val="17838646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1E999-4F54-379A-6530-E51B67312402}"/>
              </a:ext>
            </a:extLst>
          </p:cNvPr>
          <p:cNvSpPr>
            <a:spLocks noGrp="1"/>
          </p:cNvSpPr>
          <p:nvPr>
            <p:ph type="title"/>
          </p:nvPr>
        </p:nvSpPr>
        <p:spPr/>
        <p:txBody>
          <a:bodyPr/>
          <a:lstStyle/>
          <a:p>
            <a:r>
              <a:rPr lang="de-DE" dirty="0"/>
              <a:t>Aufgabe bis zum nächsten Termin</a:t>
            </a:r>
          </a:p>
        </p:txBody>
      </p:sp>
      <p:sp>
        <p:nvSpPr>
          <p:cNvPr id="3" name="Inhaltsplatzhalter 2">
            <a:extLst>
              <a:ext uri="{FF2B5EF4-FFF2-40B4-BE49-F238E27FC236}">
                <a16:creationId xmlns:a16="http://schemas.microsoft.com/office/drawing/2014/main" id="{20C41A21-ABDA-F848-B755-0BABA36309DF}"/>
              </a:ext>
            </a:extLst>
          </p:cNvPr>
          <p:cNvSpPr>
            <a:spLocks noGrp="1"/>
          </p:cNvSpPr>
          <p:nvPr>
            <p:ph idx="1"/>
          </p:nvPr>
        </p:nvSpPr>
        <p:spPr>
          <a:xfrm>
            <a:off x="371481" y="1785938"/>
            <a:ext cx="11426509" cy="4019550"/>
          </a:xfrm>
        </p:spPr>
        <p:txBody>
          <a:bodyPr/>
          <a:lstStyle/>
          <a:p>
            <a:pPr marL="457200" indent="-457200">
              <a:buFont typeface="+mj-lt"/>
              <a:buAutoNum type="arabicPeriod"/>
            </a:pPr>
            <a:r>
              <a:rPr lang="de-DE" sz="2000" i="1" dirty="0">
                <a:solidFill>
                  <a:schemeClr val="bg1">
                    <a:lumMod val="65000"/>
                  </a:schemeClr>
                </a:solidFill>
                <a:latin typeface="Arial" panose="020B0604020202020204" pitchFamily="34" charset="0"/>
                <a:cs typeface="Arial" panose="020B0604020202020204" pitchFamily="34" charset="0"/>
              </a:rPr>
              <a:t>Falls nicht vorhanden - </a:t>
            </a:r>
            <a:r>
              <a:rPr lang="de-DE" sz="2000" dirty="0">
                <a:solidFill>
                  <a:schemeClr val="bg1">
                    <a:lumMod val="65000"/>
                  </a:schemeClr>
                </a:solidFill>
                <a:latin typeface="Arial" panose="020B0604020202020204" pitchFamily="34" charset="0"/>
                <a:cs typeface="Arial" panose="020B0604020202020204" pitchFamily="34" charset="0"/>
              </a:rPr>
              <a:t>Erfassen Sie ihre Rezepturen. </a:t>
            </a:r>
          </a:p>
          <a:p>
            <a:pPr marL="457200" indent="-457200">
              <a:buFont typeface="+mj-lt"/>
              <a:buAutoNum type="arabicPeriod"/>
            </a:pPr>
            <a:endParaRPr lang="de-DE" sz="2000" dirty="0">
              <a:solidFill>
                <a:schemeClr val="bg1">
                  <a:lumMod val="65000"/>
                </a:schemeClr>
              </a:solidFill>
              <a:latin typeface="Arial" panose="020B0604020202020204" pitchFamily="34" charset="0"/>
              <a:cs typeface="Arial" panose="020B0604020202020204" pitchFamily="34" charset="0"/>
            </a:endParaRPr>
          </a:p>
          <a:p>
            <a:pPr marL="457200" indent="-457200">
              <a:buFont typeface="+mj-lt"/>
              <a:buAutoNum type="arabicPeriod"/>
            </a:pPr>
            <a:r>
              <a:rPr lang="de-DE" sz="2000" dirty="0">
                <a:latin typeface="Arial" panose="020B0604020202020204" pitchFamily="34" charset="0"/>
                <a:cs typeface="Arial" panose="020B0604020202020204" pitchFamily="34" charset="0"/>
              </a:rPr>
              <a:t>Geben Sie Rezepturen von einem 1-wöchigen-Speiseplan (Mittagsverpflegung – Hauptmahlzeiten, kein Nachtisch) in den Nahgast-Rechner ein und tragen Sie die Bewertung in die Excel-Tabelle ein.</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Bitte lassen Sie uns die Tabelle spätestens </a:t>
            </a:r>
            <a:r>
              <a:rPr lang="de-DE" sz="2000" b="1" dirty="0">
                <a:latin typeface="Arial" panose="020B0604020202020204" pitchFamily="34" charset="0"/>
                <a:cs typeface="Arial" panose="020B0604020202020204" pitchFamily="34" charset="0"/>
              </a:rPr>
              <a:t>2 Wochen (xx.xx20xx) vor dem zweiten Termin per Mail zukommen.</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Bei Fragen oder Schwierigkeiten melden Sie sich gerne bei uns.</a:t>
            </a: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1800" dirty="0">
                <a:solidFill>
                  <a:schemeClr val="bg1">
                    <a:lumMod val="65000"/>
                  </a:schemeClr>
                </a:solidFill>
                <a:latin typeface="Arial" panose="020B0604020202020204" pitchFamily="34" charset="0"/>
                <a:cs typeface="Arial" panose="020B0604020202020204" pitchFamily="34" charset="0"/>
              </a:rPr>
              <a:t>Kontaktdaten</a:t>
            </a:r>
          </a:p>
          <a:p>
            <a:pPr marL="0" indent="0">
              <a:buNone/>
            </a:pPr>
            <a:endParaRPr lang="de-DE" dirty="0"/>
          </a:p>
        </p:txBody>
      </p:sp>
      <p:sp>
        <p:nvSpPr>
          <p:cNvPr id="4" name="Textplatzhalter 3">
            <a:extLst>
              <a:ext uri="{FF2B5EF4-FFF2-40B4-BE49-F238E27FC236}">
                <a16:creationId xmlns:a16="http://schemas.microsoft.com/office/drawing/2014/main" id="{2DE77138-BEEE-C285-963C-0A4DEF90861C}"/>
              </a:ext>
            </a:extLst>
          </p:cNvPr>
          <p:cNvSpPr>
            <a:spLocks noGrp="1"/>
          </p:cNvSpPr>
          <p:nvPr>
            <p:ph type="body" sz="quarter" idx="13"/>
          </p:nvPr>
        </p:nvSpPr>
        <p:spPr/>
        <p:txBody>
          <a:bodyPr/>
          <a:lstStyle/>
          <a:p>
            <a:r>
              <a:rPr lang="de-DE" dirty="0"/>
              <a:t>Rezepturentwicklung</a:t>
            </a:r>
          </a:p>
        </p:txBody>
      </p:sp>
    </p:spTree>
    <p:extLst>
      <p:ext uri="{BB962C8B-B14F-4D97-AF65-F5344CB8AC3E}">
        <p14:creationId xmlns:p14="http://schemas.microsoft.com/office/powerpoint/2010/main" val="559589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1">
            <a:extLst>
              <a:ext uri="{FF2B5EF4-FFF2-40B4-BE49-F238E27FC236}">
                <a16:creationId xmlns:a16="http://schemas.microsoft.com/office/drawing/2014/main" id="{D669002D-345C-C22D-FB0D-DF3BBD16983B}"/>
              </a:ext>
            </a:extLst>
          </p:cNvPr>
          <p:cNvSpPr txBox="1">
            <a:spLocks/>
          </p:cNvSpPr>
          <p:nvPr/>
        </p:nvSpPr>
        <p:spPr bwMode="auto">
          <a:xfrm>
            <a:off x="371357" y="872232"/>
            <a:ext cx="8820993" cy="50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110000"/>
              </a:lnSpc>
              <a:spcBef>
                <a:spcPct val="0"/>
              </a:spcBef>
              <a:spcAft>
                <a:spcPct val="0"/>
              </a:spcAft>
              <a:buFont typeface="Arial" charset="0"/>
              <a:buNone/>
              <a:defRPr sz="2800" kern="1200">
                <a:solidFill>
                  <a:schemeClr val="tx2"/>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de-DE"/>
              <a:t>Materialien zur Durchführung</a:t>
            </a:r>
          </a:p>
        </p:txBody>
      </p:sp>
      <p:sp>
        <p:nvSpPr>
          <p:cNvPr id="9" name="Textplatzhalter 8">
            <a:extLst>
              <a:ext uri="{FF2B5EF4-FFF2-40B4-BE49-F238E27FC236}">
                <a16:creationId xmlns:a16="http://schemas.microsoft.com/office/drawing/2014/main" id="{9EB94969-5A80-8DB0-3396-A98C0F0EA563}"/>
              </a:ext>
            </a:extLst>
          </p:cNvPr>
          <p:cNvSpPr>
            <a:spLocks noGrp="1"/>
          </p:cNvSpPr>
          <p:nvPr>
            <p:ph type="body" sz="quarter" idx="15"/>
          </p:nvPr>
        </p:nvSpPr>
        <p:spPr>
          <a:xfrm>
            <a:off x="263530" y="1520827"/>
            <a:ext cx="11788770" cy="4716463"/>
          </a:xfrm>
        </p:spPr>
        <p:txBody>
          <a:bodyPr tIns="324000"/>
          <a:lstStyle/>
          <a:p>
            <a:pPr marL="571500" indent="-571500" algn="l">
              <a:lnSpc>
                <a:spcPct val="150000"/>
              </a:lnSpc>
              <a:buFont typeface="Wingdings" panose="05000000000000000000" pitchFamily="2" charset="2"/>
              <a:buChar char="è"/>
            </a:pPr>
            <a:r>
              <a:rPr lang="de-DE" sz="2000" dirty="0"/>
              <a:t>	Vorstellung NAHAGST-Rechner</a:t>
            </a:r>
          </a:p>
          <a:p>
            <a:pPr marL="571500" indent="-571500" algn="l">
              <a:lnSpc>
                <a:spcPct val="150000"/>
              </a:lnSpc>
              <a:buFont typeface="Wingdings" panose="05000000000000000000" pitchFamily="2" charset="2"/>
              <a:buChar char="è"/>
            </a:pPr>
            <a:r>
              <a:rPr lang="de-DE" sz="2000" dirty="0"/>
              <a:t>	Rezepturen Vorher-Nachher	</a:t>
            </a:r>
          </a:p>
        </p:txBody>
      </p:sp>
      <p:sp>
        <p:nvSpPr>
          <p:cNvPr id="3" name="Titel 2">
            <a:extLst>
              <a:ext uri="{FF2B5EF4-FFF2-40B4-BE49-F238E27FC236}">
                <a16:creationId xmlns:a16="http://schemas.microsoft.com/office/drawing/2014/main" id="{9522092B-ACC2-52D7-37BD-6FC80A8EC596}"/>
              </a:ext>
            </a:extLst>
          </p:cNvPr>
          <p:cNvSpPr>
            <a:spLocks noGrp="1"/>
          </p:cNvSpPr>
          <p:nvPr>
            <p:ph type="title"/>
          </p:nvPr>
        </p:nvSpPr>
        <p:spPr/>
        <p:txBody>
          <a:bodyPr/>
          <a:lstStyle/>
          <a:p>
            <a:r>
              <a:rPr lang="de-DE"/>
              <a:t>weiterführende Aufgabe</a:t>
            </a:r>
          </a:p>
        </p:txBody>
      </p:sp>
      <p:sp>
        <p:nvSpPr>
          <p:cNvPr id="7" name="Inhaltsplatzhalter 2">
            <a:extLst>
              <a:ext uri="{FF2B5EF4-FFF2-40B4-BE49-F238E27FC236}">
                <a16:creationId xmlns:a16="http://schemas.microsoft.com/office/drawing/2014/main" id="{CD6C79A0-10F3-2B99-F3F6-0D85AD1F4154}"/>
              </a:ext>
            </a:extLst>
          </p:cNvPr>
          <p:cNvSpPr txBox="1">
            <a:spLocks/>
          </p:cNvSpPr>
          <p:nvPr/>
        </p:nvSpPr>
        <p:spPr>
          <a:xfrm>
            <a:off x="371481" y="1785938"/>
            <a:ext cx="10689809"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accent4"/>
              </a:buClr>
            </a:pPr>
            <a:endParaRPr lang="de-DE" sz="1600" b="1" dirty="0"/>
          </a:p>
        </p:txBody>
      </p:sp>
      <p:pic>
        <p:nvPicPr>
          <p:cNvPr id="2" name="Grafik 1" descr="Ein Bild, das Cartoon, Grafiken, Text, Entwurf enthält.&#10;&#10;Beschreibung automatisch generiert.">
            <a:extLst>
              <a:ext uri="{FF2B5EF4-FFF2-40B4-BE49-F238E27FC236}">
                <a16:creationId xmlns:a16="http://schemas.microsoft.com/office/drawing/2014/main" id="{C0F2B675-EF96-687A-E638-FE5682876C90}"/>
              </a:ext>
            </a:extLst>
          </p:cNvPr>
          <p:cNvPicPr>
            <a:picLocks noChangeAspect="1"/>
          </p:cNvPicPr>
          <p:nvPr/>
        </p:nvPicPr>
        <p:blipFill>
          <a:blip r:embed="rId3"/>
          <a:stretch>
            <a:fillRect/>
          </a:stretch>
        </p:blipFill>
        <p:spPr>
          <a:xfrm>
            <a:off x="10792355" y="4610630"/>
            <a:ext cx="1000125" cy="1362075"/>
          </a:xfrm>
          <a:prstGeom prst="rect">
            <a:avLst/>
          </a:prstGeom>
        </p:spPr>
      </p:pic>
    </p:spTree>
    <p:extLst>
      <p:ext uri="{BB962C8B-B14F-4D97-AF65-F5344CB8AC3E}">
        <p14:creationId xmlns:p14="http://schemas.microsoft.com/office/powerpoint/2010/main" val="2913000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Blitzlicht</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dirty="0"/>
              <a:t>Mit Hilfe der Methode Blitzlicht kann das Seminar abgeschlossen werden. </a:t>
            </a:r>
          </a:p>
          <a:p>
            <a:pPr marL="0" indent="0">
              <a:buNone/>
            </a:pPr>
            <a:r>
              <a:rPr lang="de-DE" dirty="0"/>
              <a:t>Dabei geht es darum, dass jede*r Teilnehmende ein paar kurze Worte zu dem Seminar sagt: Wie haben Sie es empfunden? Was können Sie mitnehmen? Was hat Ihnen nicht gefallen? Haben Sie noch Wünsche? Usw.</a:t>
            </a:r>
          </a:p>
          <a:p>
            <a:pPr marL="0" indent="0">
              <a:buNone/>
            </a:pPr>
            <a:r>
              <a:rPr lang="de-DE" dirty="0"/>
              <a:t>Dabei ist es essenziell, dass keine der Aussagen bewertet oder kommentiert wird. Nehmen Sie die Rückmeldungen für sich mit und passen Sie bei Bedarf den nächsten Workshop an.</a:t>
            </a:r>
          </a:p>
          <a:p>
            <a:pPr marL="0" indent="0">
              <a:buNone/>
            </a:pPr>
            <a:endParaRPr lang="de-DE" dirty="0"/>
          </a:p>
          <a:p>
            <a:pPr marL="0" indent="0">
              <a:buNone/>
            </a:pPr>
            <a:r>
              <a:rPr lang="de-DE" b="1" dirty="0"/>
              <a:t>Material:</a:t>
            </a:r>
            <a:r>
              <a:rPr lang="de-DE" dirty="0"/>
              <a:t> /</a:t>
            </a:r>
          </a:p>
          <a:p>
            <a:pPr marL="0" indent="0">
              <a:buNone/>
            </a:pPr>
            <a:endParaRPr lang="de-DE" dirty="0"/>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458883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0">
            <a:extLst>
              <a:ext uri="{FF2B5EF4-FFF2-40B4-BE49-F238E27FC236}">
                <a16:creationId xmlns:a16="http://schemas.microsoft.com/office/drawing/2014/main" id="{E7DF2C9C-A362-42DA-852D-A8F84A7A439F}"/>
              </a:ext>
            </a:extLst>
          </p:cNvPr>
          <p:cNvPicPr>
            <a:picLocks noChangeAspect="1"/>
          </p:cNvPicPr>
          <p:nvPr/>
        </p:nvPicPr>
        <p:blipFill rotWithShape="1">
          <a:blip r:embed="rId3"/>
          <a:srcRect l="91596" t="32144" b="32144"/>
          <a:stretch/>
        </p:blipFill>
        <p:spPr bwMode="auto">
          <a:xfrm>
            <a:off x="10256696" y="1052736"/>
            <a:ext cx="1941447" cy="5805264"/>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7" name="Bildplatzhalter 6">
            <a:extLst>
              <a:ext uri="{FF2B5EF4-FFF2-40B4-BE49-F238E27FC236}">
                <a16:creationId xmlns:a16="http://schemas.microsoft.com/office/drawing/2014/main" id="{51271815-BF5E-4BFD-8521-B95403E551B1}"/>
              </a:ext>
            </a:extLst>
          </p:cNvPr>
          <p:cNvPicPr>
            <a:picLocks noGrp="1" noChangeAspect="1"/>
          </p:cNvPicPr>
          <p:nvPr>
            <p:ph type="pic" sz="quarter" idx="11"/>
          </p:nvPr>
        </p:nvPicPr>
        <p:blipFill>
          <a:blip r:embed="rId4"/>
          <a:srcRect t="26191" b="26191"/>
          <a:stretch>
            <a:fillRect/>
          </a:stretch>
        </p:blipFill>
        <p:spPr/>
      </p:pic>
      <p:sp>
        <p:nvSpPr>
          <p:cNvPr id="41986" name="Titel 1">
            <a:extLst>
              <a:ext uri="{FF2B5EF4-FFF2-40B4-BE49-F238E27FC236}">
                <a16:creationId xmlns:a16="http://schemas.microsoft.com/office/drawing/2014/main" id="{120C9725-C336-4219-BADA-CFA2020FBD5E}"/>
              </a:ext>
            </a:extLst>
          </p:cNvPr>
          <p:cNvSpPr>
            <a:spLocks noGrp="1"/>
          </p:cNvSpPr>
          <p:nvPr>
            <p:ph type="ctrTitle"/>
          </p:nvPr>
        </p:nvSpPr>
        <p:spPr>
          <a:xfrm>
            <a:off x="6600056" y="2096852"/>
            <a:ext cx="5591943" cy="1980220"/>
          </a:xfrm>
        </p:spPr>
        <p:txBody>
          <a:bodyPr/>
          <a:lstStyle/>
          <a:p>
            <a:r>
              <a:rPr lang="de-DE" altLang="de-DE" sz="6600" dirty="0"/>
              <a:t>Blitzlicht</a:t>
            </a:r>
            <a:endParaRPr lang="de-DE" altLang="de-DE" sz="6600" dirty="0">
              <a:cs typeface="Arial"/>
            </a:endParaRPr>
          </a:p>
        </p:txBody>
      </p:sp>
      <p:sp>
        <p:nvSpPr>
          <p:cNvPr id="3" name="Rechteck 2">
            <a:extLst>
              <a:ext uri="{FF2B5EF4-FFF2-40B4-BE49-F238E27FC236}">
                <a16:creationId xmlns:a16="http://schemas.microsoft.com/office/drawing/2014/main" id="{94259293-E12C-4638-B093-F94DE1A1F4A2}"/>
              </a:ext>
            </a:extLst>
          </p:cNvPr>
          <p:cNvSpPr/>
          <p:nvPr/>
        </p:nvSpPr>
        <p:spPr>
          <a:xfrm>
            <a:off x="1" y="6627168"/>
            <a:ext cx="5708276" cy="230832"/>
          </a:xfrm>
          <a:prstGeom prst="rect">
            <a:avLst/>
          </a:prstGeom>
          <a:solidFill>
            <a:schemeClr val="bg1"/>
          </a:solid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Bildquelle: KI generiert mit dem Copilot von Microsoft Edge -  </a:t>
            </a:r>
            <a:r>
              <a:rPr lang="de-DE" sz="900" dirty="0">
                <a:solidFill>
                  <a:srgbClr val="FF0000"/>
                </a:solidFill>
              </a:rPr>
              <a:t>gemeinfrei (daher nicht unter freier Lizenz)</a:t>
            </a:r>
          </a:p>
        </p:txBody>
      </p:sp>
    </p:spTree>
    <p:extLst>
      <p:ext uri="{BB962C8B-B14F-4D97-AF65-F5344CB8AC3E}">
        <p14:creationId xmlns:p14="http://schemas.microsoft.com/office/powerpoint/2010/main" val="1132030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Vorname Nachname</a:t>
            </a:r>
          </a:p>
        </p:txBody>
      </p:sp>
      <p:sp>
        <p:nvSpPr>
          <p:cNvPr id="4" name="Inhaltsplatzhalter 3">
            <a:extLst>
              <a:ext uri="{FF2B5EF4-FFF2-40B4-BE49-F238E27FC236}">
                <a16:creationId xmlns:a16="http://schemas.microsoft.com/office/drawing/2014/main" id="{0B04BF94-0034-4C32-A132-0885FA37551B}"/>
              </a:ext>
            </a:extLst>
          </p:cNvPr>
          <p:cNvSpPr>
            <a:spLocks noGrp="1"/>
          </p:cNvSpPr>
          <p:nvPr>
            <p:ph idx="1"/>
          </p:nvPr>
        </p:nvSpPr>
        <p:spPr>
          <a:ln>
            <a:solidFill>
              <a:schemeClr val="bg1">
                <a:lumMod val="75000"/>
              </a:schemeClr>
            </a:solidFill>
            <a:prstDash val="dash"/>
          </a:ln>
        </p:spPr>
        <p:txBody>
          <a:bodyPr/>
          <a:lstStyle/>
          <a:p>
            <a:pPr marL="0" indent="0">
              <a:buNone/>
            </a:pPr>
            <a:r>
              <a:rPr lang="de-DE" i="1" dirty="0">
                <a:solidFill>
                  <a:schemeClr val="bg1">
                    <a:lumMod val="65000"/>
                  </a:schemeClr>
                </a:solidFill>
              </a:rPr>
              <a:t>Hier können Sie sich selbst vorstellen.</a:t>
            </a:r>
          </a:p>
        </p:txBody>
      </p:sp>
      <p:sp>
        <p:nvSpPr>
          <p:cNvPr id="9" name="Inhaltsplatzhalter 3"/>
          <p:cNvSpPr>
            <a:spLocks noGrp="1"/>
          </p:cNvSpPr>
          <p:nvPr>
            <p:ph type="body" sz="quarter" idx="13"/>
          </p:nvPr>
        </p:nvSpPr>
        <p:spPr/>
        <p:txBody>
          <a:bodyPr/>
          <a:lstStyle/>
          <a:p>
            <a:pPr>
              <a:lnSpc>
                <a:spcPct val="130000"/>
              </a:lnSpc>
            </a:pPr>
            <a:r>
              <a:rPr lang="de-DE" dirty="0"/>
              <a:t>Zu sich selbst</a:t>
            </a:r>
            <a:endParaRPr lang="de-DE" dirty="0">
              <a:cs typeface="Arial"/>
            </a:endParaRPr>
          </a:p>
        </p:txBody>
      </p:sp>
      <p:sp>
        <p:nvSpPr>
          <p:cNvPr id="10" name="Inhaltsplatzhalter 3"/>
          <p:cNvSpPr txBox="1">
            <a:spLocks/>
          </p:cNvSpPr>
          <p:nvPr/>
        </p:nvSpPr>
        <p:spPr>
          <a:xfrm>
            <a:off x="5507307" y="1814956"/>
            <a:ext cx="5859193" cy="4019748"/>
          </a:xfrm>
          <a:prstGeom prst="rect">
            <a:avLst/>
          </a:prstGeom>
        </p:spPr>
        <p:txBody>
          <a:bodyPr vert="horz" lIns="0" tIns="0" rIns="0" bIns="0" rtlCol="0" anchor="t" anchorCtr="0">
            <a:noAutofit/>
          </a:bodyPr>
          <a:lstStyle>
            <a:lvl1pPr marL="355600" indent="-35560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1pPr>
            <a:lvl2pPr marL="984250" indent="-35560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2pPr>
            <a:lvl3pPr marL="1346200" indent="-36195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3pPr>
            <a:lvl4pPr marL="1701800" indent="-35560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4pPr>
            <a:lvl5pPr marL="2063750" indent="-36195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endParaRPr lang="de-DE"/>
          </a:p>
        </p:txBody>
      </p:sp>
      <p:pic>
        <p:nvPicPr>
          <p:cNvPr id="8" name="Bild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6500" y="6340475"/>
            <a:ext cx="4143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12F867F5-668B-7CD2-4440-A53E0A1A43EB}"/>
              </a:ext>
            </a:extLst>
          </p:cNvPr>
          <p:cNvSpPr txBox="1"/>
          <p:nvPr/>
        </p:nvSpPr>
        <p:spPr>
          <a:xfrm rot="893230">
            <a:off x="10220655" y="2884524"/>
            <a:ext cx="1046602" cy="3890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lnSpc>
                <a:spcPct val="110000"/>
              </a:lnSpc>
            </a:pPr>
            <a:r>
              <a:rPr lang="de-DE" sz="1900"/>
              <a:t>FOTO</a:t>
            </a:r>
          </a:p>
        </p:txBody>
      </p:sp>
      <p:sp>
        <p:nvSpPr>
          <p:cNvPr id="5" name="Rechteck 4">
            <a:extLst>
              <a:ext uri="{FF2B5EF4-FFF2-40B4-BE49-F238E27FC236}">
                <a16:creationId xmlns:a16="http://schemas.microsoft.com/office/drawing/2014/main" id="{B97187CC-3141-AD02-DA0A-46655F52CDA0}"/>
              </a:ext>
            </a:extLst>
          </p:cNvPr>
          <p:cNvSpPr/>
          <p:nvPr/>
        </p:nvSpPr>
        <p:spPr>
          <a:xfrm>
            <a:off x="9700960" y="1983036"/>
            <a:ext cx="2085995" cy="2214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Tree>
    <p:extLst>
      <p:ext uri="{BB962C8B-B14F-4D97-AF65-F5344CB8AC3E}">
        <p14:creationId xmlns:p14="http://schemas.microsoft.com/office/powerpoint/2010/main" val="3126170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245C7AB-3213-4288-A971-C17A674E9F53}"/>
              </a:ext>
            </a:extLst>
          </p:cNvPr>
          <p:cNvSpPr/>
          <p:nvPr/>
        </p:nvSpPr>
        <p:spPr>
          <a:xfrm>
            <a:off x="187036" y="6130636"/>
            <a:ext cx="11755582"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2A90CE7C-68C6-481E-B66E-DEC32482F02F}"/>
              </a:ext>
            </a:extLst>
          </p:cNvPr>
          <p:cNvSpPr>
            <a:spLocks noGrp="1"/>
          </p:cNvSpPr>
          <p:nvPr>
            <p:ph type="title"/>
          </p:nvPr>
        </p:nvSpPr>
        <p:spPr/>
        <p:txBody>
          <a:bodyPr/>
          <a:lstStyle/>
          <a:p>
            <a:r>
              <a:rPr lang="de-DE" dirty="0"/>
              <a:t>Literatur</a:t>
            </a:r>
          </a:p>
        </p:txBody>
      </p:sp>
      <p:sp>
        <p:nvSpPr>
          <p:cNvPr id="3" name="Inhaltsplatzhalter 2">
            <a:extLst>
              <a:ext uri="{FF2B5EF4-FFF2-40B4-BE49-F238E27FC236}">
                <a16:creationId xmlns:a16="http://schemas.microsoft.com/office/drawing/2014/main" id="{F0EED101-D58D-4E9B-8CFA-94BD3CCA2207}"/>
              </a:ext>
            </a:extLst>
          </p:cNvPr>
          <p:cNvSpPr>
            <a:spLocks noGrp="1"/>
          </p:cNvSpPr>
          <p:nvPr>
            <p:ph idx="1"/>
          </p:nvPr>
        </p:nvSpPr>
        <p:spPr>
          <a:xfrm>
            <a:off x="371481" y="944571"/>
            <a:ext cx="11578781" cy="4860917"/>
          </a:xfrm>
        </p:spPr>
        <p:txBody>
          <a:bodyPr/>
          <a:lstStyle/>
          <a:p>
            <a:pPr marL="354965" indent="-354965">
              <a:buNone/>
            </a:pPr>
            <a:r>
              <a:rPr lang="de-DE" sz="1000" dirty="0">
                <a:ea typeface="+mn-lt"/>
                <a:cs typeface="+mn-lt"/>
              </a:rPr>
              <a:t>Bremer Energie-Konsens (2020): Frische-Finder. Saisonkalender für den klimafreundlichen Einkauf im Nordwesten. </a:t>
            </a:r>
            <a:r>
              <a:rPr lang="de-DE" sz="1000" dirty="0">
                <a:ea typeface="+mn-lt"/>
                <a:cs typeface="+mn-lt"/>
                <a:hlinkClick r:id="rId2"/>
              </a:rPr>
              <a:t>https://energiekonsens.de/media/pages/media/edc11fc2aa-1612789453/ek002_rz06_gemuse_und_obst_dig.pdf</a:t>
            </a:r>
            <a:r>
              <a:rPr lang="de-DE" sz="1000" dirty="0">
                <a:ea typeface="+mn-lt"/>
                <a:cs typeface="+mn-lt"/>
              </a:rPr>
              <a:t>.   </a:t>
            </a:r>
          </a:p>
          <a:p>
            <a:pPr marL="354965" indent="-354965">
              <a:buNone/>
            </a:pPr>
            <a:r>
              <a:rPr lang="de-DE" sz="1000" dirty="0">
                <a:ea typeface="+mn-lt"/>
                <a:cs typeface="+mn-lt"/>
              </a:rPr>
              <a:t>Bundesministerium für Umwelt, Naturschutz und nukleare Sicherheit (2019): Neue App unterstützt Gastronomie beim Klimaschutz, bmuv.de. URL </a:t>
            </a:r>
            <a:r>
              <a:rPr lang="de-DE" sz="1000" dirty="0">
                <a:ea typeface="+mn-lt"/>
                <a:cs typeface="+mn-lt"/>
                <a:hlinkClick r:id="rId3"/>
              </a:rPr>
              <a:t>https://www.bmuv.de/PM8383</a:t>
            </a:r>
            <a:r>
              <a:rPr lang="de-DE" sz="1000" dirty="0">
                <a:ea typeface="+mn-lt"/>
                <a:cs typeface="+mn-lt"/>
              </a:rPr>
              <a:t>. </a:t>
            </a:r>
          </a:p>
          <a:p>
            <a:pPr marL="354965" indent="-354965">
              <a:buNone/>
            </a:pPr>
            <a:r>
              <a:rPr lang="de-DE" sz="1000" dirty="0">
                <a:ea typeface="+mn-lt"/>
                <a:cs typeface="+mn-lt"/>
              </a:rPr>
              <a:t>BZL (Bundesinformationszentrum Landwirtschaft (2022): Wie viel Wasser steckt in unseren Lebensmitteln? </a:t>
            </a:r>
            <a:r>
              <a:rPr lang="de-DE" sz="1000" dirty="0">
                <a:ea typeface="+mn-lt"/>
                <a:cs typeface="+mn-lt"/>
                <a:hlinkClick r:id="rId4"/>
              </a:rPr>
              <a:t>https://www.youtube.com/watch?v=K27rqVSGJRY</a:t>
            </a:r>
            <a:r>
              <a:rPr lang="de-DE" sz="1000" dirty="0">
                <a:ea typeface="+mn-lt"/>
                <a:cs typeface="+mn-lt"/>
              </a:rPr>
              <a:t>.   </a:t>
            </a:r>
          </a:p>
          <a:p>
            <a:pPr marL="354965" indent="-354965">
              <a:buNone/>
            </a:pPr>
            <a:r>
              <a:rPr lang="de-DE" sz="1000" dirty="0">
                <a:ea typeface="+mn-lt"/>
                <a:cs typeface="+mn-lt"/>
              </a:rPr>
              <a:t>de Schutter, Liesbeth; Bruckner, Martin und </a:t>
            </a:r>
            <a:r>
              <a:rPr lang="de-DE" sz="1000" dirty="0" err="1">
                <a:ea typeface="+mn-lt"/>
                <a:cs typeface="+mn-lt"/>
              </a:rPr>
              <a:t>Giljum</a:t>
            </a:r>
            <a:r>
              <a:rPr lang="de-DE" sz="1000" dirty="0">
                <a:ea typeface="+mn-lt"/>
                <a:cs typeface="+mn-lt"/>
              </a:rPr>
              <a:t>, Stefan (2015): ACHTUNG::HEISS UND FETTIG – KLIMA &amp; ERNÄHRUNG IN ÖSTERREICH–Auswirkungen der österreichischen Ernährung auf das Klima. </a:t>
            </a:r>
          </a:p>
          <a:p>
            <a:pPr marL="354965" indent="-354965">
              <a:buNone/>
            </a:pPr>
            <a:r>
              <a:rPr lang="de-DE" sz="1000" dirty="0">
                <a:ea typeface="+mn-lt"/>
                <a:cs typeface="+mn-lt"/>
              </a:rPr>
              <a:t>Deutsche Gesellschaft für Ernährung e.V. (2017): Vollwertig essen und trinken nach den 10 Regeln der DGE. </a:t>
            </a:r>
            <a:r>
              <a:rPr lang="de-DE" sz="1000" dirty="0">
                <a:ea typeface="+mn-lt"/>
                <a:cs typeface="+mn-lt"/>
                <a:hlinkClick r:id="rId5"/>
              </a:rPr>
              <a:t>https://www.dge.de/fileadmin/Dokumente/GESUNDE_ERNAEHRUNG/Ern%C3%A4hrungsempfehlung/10_regeln/10-Regeln-der-DGE.pdf</a:t>
            </a:r>
            <a:r>
              <a:rPr lang="de-DE" sz="1000" dirty="0">
                <a:ea typeface="+mn-lt"/>
                <a:cs typeface="+mn-lt"/>
              </a:rPr>
              <a:t>. </a:t>
            </a:r>
          </a:p>
          <a:p>
            <a:pPr marL="0" indent="0">
              <a:buNone/>
            </a:pPr>
            <a:r>
              <a:rPr lang="de-DE" sz="1000" dirty="0"/>
              <a:t>Deutsche Gesellschaft für Ernährung e. V. (2023): DGE-Qualitätsstandard. Online: </a:t>
            </a:r>
            <a:r>
              <a:rPr lang="de-DE" sz="1000" dirty="0">
                <a:hlinkClick r:id="rId6"/>
              </a:rPr>
              <a:t>https://www.dge.de/gemeinschaftsgastronomie/dge-qualitaetsstandards/</a:t>
            </a:r>
            <a:r>
              <a:rPr lang="de-DE" sz="1000" dirty="0"/>
              <a:t>.</a:t>
            </a:r>
          </a:p>
          <a:p>
            <a:pPr marL="0" indent="0">
              <a:buNone/>
            </a:pPr>
            <a:r>
              <a:rPr lang="de-DE" sz="1000" dirty="0">
                <a:ea typeface="+mn-lt"/>
                <a:cs typeface="+mn-lt"/>
              </a:rPr>
              <a:t>Deutsche Gesellschaft für Ernährung e.V. (2024): DGE-Ernährungskreis. </a:t>
            </a:r>
            <a:r>
              <a:rPr lang="de-DE" sz="1000" dirty="0">
                <a:ea typeface="+mn-lt"/>
                <a:cs typeface="+mn-lt"/>
                <a:hlinkClick r:id="rId7"/>
              </a:rPr>
              <a:t>https://www.dge.de/gesunde-ernaehrung/gut-essen-und-trinken/dge-ernaehrungskreis/</a:t>
            </a:r>
            <a:r>
              <a:rPr lang="de-DE" sz="1000" dirty="0">
                <a:ea typeface="+mn-lt"/>
                <a:cs typeface="+mn-lt"/>
              </a:rPr>
              <a:t>. </a:t>
            </a:r>
          </a:p>
          <a:p>
            <a:pPr marL="354965" indent="-354965">
              <a:buNone/>
            </a:pPr>
            <a:r>
              <a:rPr lang="de-DE" sz="1000" dirty="0" err="1">
                <a:ea typeface="+mn-lt"/>
                <a:cs typeface="+mn-lt"/>
              </a:rPr>
              <a:t>Dirschauer</a:t>
            </a:r>
            <a:r>
              <a:rPr lang="de-DE" sz="1000" dirty="0">
                <a:ea typeface="+mn-lt"/>
                <a:cs typeface="+mn-lt"/>
              </a:rPr>
              <a:t> C, (2007): Convenience-Produkte in der Gemeinschaftsverpflegung. AID Broschüre Nr. 3918. Bonn: AID</a:t>
            </a:r>
          </a:p>
          <a:p>
            <a:pPr marL="354965" indent="-354965">
              <a:buNone/>
            </a:pPr>
            <a:r>
              <a:rPr lang="de-DE" sz="1000" dirty="0">
                <a:ea typeface="+mn-lt"/>
                <a:cs typeface="+mn-lt"/>
              </a:rPr>
              <a:t>Dräger de Teran, Tanja und Suckow, Tilo (2021): Klimaschutz, </a:t>
            </a:r>
            <a:r>
              <a:rPr lang="de-DE" sz="1000" dirty="0" err="1">
                <a:ea typeface="+mn-lt"/>
                <a:cs typeface="+mn-lt"/>
              </a:rPr>
              <a:t>landwirtschafliche</a:t>
            </a:r>
            <a:r>
              <a:rPr lang="de-DE" sz="1000" dirty="0">
                <a:ea typeface="+mn-lt"/>
                <a:cs typeface="+mn-lt"/>
              </a:rPr>
              <a:t> Fläche und natürliche Lebensräume. </a:t>
            </a:r>
          </a:p>
          <a:p>
            <a:pPr marL="354965" indent="-354965">
              <a:buNone/>
            </a:pPr>
            <a:r>
              <a:rPr lang="de-DE" sz="1000" dirty="0">
                <a:ea typeface="+mn-lt"/>
                <a:cs typeface="+mn-lt"/>
              </a:rPr>
              <a:t>EAT-Lancet </a:t>
            </a:r>
            <a:r>
              <a:rPr lang="de-DE" sz="1000" dirty="0" err="1">
                <a:ea typeface="+mn-lt"/>
                <a:cs typeface="+mn-lt"/>
              </a:rPr>
              <a:t>Commission</a:t>
            </a:r>
            <a:r>
              <a:rPr lang="de-DE" sz="1000" dirty="0">
                <a:ea typeface="+mn-lt"/>
                <a:cs typeface="+mn-lt"/>
              </a:rPr>
              <a:t> (2019): </a:t>
            </a:r>
            <a:r>
              <a:rPr lang="de-DE" sz="1000" dirty="0" err="1">
                <a:ea typeface="+mn-lt"/>
                <a:cs typeface="+mn-lt"/>
              </a:rPr>
              <a:t>Healthy</a:t>
            </a:r>
            <a:r>
              <a:rPr lang="de-DE" sz="1000" dirty="0">
                <a:ea typeface="+mn-lt"/>
                <a:cs typeface="+mn-lt"/>
              </a:rPr>
              <a:t> </a:t>
            </a:r>
            <a:r>
              <a:rPr lang="de-DE" sz="1000" dirty="0" err="1">
                <a:ea typeface="+mn-lt"/>
                <a:cs typeface="+mn-lt"/>
              </a:rPr>
              <a:t>Diets</a:t>
            </a:r>
            <a:r>
              <a:rPr lang="de-DE" sz="1000" dirty="0">
                <a:ea typeface="+mn-lt"/>
                <a:cs typeface="+mn-lt"/>
              </a:rPr>
              <a:t> </a:t>
            </a:r>
            <a:r>
              <a:rPr lang="de-DE" sz="1000" dirty="0" err="1">
                <a:ea typeface="+mn-lt"/>
                <a:cs typeface="+mn-lt"/>
              </a:rPr>
              <a:t>From</a:t>
            </a:r>
            <a:r>
              <a:rPr lang="de-DE" sz="1000" dirty="0">
                <a:ea typeface="+mn-lt"/>
                <a:cs typeface="+mn-lt"/>
              </a:rPr>
              <a:t> </a:t>
            </a:r>
            <a:r>
              <a:rPr lang="de-DE" sz="1000" dirty="0" err="1">
                <a:ea typeface="+mn-lt"/>
                <a:cs typeface="+mn-lt"/>
              </a:rPr>
              <a:t>Sustainable</a:t>
            </a:r>
            <a:r>
              <a:rPr lang="de-DE" sz="1000" dirty="0">
                <a:ea typeface="+mn-lt"/>
                <a:cs typeface="+mn-lt"/>
              </a:rPr>
              <a:t> Food Systems. Food Planet Health. </a:t>
            </a:r>
            <a:r>
              <a:rPr lang="de-DE" sz="1000" dirty="0">
                <a:ea typeface="+mn-lt"/>
                <a:cs typeface="+mn-lt"/>
                <a:hlinkClick r:id="rId8"/>
              </a:rPr>
              <a:t>https://eatforum.org/content/uploads/2019/01/EAT-Lancet_Commission_Summary_Report.pdf</a:t>
            </a:r>
            <a:r>
              <a:rPr lang="de-DE" sz="1000" dirty="0">
                <a:ea typeface="+mn-lt"/>
                <a:cs typeface="+mn-lt"/>
              </a:rPr>
              <a:t>. </a:t>
            </a:r>
          </a:p>
          <a:p>
            <a:pPr marL="354965" indent="-354965">
              <a:buNone/>
            </a:pPr>
            <a:r>
              <a:rPr lang="de-DE" sz="1000" dirty="0">
                <a:ea typeface="+mn-lt"/>
                <a:cs typeface="+mn-lt"/>
              </a:rPr>
              <a:t>FAO (2019): The State </a:t>
            </a:r>
            <a:r>
              <a:rPr lang="de-DE" sz="1000" dirty="0" err="1">
                <a:ea typeface="+mn-lt"/>
                <a:cs typeface="+mn-lt"/>
              </a:rPr>
              <a:t>of</a:t>
            </a:r>
            <a:r>
              <a:rPr lang="de-DE" sz="1000" dirty="0">
                <a:ea typeface="+mn-lt"/>
                <a:cs typeface="+mn-lt"/>
              </a:rPr>
              <a:t> </a:t>
            </a:r>
            <a:r>
              <a:rPr lang="de-DE" sz="1000" dirty="0" err="1">
                <a:ea typeface="+mn-lt"/>
                <a:cs typeface="+mn-lt"/>
              </a:rPr>
              <a:t>the</a:t>
            </a:r>
            <a:r>
              <a:rPr lang="de-DE" sz="1000" dirty="0">
                <a:ea typeface="+mn-lt"/>
                <a:cs typeface="+mn-lt"/>
              </a:rPr>
              <a:t> </a:t>
            </a:r>
            <a:r>
              <a:rPr lang="de-DE" sz="1000" dirty="0" err="1">
                <a:ea typeface="+mn-lt"/>
                <a:cs typeface="+mn-lt"/>
              </a:rPr>
              <a:t>World's</a:t>
            </a:r>
            <a:r>
              <a:rPr lang="de-DE" sz="1000" dirty="0">
                <a:ea typeface="+mn-lt"/>
                <a:cs typeface="+mn-lt"/>
              </a:rPr>
              <a:t> </a:t>
            </a:r>
            <a:r>
              <a:rPr lang="de-DE" sz="1000" dirty="0" err="1">
                <a:ea typeface="+mn-lt"/>
                <a:cs typeface="+mn-lt"/>
              </a:rPr>
              <a:t>Biodiversity</a:t>
            </a:r>
            <a:r>
              <a:rPr lang="de-DE" sz="1000" dirty="0">
                <a:ea typeface="+mn-lt"/>
                <a:cs typeface="+mn-lt"/>
              </a:rPr>
              <a:t> </a:t>
            </a:r>
            <a:r>
              <a:rPr lang="de-DE" sz="1000" dirty="0" err="1">
                <a:ea typeface="+mn-lt"/>
                <a:cs typeface="+mn-lt"/>
              </a:rPr>
              <a:t>for</a:t>
            </a:r>
            <a:r>
              <a:rPr lang="de-DE" sz="1000" dirty="0">
                <a:ea typeface="+mn-lt"/>
                <a:cs typeface="+mn-lt"/>
              </a:rPr>
              <a:t> Food and </a:t>
            </a:r>
            <a:r>
              <a:rPr lang="de-DE" sz="1000" dirty="0" err="1">
                <a:ea typeface="+mn-lt"/>
                <a:cs typeface="+mn-lt"/>
              </a:rPr>
              <a:t>Agriculture</a:t>
            </a:r>
            <a:r>
              <a:rPr lang="de-DE" sz="1000" dirty="0">
                <a:ea typeface="+mn-lt"/>
                <a:cs typeface="+mn-lt"/>
              </a:rPr>
              <a:t>. Rome, </a:t>
            </a:r>
            <a:r>
              <a:rPr lang="de-DE" sz="1000" dirty="0">
                <a:ea typeface="+mn-lt"/>
                <a:cs typeface="+mn-lt"/>
                <a:hlinkClick r:id="rId9"/>
              </a:rPr>
              <a:t>http://www.fao.org/3/CA3129EN/CA3129EN.pdf</a:t>
            </a:r>
            <a:r>
              <a:rPr lang="de-DE" sz="1000" dirty="0">
                <a:ea typeface="+mn-lt"/>
                <a:cs typeface="+mn-lt"/>
              </a:rPr>
              <a:t>.  </a:t>
            </a:r>
          </a:p>
          <a:p>
            <a:pPr marL="354965" indent="-354965">
              <a:buNone/>
            </a:pPr>
            <a:r>
              <a:rPr lang="de-DE" sz="1000" dirty="0">
                <a:ea typeface="+mn-lt"/>
                <a:cs typeface="+mn-lt"/>
              </a:rPr>
              <a:t>Keller, Markus (2010): Flugimporte von Lebensmitteln und Blumen nach Deutschland - Eine Untersuchung im Auftrag der Verbraucherzentralen. Hrsg.: Verbraucherzentrale Hessen. </a:t>
            </a:r>
          </a:p>
          <a:p>
            <a:pPr marL="354965" indent="-354965">
              <a:buNone/>
            </a:pPr>
            <a:r>
              <a:rPr lang="de-DE" sz="1000" dirty="0">
                <a:ea typeface="+mn-lt"/>
                <a:cs typeface="+mn-lt"/>
              </a:rPr>
              <a:t>Lackes, Prof. Dr. R.; </a:t>
            </a:r>
            <a:r>
              <a:rPr lang="de-DE" sz="1000" dirty="0" err="1">
                <a:ea typeface="+mn-lt"/>
                <a:cs typeface="+mn-lt"/>
              </a:rPr>
              <a:t>Siepermann</a:t>
            </a:r>
            <a:r>
              <a:rPr lang="de-DE" sz="1000" dirty="0">
                <a:ea typeface="+mn-lt"/>
                <a:cs typeface="+mn-lt"/>
              </a:rPr>
              <a:t>, Dr. M.; Hennig, Prof. Dr.  A.; Schneider, Prof. Dr. W. (2018): Warenwirtschaftssystem (WWS). </a:t>
            </a:r>
            <a:r>
              <a:rPr lang="de-DE" sz="1000" dirty="0">
                <a:ea typeface="+mn-lt"/>
                <a:cs typeface="+mn-lt"/>
                <a:hlinkClick r:id="rId10"/>
              </a:rPr>
              <a:t>https://wirtschaftslexikon.gabler.de/definition/warenwirtschaftssystem-wws-49748/version-272975</a:t>
            </a:r>
            <a:r>
              <a:rPr lang="de-DE" sz="1000" dirty="0">
                <a:ea typeface="+mn-lt"/>
                <a:cs typeface="+mn-lt"/>
              </a:rPr>
              <a:t>. </a:t>
            </a:r>
          </a:p>
          <a:p>
            <a:pPr marL="354965" indent="-354965">
              <a:buNone/>
            </a:pPr>
            <a:r>
              <a:rPr lang="de-DE" sz="1000" dirty="0">
                <a:ea typeface="+mn-lt"/>
                <a:cs typeface="+mn-lt"/>
              </a:rPr>
              <a:t>Land schafft Leben (2022): Fertigprodukt ist nicht gleich Fertigprodukt. https://www.landschafftleben.at/hintergruende/gemeinschaftsverpflegung.  </a:t>
            </a:r>
          </a:p>
          <a:p>
            <a:pPr marL="354965" indent="-354965">
              <a:buNone/>
            </a:pPr>
            <a:r>
              <a:rPr lang="de-DE" sz="1000" dirty="0">
                <a:ea typeface="+mn-lt"/>
                <a:cs typeface="+mn-lt"/>
              </a:rPr>
              <a:t>Müller-Lindenlauf, M., Zipfel, G., Rettenmaier, N., Gärtner, S., Münch, J., </a:t>
            </a:r>
            <a:r>
              <a:rPr lang="de-DE" sz="1000" dirty="0" err="1">
                <a:ea typeface="+mn-lt"/>
                <a:cs typeface="+mn-lt"/>
              </a:rPr>
              <a:t>Paulsch</a:t>
            </a:r>
            <a:r>
              <a:rPr lang="de-DE" sz="1000" dirty="0">
                <a:ea typeface="+mn-lt"/>
                <a:cs typeface="+mn-lt"/>
              </a:rPr>
              <a:t>, D., &amp; Reinhardt, G. (2013). CO2-Fußabdruck und weitere Umweltwirkungen von Gemüse aus Baden-Württemberg. Endbericht.</a:t>
            </a:r>
          </a:p>
          <a:p>
            <a:pPr marL="354965" indent="-354965">
              <a:buNone/>
            </a:pPr>
            <a:r>
              <a:rPr lang="de-DE" sz="1000" dirty="0">
                <a:ea typeface="+mn-lt"/>
                <a:cs typeface="+mn-lt"/>
              </a:rPr>
              <a:t>NACHHALTIG-SEIN.info (2014): Wirkung von Lebensmittel-Transporten auf Umwelt (Infografik), NACHHALTIG-SEIN.info. URL </a:t>
            </a:r>
            <a:r>
              <a:rPr lang="de-DE" sz="1000" dirty="0">
                <a:ea typeface="+mn-lt"/>
                <a:cs typeface="+mn-lt"/>
                <a:hlinkClick r:id="rId11"/>
              </a:rPr>
              <a:t>https://nachhaltig-sein.info/privatpersonen-nachhaltigkeit/wirkung-von-lebensmittel-transporten-auf-umwelt-infografik</a:t>
            </a:r>
            <a:r>
              <a:rPr lang="de-DE" sz="1000" dirty="0">
                <a:ea typeface="+mn-lt"/>
                <a:cs typeface="+mn-lt"/>
              </a:rPr>
              <a:t>. </a:t>
            </a:r>
          </a:p>
          <a:p>
            <a:pPr marL="354965" indent="-354965">
              <a:buNone/>
            </a:pPr>
            <a:r>
              <a:rPr lang="de-DE" sz="1000" dirty="0" err="1">
                <a:ea typeface="+mn-lt"/>
                <a:cs typeface="+mn-lt"/>
              </a:rPr>
              <a:t>Noleppa</a:t>
            </a:r>
            <a:r>
              <a:rPr lang="de-DE" sz="1000" dirty="0">
                <a:ea typeface="+mn-lt"/>
                <a:cs typeface="+mn-lt"/>
              </a:rPr>
              <a:t>, Steffan (2012): Klimawandel auf dem Teller. </a:t>
            </a:r>
          </a:p>
          <a:p>
            <a:pPr marL="354965" indent="-354965">
              <a:buNone/>
            </a:pPr>
            <a:r>
              <a:rPr lang="de-DE" sz="1000" dirty="0">
                <a:ea typeface="+mn-lt"/>
                <a:cs typeface="+mn-lt"/>
              </a:rPr>
              <a:t>Reinhardt, Guido; Gärtner, Sven und Wagner, Tobias (2020): Ökologische Fußabdrücke von Lebensmitteln und Gerichten in Deutschland. In: Institut für </a:t>
            </a:r>
            <a:r>
              <a:rPr lang="de-DE" sz="1000" dirty="0" err="1">
                <a:ea typeface="+mn-lt"/>
                <a:cs typeface="+mn-lt"/>
              </a:rPr>
              <a:t>Enerige</a:t>
            </a:r>
            <a:r>
              <a:rPr lang="de-DE" sz="1000" dirty="0">
                <a:ea typeface="+mn-lt"/>
                <a:cs typeface="+mn-lt"/>
              </a:rPr>
              <a:t>- und Umweltforschung Heidelberg, 22. </a:t>
            </a:r>
          </a:p>
          <a:p>
            <a:pPr marL="354965" indent="-354965">
              <a:buNone/>
            </a:pPr>
            <a:r>
              <a:rPr lang="de-DE" sz="1000" dirty="0" err="1">
                <a:ea typeface="+mn-lt"/>
                <a:cs typeface="+mn-lt"/>
              </a:rPr>
              <a:t>Teitscheid</a:t>
            </a:r>
            <a:r>
              <a:rPr lang="de-DE" sz="1000" dirty="0">
                <a:ea typeface="+mn-lt"/>
                <a:cs typeface="+mn-lt"/>
              </a:rPr>
              <a:t>, P., Becker, M., Engelmann, T., Friedrich, S., Hielscher, J., Steinmeier, F. (2021): Nachhaltigkeitsmanagement in der Außer-Haus-Gastronomie: Handlungsempfehlungen entlang der betrieblichen Kernprozesse. Hamburg: </a:t>
            </a:r>
            <a:r>
              <a:rPr lang="de-DE" sz="1000" dirty="0" err="1">
                <a:ea typeface="+mn-lt"/>
                <a:cs typeface="+mn-lt"/>
              </a:rPr>
              <a:t>Behr‘s</a:t>
            </a:r>
            <a:r>
              <a:rPr lang="de-DE" sz="1000" dirty="0">
                <a:ea typeface="+mn-lt"/>
                <a:cs typeface="+mn-lt"/>
              </a:rPr>
              <a:t> Verlag. </a:t>
            </a:r>
          </a:p>
          <a:p>
            <a:pPr marL="354965" indent="-354965">
              <a:buNone/>
            </a:pPr>
            <a:r>
              <a:rPr lang="de-DE" sz="1000" dirty="0"/>
              <a:t>Verband Deutscher Naturparke e. V., Institut für Nachhaltige Ernährung der FH Münster, Technischen Universität Berlin – Institut für Berufliche Bildung und Arbeitslehre (TUB), Wuppertal Instituts für Klima, Umwelt, Energie gGmbH. (Hrsg.) (2023): Nachhaltige und klimaschonende Gastronomie. Schulungsunterlagen aus dem Projekt Katzensprung 2.0 – Aktiv für den Klimaschutz im Deutschlandtourismus. Gefördert durch: Bundesministerium für Wirtschaft und Klimaschutz. </a:t>
            </a:r>
          </a:p>
          <a:p>
            <a:pPr marL="354965" indent="-354965">
              <a:buNone/>
            </a:pPr>
            <a:r>
              <a:rPr lang="de-DE" sz="1000" dirty="0" err="1">
                <a:ea typeface="+mn-lt"/>
                <a:cs typeface="+mn-lt"/>
              </a:rPr>
              <a:t>Water</a:t>
            </a:r>
            <a:r>
              <a:rPr lang="de-DE" sz="1000" dirty="0">
                <a:ea typeface="+mn-lt"/>
                <a:cs typeface="+mn-lt"/>
              </a:rPr>
              <a:t> Footprint Network (o.J.): </a:t>
            </a:r>
            <a:r>
              <a:rPr lang="de-DE" sz="1000" dirty="0" err="1">
                <a:ea typeface="+mn-lt"/>
                <a:cs typeface="+mn-lt"/>
              </a:rPr>
              <a:t>Product</a:t>
            </a:r>
            <a:r>
              <a:rPr lang="de-DE" sz="1000" dirty="0">
                <a:ea typeface="+mn-lt"/>
                <a:cs typeface="+mn-lt"/>
              </a:rPr>
              <a:t> Gallery. </a:t>
            </a:r>
            <a:r>
              <a:rPr lang="de-DE" sz="1000" dirty="0">
                <a:ea typeface="+mn-lt"/>
                <a:cs typeface="+mn-lt"/>
                <a:hlinkClick r:id="rId12"/>
              </a:rPr>
              <a:t>https://www.waterfootprint.org/resources/interactive-tools/product-gallery/</a:t>
            </a:r>
            <a:r>
              <a:rPr lang="de-DE" sz="1000" dirty="0">
                <a:ea typeface="+mn-lt"/>
                <a:cs typeface="+mn-lt"/>
              </a:rPr>
              <a:t>.  </a:t>
            </a:r>
          </a:p>
          <a:p>
            <a:pPr marL="354965" indent="-354965">
              <a:buNone/>
            </a:pPr>
            <a:r>
              <a:rPr lang="de-DE" sz="1000" dirty="0">
                <a:ea typeface="+mn-lt"/>
                <a:cs typeface="+mn-lt"/>
              </a:rPr>
              <a:t>WWF Deutschland (2020): Essen wir das Klima auf?, WWF Deutschland. URL </a:t>
            </a:r>
            <a:r>
              <a:rPr lang="de-DE" sz="1000" dirty="0">
                <a:ea typeface="+mn-lt"/>
                <a:cs typeface="+mn-lt"/>
                <a:hlinkClick r:id="rId13"/>
              </a:rPr>
              <a:t>https://www.wwf.de/themen-projekte/landwirtschaft/ernaehrung-konsum/essen-wir-das-klima-auf</a:t>
            </a:r>
            <a:r>
              <a:rPr lang="de-DE" sz="1000" dirty="0">
                <a:ea typeface="+mn-lt"/>
                <a:cs typeface="+mn-lt"/>
              </a:rPr>
              <a:t>. </a:t>
            </a:r>
          </a:p>
          <a:p>
            <a:pPr marL="354965" indent="-354965">
              <a:buNone/>
            </a:pPr>
            <a:r>
              <a:rPr lang="de-DE" sz="1000" dirty="0">
                <a:ea typeface="+mn-lt"/>
                <a:cs typeface="+mn-lt"/>
              </a:rPr>
              <a:t>WWF Deutschland (2021): Klimaschutz, landwirtschaftliche Fläche und natürliche Lebensräume. </a:t>
            </a:r>
            <a:r>
              <a:rPr lang="de-DE" sz="1000" dirty="0">
                <a:ea typeface="+mn-lt"/>
                <a:cs typeface="+mn-lt"/>
                <a:hlinkClick r:id="rId14"/>
              </a:rPr>
              <a:t>https://www.wwf.de/fileadmin/fm-wwf/Publikationen-PDF/Landwirtschaft/kulinarische-kompass-klima.pdf</a:t>
            </a:r>
            <a:r>
              <a:rPr lang="de-DE" sz="1000" dirty="0">
                <a:ea typeface="+mn-lt"/>
                <a:cs typeface="+mn-lt"/>
              </a:rPr>
              <a:t>.  </a:t>
            </a:r>
          </a:p>
          <a:p>
            <a:pPr marL="354965" indent="-354965">
              <a:buNone/>
            </a:pPr>
            <a:r>
              <a:rPr lang="de-DE" sz="1000" dirty="0">
                <a:ea typeface="+mn-lt"/>
                <a:cs typeface="+mn-lt"/>
              </a:rPr>
              <a:t>Zukunftsstiftung Landwirtschaft (2020): Der globale Acker. </a:t>
            </a:r>
            <a:r>
              <a:rPr lang="de-DE" sz="1000" dirty="0">
                <a:ea typeface="+mn-lt"/>
                <a:cs typeface="+mn-lt"/>
                <a:hlinkClick r:id="rId15"/>
              </a:rPr>
              <a:t>https://www.2000m2.eu/de/worum-gehts/</a:t>
            </a:r>
            <a:r>
              <a:rPr lang="de-DE" sz="1000" dirty="0">
                <a:ea typeface="+mn-lt"/>
                <a:cs typeface="+mn-lt"/>
              </a:rPr>
              <a:t>.  </a:t>
            </a:r>
          </a:p>
          <a:p>
            <a:pPr marL="354965" indent="-354965">
              <a:buNone/>
            </a:pPr>
            <a:endParaRPr lang="de-DE" sz="1000" dirty="0">
              <a:ea typeface="+mn-lt"/>
              <a:cs typeface="+mn-lt"/>
            </a:endParaRPr>
          </a:p>
          <a:p>
            <a:pPr marL="354965" indent="-354965">
              <a:buNone/>
            </a:pPr>
            <a:endParaRPr lang="de-DE" sz="1000" dirty="0">
              <a:ea typeface="+mn-lt"/>
              <a:cs typeface="+mn-lt"/>
            </a:endParaRPr>
          </a:p>
          <a:p>
            <a:pPr marL="354965" indent="-354965">
              <a:buNone/>
            </a:pPr>
            <a:endParaRPr lang="de-DE" sz="1000" dirty="0">
              <a:ea typeface="+mn-lt"/>
              <a:cs typeface="+mn-lt"/>
            </a:endParaRPr>
          </a:p>
        </p:txBody>
      </p:sp>
    </p:spTree>
    <p:extLst>
      <p:ext uri="{BB962C8B-B14F-4D97-AF65-F5344CB8AC3E}">
        <p14:creationId xmlns:p14="http://schemas.microsoft.com/office/powerpoint/2010/main" val="2493594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BBC0D-3D54-FC46-989F-EC39B90DA920}"/>
              </a:ext>
            </a:extLst>
          </p:cNvPr>
          <p:cNvSpPr>
            <a:spLocks noGrp="1"/>
          </p:cNvSpPr>
          <p:nvPr>
            <p:ph type="ctrTitle"/>
          </p:nvPr>
        </p:nvSpPr>
        <p:spPr/>
        <p:txBody>
          <a:bodyPr/>
          <a:lstStyle/>
          <a:p>
            <a:r>
              <a:rPr lang="de-DE" dirty="0"/>
              <a:t>ENDE 1.</a:t>
            </a:r>
          </a:p>
        </p:txBody>
      </p:sp>
      <p:sp>
        <p:nvSpPr>
          <p:cNvPr id="3" name="Untertitel 2">
            <a:extLst>
              <a:ext uri="{FF2B5EF4-FFF2-40B4-BE49-F238E27FC236}">
                <a16:creationId xmlns:a16="http://schemas.microsoft.com/office/drawing/2014/main" id="{2637D044-458D-1806-1F20-61D235E2D335}"/>
              </a:ext>
            </a:extLst>
          </p:cNvPr>
          <p:cNvSpPr>
            <a:spLocks noGrp="1"/>
          </p:cNvSpPr>
          <p:nvPr>
            <p:ph type="subTitle" idx="1"/>
          </p:nvPr>
        </p:nvSpPr>
        <p:spPr/>
        <p:txBody>
          <a:bodyPr/>
          <a:lstStyle/>
          <a:p>
            <a:endParaRPr lang="de-DE"/>
          </a:p>
        </p:txBody>
      </p:sp>
      <p:sp>
        <p:nvSpPr>
          <p:cNvPr id="4" name="Textplatzhalter 3">
            <a:extLst>
              <a:ext uri="{FF2B5EF4-FFF2-40B4-BE49-F238E27FC236}">
                <a16:creationId xmlns:a16="http://schemas.microsoft.com/office/drawing/2014/main" id="{FEDE5F10-0333-C098-DFB3-2ACC3FA1D872}"/>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1118098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0FD741-C330-C91F-1A7C-F211365EBBB6}"/>
              </a:ext>
            </a:extLst>
          </p:cNvPr>
          <p:cNvSpPr>
            <a:spLocks noGrp="1"/>
          </p:cNvSpPr>
          <p:nvPr>
            <p:ph type="ctrTitle"/>
          </p:nvPr>
        </p:nvSpPr>
        <p:spPr/>
        <p:txBody>
          <a:bodyPr/>
          <a:lstStyle/>
          <a:p>
            <a:r>
              <a:rPr lang="de-DE"/>
              <a:t>Agenda</a:t>
            </a:r>
          </a:p>
        </p:txBody>
      </p:sp>
      <p:sp>
        <p:nvSpPr>
          <p:cNvPr id="6" name="Textfeld 5">
            <a:extLst>
              <a:ext uri="{FF2B5EF4-FFF2-40B4-BE49-F238E27FC236}">
                <a16:creationId xmlns:a16="http://schemas.microsoft.com/office/drawing/2014/main" id="{2FCED2B6-494E-E216-D0BD-7E802FF149B7}"/>
              </a:ext>
            </a:extLst>
          </p:cNvPr>
          <p:cNvSpPr txBox="1"/>
          <p:nvPr/>
        </p:nvSpPr>
        <p:spPr>
          <a:xfrm>
            <a:off x="805912" y="2221521"/>
            <a:ext cx="6350262" cy="5113644"/>
          </a:xfrm>
          <a:prstGeom prst="rect">
            <a:avLst/>
          </a:prstGeom>
          <a:noFill/>
        </p:spPr>
        <p:txBody>
          <a:bodyPr wrap="square" rtlCol="0">
            <a:spAutoFit/>
          </a:bodyPr>
          <a:lstStyle/>
          <a:p>
            <a:pPr marL="342900" indent="-342900">
              <a:lnSpc>
                <a:spcPct val="150000"/>
              </a:lnSpc>
              <a:buFont typeface="Wingdings" pitchFamily="2" charset="2"/>
              <a:buChar char="§"/>
            </a:pPr>
            <a:r>
              <a:rPr lang="de-DE" sz="2000" dirty="0" err="1">
                <a:effectLst/>
                <a:latin typeface="Helvetica" pitchFamily="2" charset="0"/>
              </a:rPr>
              <a:t>GeNAH</a:t>
            </a:r>
            <a:endParaRPr lang="de-DE" sz="2000" dirty="0">
              <a:effectLst/>
              <a:latin typeface="Helvetica" pitchFamily="2" charset="0"/>
            </a:endParaRPr>
          </a:p>
          <a:p>
            <a:pPr marL="342900" indent="-342900">
              <a:lnSpc>
                <a:spcPct val="150000"/>
              </a:lnSpc>
              <a:buFont typeface="Wingdings" pitchFamily="2" charset="2"/>
              <a:buChar char="§"/>
            </a:pPr>
            <a:r>
              <a:rPr lang="de-DE" sz="2000" dirty="0">
                <a:effectLst/>
                <a:latin typeface="Helvetica" pitchFamily="2" charset="0"/>
              </a:rPr>
              <a:t>Begrüßung und Vorstellungsrunde</a:t>
            </a:r>
          </a:p>
          <a:p>
            <a:pPr marL="342900" indent="-342900">
              <a:lnSpc>
                <a:spcPct val="150000"/>
              </a:lnSpc>
              <a:buFont typeface="Wingdings" pitchFamily="2" charset="2"/>
              <a:buChar char="§"/>
            </a:pPr>
            <a:r>
              <a:rPr lang="de-DE" sz="2000" dirty="0">
                <a:effectLst/>
                <a:latin typeface="Helvetica" pitchFamily="2" charset="0"/>
              </a:rPr>
              <a:t>Ziele</a:t>
            </a:r>
          </a:p>
          <a:p>
            <a:pPr marL="342900" indent="-342900">
              <a:lnSpc>
                <a:spcPct val="150000"/>
              </a:lnSpc>
              <a:buFont typeface="Wingdings" pitchFamily="2" charset="2"/>
              <a:buChar char="§"/>
            </a:pPr>
            <a:r>
              <a:rPr lang="de-DE" sz="2000" dirty="0">
                <a:latin typeface="Helvetica" pitchFamily="2" charset="0"/>
              </a:rPr>
              <a:t>Überblick: Rezepturen</a:t>
            </a:r>
          </a:p>
          <a:p>
            <a:pPr marL="342900" indent="-342900">
              <a:lnSpc>
                <a:spcPct val="150000"/>
              </a:lnSpc>
              <a:buFont typeface="Wingdings" pitchFamily="2" charset="2"/>
              <a:buChar char="§"/>
            </a:pPr>
            <a:r>
              <a:rPr lang="de-DE" sz="2000" dirty="0">
                <a:latin typeface="Helvetica" pitchFamily="2" charset="0"/>
              </a:rPr>
              <a:t>Rezepturentwicklung</a:t>
            </a:r>
          </a:p>
          <a:p>
            <a:pPr marL="342900" indent="-342900">
              <a:lnSpc>
                <a:spcPct val="150000"/>
              </a:lnSpc>
              <a:buFont typeface="Wingdings" pitchFamily="2" charset="2"/>
              <a:buChar char="§"/>
            </a:pPr>
            <a:r>
              <a:rPr lang="de-DE" sz="2000" dirty="0">
                <a:latin typeface="Helvetica" pitchFamily="2" charset="0"/>
              </a:rPr>
              <a:t>Nachhaltige Einflussfaktoren</a:t>
            </a:r>
          </a:p>
          <a:p>
            <a:pPr marL="342900" indent="-342900">
              <a:lnSpc>
                <a:spcPct val="150000"/>
              </a:lnSpc>
              <a:buFont typeface="Wingdings" pitchFamily="2" charset="2"/>
              <a:buChar char="§"/>
            </a:pPr>
            <a:r>
              <a:rPr lang="de-DE" sz="2000" dirty="0">
                <a:latin typeface="Helvetica" pitchFamily="2" charset="0"/>
              </a:rPr>
              <a:t>NAHGAST-Rechner</a:t>
            </a:r>
          </a:p>
          <a:p>
            <a:pPr marL="342900" indent="-342900">
              <a:lnSpc>
                <a:spcPct val="150000"/>
              </a:lnSpc>
              <a:buFont typeface="Wingdings" pitchFamily="2" charset="2"/>
              <a:buChar char="§"/>
            </a:pPr>
            <a:r>
              <a:rPr lang="de-DE" sz="2000" dirty="0">
                <a:effectLst/>
                <a:latin typeface="Helvetica" pitchFamily="2" charset="0"/>
              </a:rPr>
              <a:t>Weiterführende Aufgabe</a:t>
            </a:r>
          </a:p>
          <a:p>
            <a:pPr marL="342900" indent="-342900">
              <a:lnSpc>
                <a:spcPct val="150000"/>
              </a:lnSpc>
              <a:buFont typeface="Wingdings" pitchFamily="2" charset="2"/>
              <a:buChar char="§"/>
            </a:pPr>
            <a:r>
              <a:rPr lang="de-DE" sz="2000" dirty="0">
                <a:effectLst/>
                <a:latin typeface="Helvetica" pitchFamily="2" charset="0"/>
              </a:rPr>
              <a:t>Abschlussrunde</a:t>
            </a:r>
          </a:p>
          <a:p>
            <a:pPr>
              <a:lnSpc>
                <a:spcPct val="150000"/>
              </a:lnSpc>
            </a:pPr>
            <a:endParaRPr lang="de-DE" sz="2000" dirty="0"/>
          </a:p>
          <a:p>
            <a:pPr>
              <a:lnSpc>
                <a:spcPct val="150000"/>
              </a:lnSpc>
            </a:pPr>
            <a:endParaRPr lang="de-DE" sz="2000" dirty="0"/>
          </a:p>
        </p:txBody>
      </p:sp>
    </p:spTree>
    <p:extLst>
      <p:ext uri="{BB962C8B-B14F-4D97-AF65-F5344CB8AC3E}">
        <p14:creationId xmlns:p14="http://schemas.microsoft.com/office/powerpoint/2010/main" val="4079599550"/>
      </p:ext>
    </p:extLst>
  </p:cSld>
  <p:clrMapOvr>
    <a:masterClrMapping/>
  </p:clrMapOvr>
</p:sld>
</file>

<file path=ppt/theme/theme1.xml><?xml version="1.0" encoding="utf-8"?>
<a:theme xmlns:a="http://schemas.openxmlformats.org/drawingml/2006/main" name="FHM_PowerPoint_16x9">
  <a:themeElements>
    <a:clrScheme name="Laufschrift">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lnSpc>
            <a:spcPct val="110000"/>
          </a:lnSpc>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defRPr sz="1900" dirty="0" err="1" smtClean="0"/>
        </a:defPPr>
      </a:lstStyle>
    </a:txDef>
  </a:objectDefaults>
  <a:extraClrSchemeLst/>
  <a:extLst>
    <a:ext uri="{05A4C25C-085E-4340-85A3-A5531E510DB2}">
      <thm15:themeFamily xmlns:thm15="http://schemas.microsoft.com/office/thememl/2012/main" name="FHM_PowerPoint_16x9.potx" id="{C1CD61E7-E341-47C1-B7CD-29525E46C3DA}" vid="{8EB3C44D-C074-489A-B0AA-195B1B9DD2C5}"/>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83b728-207d-4b0a-99c3-dd8f16099055" xsi:nil="true"/>
    <lcf76f155ced4ddcb4097134ff3c332f xmlns="784f1ef9-61db-4f19-bef7-60bb4b8fb798">
      <Terms xmlns="http://schemas.microsoft.com/office/infopath/2007/PartnerControls"/>
    </lcf76f155ced4ddcb4097134ff3c332f>
    <SharedWithUsers xmlns="5583b728-207d-4b0a-99c3-dd8f16099055">
      <UserInfo>
        <DisplayName>Petra Teitscheid</DisplayName>
        <AccountId>10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C2FDCD5CCA4947B16BED9F22718C4F" ma:contentTypeVersion="17" ma:contentTypeDescription="Create a new document." ma:contentTypeScope="" ma:versionID="00a1f8a7207e139ff584eb8da0804c88">
  <xsd:schema xmlns:xsd="http://www.w3.org/2001/XMLSchema" xmlns:xs="http://www.w3.org/2001/XMLSchema" xmlns:p="http://schemas.microsoft.com/office/2006/metadata/properties" xmlns:ns2="784f1ef9-61db-4f19-bef7-60bb4b8fb798" xmlns:ns3="5583b728-207d-4b0a-99c3-dd8f16099055" targetNamespace="http://schemas.microsoft.com/office/2006/metadata/properties" ma:root="true" ma:fieldsID="7eede44eace767910ce0504a6802bd0c" ns2:_="" ns3:_="">
    <xsd:import namespace="784f1ef9-61db-4f19-bef7-60bb4b8fb798"/>
    <xsd:import namespace="5583b728-207d-4b0a-99c3-dd8f160990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4f1ef9-61db-4f19-bef7-60bb4b8fb7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83b728-207d-4b0a-99c3-dd8f1609905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9cc3d8c-459c-41a2-8142-f933a2f93c81}" ma:internalName="TaxCatchAll" ma:showField="CatchAllData" ma:web="5583b728-207d-4b0a-99c3-dd8f1609905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705F5-52A3-4B93-B130-9351BA06C13E}">
  <ds:schemaRefs>
    <ds:schemaRef ds:uri="http://schemas.microsoft.com/sharepoint/v3/contenttype/forms"/>
  </ds:schemaRefs>
</ds:datastoreItem>
</file>

<file path=customXml/itemProps2.xml><?xml version="1.0" encoding="utf-8"?>
<ds:datastoreItem xmlns:ds="http://schemas.openxmlformats.org/officeDocument/2006/customXml" ds:itemID="{48000DF0-5B19-4087-B9DD-1351C47DD195}">
  <ds:schemaRef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5583b728-207d-4b0a-99c3-dd8f16099055"/>
    <ds:schemaRef ds:uri="784f1ef9-61db-4f19-bef7-60bb4b8fb798"/>
    <ds:schemaRef ds:uri="http://www.w3.org/XML/1998/namespace"/>
  </ds:schemaRefs>
</ds:datastoreItem>
</file>

<file path=customXml/itemProps3.xml><?xml version="1.0" encoding="utf-8"?>
<ds:datastoreItem xmlns:ds="http://schemas.openxmlformats.org/officeDocument/2006/customXml" ds:itemID="{ED71FBAD-2CA8-4DBE-B5BD-2527425051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4f1ef9-61db-4f19-bef7-60bb4b8fb798"/>
    <ds:schemaRef ds:uri="5583b728-207d-4b0a-99c3-dd8f160990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5450</Words>
  <Application>Microsoft Office PowerPoint</Application>
  <PresentationFormat>Breitbild</PresentationFormat>
  <Paragraphs>908</Paragraphs>
  <Slides>81</Slides>
  <Notes>65</Notes>
  <HiddenSlides>11</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81</vt:i4>
      </vt:variant>
    </vt:vector>
  </HeadingPairs>
  <TitlesOfParts>
    <vt:vector size="91" baseType="lpstr">
      <vt:lpstr>Amatic SC</vt:lpstr>
      <vt:lpstr>-apple-system</vt:lpstr>
      <vt:lpstr>Arial</vt:lpstr>
      <vt:lpstr>Calibri</vt:lpstr>
      <vt:lpstr>Helvetica</vt:lpstr>
      <vt:lpstr>Symbol</vt:lpstr>
      <vt:lpstr>Tahoma</vt:lpstr>
      <vt:lpstr>Times New Roman</vt:lpstr>
      <vt:lpstr>Wingdings</vt:lpstr>
      <vt:lpstr>FHM_PowerPoint_16x9</vt:lpstr>
      <vt:lpstr>PowerPoint-Präsentation</vt:lpstr>
      <vt:lpstr>PowerPoint-Präsentation</vt:lpstr>
      <vt:lpstr>Gesamt-Übersicht</vt:lpstr>
      <vt:lpstr>Übersicht</vt:lpstr>
      <vt:lpstr>Gerechte und nachhaltige Außer-Haus-Angebote gestalten     </vt:lpstr>
      <vt:lpstr>PowerPoint-Präsentation</vt:lpstr>
      <vt:lpstr>GeNAH</vt:lpstr>
      <vt:lpstr>Vorname Nachname</vt:lpstr>
      <vt:lpstr>Agenda</vt:lpstr>
      <vt:lpstr>Erklärung: Vorstellungsrunde </vt:lpstr>
      <vt:lpstr>Vorstellung</vt:lpstr>
      <vt:lpstr>Erklärung: Zielvorstellung &amp; Einordnung in den Verpflegungsablauf  </vt:lpstr>
      <vt:lpstr>Modul-Ziele</vt:lpstr>
      <vt:lpstr>Ziele: Workshop 1</vt:lpstr>
      <vt:lpstr>PowerPoint-Präsentation</vt:lpstr>
      <vt:lpstr>Einordnung in den Verpflegungsablauf</vt:lpstr>
      <vt:lpstr>Nachhaltigkeit integrieren</vt:lpstr>
      <vt:lpstr>Erklärung: Rezepturangaben, -verwaltung und Warenwirtschaftssysteme </vt:lpstr>
      <vt:lpstr>Rezepturen</vt:lpstr>
      <vt:lpstr>Rezepturen</vt:lpstr>
      <vt:lpstr>Ergebnisse</vt:lpstr>
      <vt:lpstr>Rezepturen</vt:lpstr>
      <vt:lpstr>Rezepturen</vt:lpstr>
      <vt:lpstr>Rezepturen</vt:lpstr>
      <vt:lpstr>Erklärung: Einflussfaktoren auf die Rezepturentwicklung </vt:lpstr>
      <vt:lpstr>Einflussfaktoren auf die Rezepturentwicklung</vt:lpstr>
      <vt:lpstr>Rezepturen</vt:lpstr>
      <vt:lpstr>Rezepturen</vt:lpstr>
      <vt:lpstr>Einflussfaktoren auf die Nachhaltigkeit</vt:lpstr>
      <vt:lpstr>Leitbild</vt:lpstr>
      <vt:lpstr>Erklärung: DGE-Ernährungskreis </vt:lpstr>
      <vt:lpstr>Erklärung: DGE-Ernährungskreis </vt:lpstr>
      <vt:lpstr>Leitbild</vt:lpstr>
      <vt:lpstr>Einflussfaktoren auf die Nachhaltigkeit</vt:lpstr>
      <vt:lpstr>Einflussfaktoren auf die Nachhaltigkeit</vt:lpstr>
      <vt:lpstr>Einflussfaktoren auf die Nachhaltigkeit</vt:lpstr>
      <vt:lpstr>Einflussfaktoren auf die Nachhaltigkeit</vt:lpstr>
      <vt:lpstr>Einflussfaktoren auf die Nachhaltigkeit</vt:lpstr>
      <vt:lpstr>Einflussfaktoren auf die Nachhaltigkeit</vt:lpstr>
      <vt:lpstr>Einflussfaktoren auf die Nachhaltigkeit</vt:lpstr>
      <vt:lpstr>Einflussfaktoren auf die Nachhaltigkeit</vt:lpstr>
      <vt:lpstr>PAUSE</vt:lpstr>
      <vt:lpstr>Einflussfaktoren auf die Nachhaltigkeit</vt:lpstr>
      <vt:lpstr>Einflussfaktoren auf die Nachhaltigkeit</vt:lpstr>
      <vt:lpstr>Flächenverbrauch  von Lebensmitteln</vt:lpstr>
      <vt:lpstr>Weltweiter Flächenbedarf für unsere Ernährung in Deutschland pro Jahr</vt:lpstr>
      <vt:lpstr>Teilen wir die Ackerfläche dieser Welt durch die Zahl ihrer Bewohner*innen, ergibt das etwa 2000 m² pro Mensch. Darauf muss alles wachsen, was wir verbrauchen.</vt:lpstr>
      <vt:lpstr>Flächenbedarf im Vergleich</vt:lpstr>
      <vt:lpstr>Wasserverbrauch  von Lebensmitteln</vt:lpstr>
      <vt:lpstr>Wie viel Wasser steckt in unseren Lebensmitteln?</vt:lpstr>
      <vt:lpstr>Wasserfußabdruck </vt:lpstr>
      <vt:lpstr>Wasserknappheits-fußabdruck</vt:lpstr>
      <vt:lpstr>Ressourceninput</vt:lpstr>
      <vt:lpstr>Ressourceninput</vt:lpstr>
      <vt:lpstr>Biodiversität</vt:lpstr>
      <vt:lpstr>Biodiversität</vt:lpstr>
      <vt:lpstr>Treibhausgasemissionen von Lebensmitteln</vt:lpstr>
      <vt:lpstr>Transport von Lebensmitteln</vt:lpstr>
      <vt:lpstr>Häufig mit dem Flugzeug transportierte Lebensmittel</vt:lpstr>
      <vt:lpstr>Regionalität (und Saisonalität)</vt:lpstr>
      <vt:lpstr>Regionalität und Saisonalität</vt:lpstr>
      <vt:lpstr>Saisonalität (und Regionalität)</vt:lpstr>
      <vt:lpstr>Berechnung von Umweltauswirkungen</vt:lpstr>
      <vt:lpstr>Ernährungsbedingte THG-Emissionen</vt:lpstr>
      <vt:lpstr>THG-Emissionen einzelner Lebensmittel</vt:lpstr>
      <vt:lpstr>THG-Emissionen von Gerichten</vt:lpstr>
      <vt:lpstr>Tierische Produkte</vt:lpstr>
      <vt:lpstr>Erklärung: Nahgast-Rechner </vt:lpstr>
      <vt:lpstr>NAHGAST-Rechner</vt:lpstr>
      <vt:lpstr>NAHGAST-Rechner</vt:lpstr>
      <vt:lpstr>NAHGAST-Rechner</vt:lpstr>
      <vt:lpstr>NAHGAST-Rechner</vt:lpstr>
      <vt:lpstr>NAHGAST-Rechner</vt:lpstr>
      <vt:lpstr>NAHGAST-Rechner</vt:lpstr>
      <vt:lpstr>NAHGAST-Rechner</vt:lpstr>
      <vt:lpstr>Aufgabe bis zum nächsten Termin</vt:lpstr>
      <vt:lpstr>weiterführende Aufgabe</vt:lpstr>
      <vt:lpstr>Erklärung: Blitzlicht </vt:lpstr>
      <vt:lpstr>Blitzlicht</vt:lpstr>
      <vt:lpstr>Literatur</vt:lpstr>
      <vt:lpstr>ENDE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Küchensysteme</dc:title>
  <dc:creator>Silke Friedrich</dc:creator>
  <cp:lastModifiedBy>Monique Richert</cp:lastModifiedBy>
  <cp:revision>103</cp:revision>
  <cp:lastPrinted>2022-09-26T09:31:14Z</cp:lastPrinted>
  <dcterms:created xsi:type="dcterms:W3CDTF">2018-11-09T22:28:34Z</dcterms:created>
  <dcterms:modified xsi:type="dcterms:W3CDTF">2024-09-13T07:47:50Z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0x010100BFC2FDCD5CCA4947B16BED9F22718C4F</vt:lpwstr>
  </property>
  <property fmtid="{D5CDD505-2E9C-101B-9397-08002B2CF9AE}" pid="3" name="MediaServiceImageTags">
    <vt:lpwstr/>
  </property>
</Properties>
</file>