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1240" r:id="rId2"/>
    <p:sldId id="1636" r:id="rId3"/>
    <p:sldId id="1236" r:id="rId4"/>
    <p:sldId id="1640" r:id="rId5"/>
    <p:sldId id="1641" r:id="rId6"/>
    <p:sldId id="1642" r:id="rId7"/>
    <p:sldId id="1180" r:id="rId8"/>
    <p:sldId id="1643" r:id="rId9"/>
    <p:sldId id="1123" r:id="rId10"/>
    <p:sldId id="1585" r:id="rId11"/>
    <p:sldId id="1198" r:id="rId12"/>
    <p:sldId id="1131" r:id="rId13"/>
    <p:sldId id="1201" r:id="rId14"/>
    <p:sldId id="1163" r:id="rId15"/>
    <p:sldId id="1162" r:id="rId16"/>
    <p:sldId id="1128" r:id="rId17"/>
    <p:sldId id="1203" r:id="rId18"/>
    <p:sldId id="1204" r:id="rId19"/>
    <p:sldId id="1205" r:id="rId20"/>
    <p:sldId id="1645" r:id="rId21"/>
    <p:sldId id="1644" r:id="rId22"/>
    <p:sldId id="1256" r:id="rId23"/>
    <p:sldId id="1185" r:id="rId24"/>
    <p:sldId id="1154" r:id="rId25"/>
    <p:sldId id="1188" r:id="rId26"/>
    <p:sldId id="1187" r:id="rId27"/>
    <p:sldId id="1259" r:id="rId28"/>
    <p:sldId id="1646" r:id="rId29"/>
    <p:sldId id="163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933CB6E1-C91F-4675-AD2D-730B20162CC5}">
          <p14:sldIdLst>
            <p14:sldId id="1240"/>
            <p14:sldId id="1636"/>
          </p14:sldIdLst>
        </p14:section>
        <p14:section name="Ablauf" id="{0495E631-1AC9-4D2F-8D65-C374DFCF8EAC}">
          <p14:sldIdLst>
            <p14:sldId id="1236"/>
          </p14:sldIdLst>
        </p14:section>
        <p14:section name="Schulung" id="{F947CB83-073E-41DF-A916-6A7299C5F6F4}">
          <p14:sldIdLst>
            <p14:sldId id="1640"/>
            <p14:sldId id="1641"/>
            <p14:sldId id="1642"/>
            <p14:sldId id="1180"/>
            <p14:sldId id="1643"/>
            <p14:sldId id="1123"/>
            <p14:sldId id="1585"/>
            <p14:sldId id="1198"/>
            <p14:sldId id="1131"/>
            <p14:sldId id="1201"/>
            <p14:sldId id="1163"/>
            <p14:sldId id="1162"/>
            <p14:sldId id="1128"/>
            <p14:sldId id="1203"/>
            <p14:sldId id="1204"/>
            <p14:sldId id="1205"/>
            <p14:sldId id="1645"/>
            <p14:sldId id="1644"/>
            <p14:sldId id="1256"/>
            <p14:sldId id="1185"/>
            <p14:sldId id="1154"/>
            <p14:sldId id="1188"/>
            <p14:sldId id="1187"/>
            <p14:sldId id="1259"/>
            <p14:sldId id="1646"/>
            <p14:sldId id="16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55"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74503-5F7C-4188-9FE1-D57F26D0CBDF}" type="datetimeFigureOut">
              <a:rPr lang="de-DE" smtClean="0"/>
              <a:t>12.09.2024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3D6C0-3D01-4D20-A3ED-0EA517B489DD}" type="slidenum">
              <a:rPr lang="de-DE" smtClean="0"/>
              <a:t>‹Nr.›</a:t>
            </a:fld>
            <a:endParaRPr lang="de-DE"/>
          </a:p>
        </p:txBody>
      </p:sp>
    </p:spTree>
    <p:extLst>
      <p:ext uri="{BB962C8B-B14F-4D97-AF65-F5344CB8AC3E}">
        <p14:creationId xmlns:p14="http://schemas.microsoft.com/office/powerpoint/2010/main" val="4027425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71521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kann ich überhaupt beginnen?</a:t>
            </a:r>
          </a:p>
        </p:txBody>
      </p:sp>
      <p:sp>
        <p:nvSpPr>
          <p:cNvPr id="4" name="Foliennummernplatzhalter 3"/>
          <p:cNvSpPr>
            <a:spLocks noGrp="1"/>
          </p:cNvSpPr>
          <p:nvPr>
            <p:ph type="sldNum" sz="quarter" idx="5"/>
          </p:nvPr>
        </p:nvSpPr>
        <p:spPr/>
        <p:txBody>
          <a:bodyPr/>
          <a:lstStyle/>
          <a:p>
            <a:fld id="{7F5BED8C-25A0-454E-9F9C-04F65E5AD4F7}" type="slidenum">
              <a:rPr lang="de-DE" smtClean="0"/>
              <a:t>19</a:t>
            </a:fld>
            <a:endParaRPr lang="de-DE"/>
          </a:p>
        </p:txBody>
      </p:sp>
    </p:spTree>
    <p:extLst>
      <p:ext uri="{BB962C8B-B14F-4D97-AF65-F5344CB8AC3E}">
        <p14:creationId xmlns:p14="http://schemas.microsoft.com/office/powerpoint/2010/main" val="191312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21</a:t>
            </a:fld>
            <a:endParaRPr lang="de-DE"/>
          </a:p>
        </p:txBody>
      </p:sp>
    </p:spTree>
    <p:extLst>
      <p:ext uri="{BB962C8B-B14F-4D97-AF65-F5344CB8AC3E}">
        <p14:creationId xmlns:p14="http://schemas.microsoft.com/office/powerpoint/2010/main" val="1934935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 den vorherigen Folien ist dies gut abzuleiten. Es ist wichtig zu wissen für wen wir kochen.</a:t>
            </a:r>
          </a:p>
          <a:p>
            <a:r>
              <a:rPr lang="de-DE" dirty="0"/>
              <a:t>Nicht kurzfristig beeinflussbar, aber teilweise indirekt längerfristig veränderbar</a:t>
            </a:r>
          </a:p>
        </p:txBody>
      </p:sp>
      <p:sp>
        <p:nvSpPr>
          <p:cNvPr id="4" name="Foliennummernplatzhalter 3"/>
          <p:cNvSpPr>
            <a:spLocks noGrp="1"/>
          </p:cNvSpPr>
          <p:nvPr>
            <p:ph type="sldNum" sz="quarter" idx="5"/>
          </p:nvPr>
        </p:nvSpPr>
        <p:spPr/>
        <p:txBody>
          <a:bodyPr/>
          <a:lstStyle/>
          <a:p>
            <a:fld id="{7F5BED8C-25A0-454E-9F9C-04F65E5AD4F7}" type="slidenum">
              <a:rPr lang="de-DE" smtClean="0"/>
              <a:t>22</a:t>
            </a:fld>
            <a:endParaRPr lang="de-DE"/>
          </a:p>
        </p:txBody>
      </p:sp>
    </p:spTree>
    <p:extLst>
      <p:ext uri="{BB962C8B-B14F-4D97-AF65-F5344CB8AC3E}">
        <p14:creationId xmlns:p14="http://schemas.microsoft.com/office/powerpoint/2010/main" val="3811271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solidFill>
                  <a:schemeClr val="accent1"/>
                </a:solidFill>
              </a:rPr>
              <a:t>Nudging</a:t>
            </a:r>
            <a:r>
              <a:rPr lang="de-DE" b="1" dirty="0">
                <a:solidFill>
                  <a:schemeClr val="accent1"/>
                </a:solidFill>
              </a:rPr>
              <a:t>: </a:t>
            </a:r>
            <a:r>
              <a:rPr lang="de-DE" dirty="0"/>
              <a:t>adressiert</a:t>
            </a:r>
            <a:r>
              <a:rPr lang="de-DE" b="1" dirty="0">
                <a:solidFill>
                  <a:schemeClr val="accent1"/>
                </a:solidFill>
              </a:rPr>
              <a:t> </a:t>
            </a:r>
            <a:r>
              <a:rPr lang="de-DE" dirty="0"/>
              <a:t>Stellschrauben, die primär </a:t>
            </a:r>
            <a:r>
              <a:rPr lang="de-DE" b="1" dirty="0"/>
              <a:t>unbewusst</a:t>
            </a:r>
            <a:r>
              <a:rPr lang="de-DE" dirty="0"/>
              <a:t> über </a:t>
            </a:r>
            <a:r>
              <a:rPr lang="de-DE" b="1" dirty="0"/>
              <a:t>Veränderungen in der physischen Umgebung </a:t>
            </a:r>
            <a:r>
              <a:rPr lang="de-DE" dirty="0"/>
              <a:t>wirken</a:t>
            </a:r>
          </a:p>
          <a:p>
            <a:r>
              <a:rPr lang="de-DE" b="1" dirty="0">
                <a:solidFill>
                  <a:srgbClr val="0070C0"/>
                </a:solidFill>
              </a:rPr>
              <a:t>Informationen: </a:t>
            </a:r>
            <a:r>
              <a:rPr lang="de-DE" dirty="0"/>
              <a:t>adressiert</a:t>
            </a:r>
            <a:r>
              <a:rPr lang="de-DE" b="1" dirty="0">
                <a:solidFill>
                  <a:srgbClr val="0070C0"/>
                </a:solidFill>
              </a:rPr>
              <a:t> </a:t>
            </a:r>
            <a:r>
              <a:rPr lang="de-DE" dirty="0"/>
              <a:t>Stellschrauben, die primär über </a:t>
            </a:r>
            <a:r>
              <a:rPr lang="de-DE" b="1" dirty="0"/>
              <a:t>bewusste</a:t>
            </a:r>
            <a:r>
              <a:rPr lang="de-DE" dirty="0"/>
              <a:t> </a:t>
            </a:r>
            <a:r>
              <a:rPr lang="de-DE" b="1" dirty="0"/>
              <a:t>Denkprozesse</a:t>
            </a:r>
            <a:r>
              <a:rPr lang="de-DE" dirty="0"/>
              <a:t> auf das Verhalten von einzelnen Personen wirken</a:t>
            </a:r>
          </a:p>
          <a:p>
            <a:r>
              <a:rPr lang="de-DE" b="1" dirty="0">
                <a:solidFill>
                  <a:srgbClr val="00B050"/>
                </a:solidFill>
              </a:rPr>
              <a:t>Partizipation: </a:t>
            </a:r>
            <a:r>
              <a:rPr lang="de-DE" dirty="0"/>
              <a:t>adressiert</a:t>
            </a:r>
            <a:r>
              <a:rPr lang="de-DE" b="1" dirty="0">
                <a:solidFill>
                  <a:srgbClr val="0070C0"/>
                </a:solidFill>
              </a:rPr>
              <a:t> </a:t>
            </a:r>
            <a:r>
              <a:rPr lang="de-DE" dirty="0"/>
              <a:t>Stellschrauben, die primär über eine </a:t>
            </a:r>
            <a:r>
              <a:rPr lang="de-DE" b="1" dirty="0"/>
              <a:t>aktive Auseinandersetzung </a:t>
            </a:r>
            <a:r>
              <a:rPr lang="de-DE" dirty="0"/>
              <a:t>mit Themen und die Übernahme von Verantwortung auf das individuelle Verhalten wirken</a:t>
            </a:r>
          </a:p>
          <a:p>
            <a:endParaRPr lang="de-DE" dirty="0"/>
          </a:p>
          <a:p>
            <a:pPr>
              <a:lnSpc>
                <a:spcPct val="110000"/>
              </a:lnSpc>
              <a:buClr>
                <a:schemeClr val="dk1"/>
              </a:buClr>
              <a:buSzPts val="1440"/>
            </a:pPr>
            <a:r>
              <a:rPr lang="de-DE" b="0" i="1" u="none" strike="noStrike" cap="none" dirty="0" err="1">
                <a:solidFill>
                  <a:srgbClr val="E8761B"/>
                </a:solidFill>
                <a:latin typeface="Arial"/>
                <a:ea typeface="Arial"/>
                <a:cs typeface="Arial"/>
                <a:sym typeface="Arial"/>
              </a:rPr>
              <a:t>Nudging</a:t>
            </a:r>
            <a:r>
              <a:rPr lang="de-DE" b="0" i="0" u="none" strike="noStrike" cap="none" dirty="0">
                <a:solidFill>
                  <a:schemeClr val="dk1"/>
                </a:solidFill>
                <a:latin typeface="Arial"/>
                <a:ea typeface="Arial"/>
                <a:cs typeface="Arial"/>
                <a:sym typeface="Arial"/>
              </a:rPr>
              <a:t> kann als „Anstupsen“ übersetzt und beschrieben werden. Durch </a:t>
            </a:r>
            <a:r>
              <a:rPr lang="de-DE" b="0" i="1" u="none" strike="noStrike" cap="none" dirty="0" err="1">
                <a:solidFill>
                  <a:srgbClr val="E8761B"/>
                </a:solidFill>
                <a:latin typeface="Arial"/>
                <a:ea typeface="Arial"/>
                <a:cs typeface="Arial"/>
                <a:sym typeface="Arial"/>
              </a:rPr>
              <a:t>Nudging</a:t>
            </a:r>
            <a:r>
              <a:rPr lang="de-DE" b="0" i="0" u="none" strike="noStrike" cap="none" dirty="0">
                <a:solidFill>
                  <a:schemeClr val="dk1"/>
                </a:solidFill>
                <a:latin typeface="Arial"/>
                <a:ea typeface="Arial"/>
                <a:cs typeface="Arial"/>
                <a:sym typeface="Arial"/>
              </a:rPr>
              <a:t> sollen Menschen dazu bewegt werden, sich für eine erwünschte Verhaltensweise zu entscheiden. </a:t>
            </a:r>
          </a:p>
          <a:p>
            <a:pPr defTabSz="990478">
              <a:lnSpc>
                <a:spcPct val="110000"/>
              </a:lnSpc>
              <a:buClr>
                <a:schemeClr val="dk1"/>
              </a:buClr>
              <a:buSzPts val="1440"/>
              <a:defRPr/>
            </a:pPr>
            <a:r>
              <a:rPr lang="de-DE" sz="1300" dirty="0"/>
              <a:t>-&gt; Das Elefantenjunge ist es gewohnt, durch kleine Stupser von der Elefantenkuh gelenkt zu werden</a:t>
            </a:r>
          </a:p>
          <a:p>
            <a:pPr>
              <a:lnSpc>
                <a:spcPct val="110000"/>
              </a:lnSpc>
              <a:buClr>
                <a:schemeClr val="dk1"/>
              </a:buClr>
              <a:buSzPts val="1440"/>
            </a:pPr>
            <a:endParaRPr lang="de-DE" b="0" i="0" u="none" strike="noStrike" cap="none" dirty="0">
              <a:solidFill>
                <a:schemeClr val="dk1"/>
              </a:solidFill>
              <a:latin typeface="Arial"/>
              <a:ea typeface="Arial"/>
              <a:cs typeface="Arial"/>
              <a:sym typeface="Arial"/>
            </a:endParaRPr>
          </a:p>
          <a:p>
            <a:pPr>
              <a:lnSpc>
                <a:spcPct val="110000"/>
              </a:lnSpc>
              <a:buClr>
                <a:schemeClr val="dk1"/>
              </a:buClr>
              <a:buSzPts val="1440"/>
            </a:pPr>
            <a:r>
              <a:rPr lang="de-DE" b="0" i="0" u="none" strike="noStrike" cap="none" dirty="0">
                <a:solidFill>
                  <a:schemeClr val="dk1"/>
                </a:solidFill>
                <a:latin typeface="Arial"/>
                <a:ea typeface="Arial"/>
                <a:cs typeface="Arial"/>
                <a:sym typeface="Arial"/>
              </a:rPr>
              <a:t>Wichtig: </a:t>
            </a:r>
            <a:r>
              <a:rPr lang="de-DE" b="0" i="0" u="none" strike="noStrike" cap="none" dirty="0" err="1">
                <a:solidFill>
                  <a:schemeClr val="dk1"/>
                </a:solidFill>
                <a:latin typeface="Arial"/>
                <a:ea typeface="Arial"/>
                <a:cs typeface="Arial"/>
                <a:sym typeface="Arial"/>
              </a:rPr>
              <a:t>Konsument:innen</a:t>
            </a:r>
            <a:r>
              <a:rPr lang="de-DE" b="0" i="0" u="none" strike="noStrike" cap="none" dirty="0">
                <a:solidFill>
                  <a:schemeClr val="dk1"/>
                </a:solidFill>
                <a:latin typeface="Arial"/>
                <a:ea typeface="Arial"/>
                <a:cs typeface="Arial"/>
                <a:sym typeface="Arial"/>
              </a:rPr>
              <a:t> werden nicht durch Zwang, Vorschriften oder Verbote zu einer Entscheidung gebracht.</a:t>
            </a:r>
          </a:p>
          <a:p>
            <a:pPr defTabSz="990478">
              <a:buSzPts val="1400"/>
              <a:defRPr/>
            </a:pPr>
            <a:r>
              <a:rPr lang="de-DE" sz="1300" dirty="0"/>
              <a:t>Hier geht es um Stellschrauben, die in erster Linie unbewusst und intuitiv wirken.</a:t>
            </a:r>
          </a:p>
          <a:p>
            <a:pPr>
              <a:buSzPts val="1400"/>
            </a:pPr>
            <a:endParaRPr lang="de-DE" dirty="0"/>
          </a:p>
          <a:p>
            <a:r>
              <a:rPr lang="de-DE" sz="1300" dirty="0"/>
              <a:t>Maßnahmen, mit denen </a:t>
            </a:r>
            <a:r>
              <a:rPr lang="de-DE" sz="1300" u="sng" dirty="0"/>
              <a:t>Entscheidungsarchitekten</a:t>
            </a:r>
            <a:r>
              <a:rPr lang="de-DE" sz="1300" dirty="0"/>
              <a:t> das </a:t>
            </a:r>
            <a:r>
              <a:rPr lang="de-DE" sz="1300" u="sng" dirty="0"/>
              <a:t>Verhalten</a:t>
            </a:r>
            <a:r>
              <a:rPr lang="de-DE" sz="1300" dirty="0"/>
              <a:t> von Menschen in </a:t>
            </a:r>
            <a:r>
              <a:rPr lang="de-DE" sz="1300" u="sng" dirty="0"/>
              <a:t>vorhersagbarer</a:t>
            </a:r>
            <a:r>
              <a:rPr lang="de-DE" sz="1300" dirty="0"/>
              <a:t> Weise </a:t>
            </a:r>
            <a:r>
              <a:rPr lang="de-DE" sz="1300" u="sng" dirty="0"/>
              <a:t>verändern</a:t>
            </a:r>
            <a:r>
              <a:rPr lang="de-DE" sz="1300" dirty="0"/>
              <a:t> können, </a:t>
            </a:r>
            <a:r>
              <a:rPr lang="de-DE" sz="1300" u="sng" dirty="0"/>
              <a:t>ohne</a:t>
            </a:r>
            <a:r>
              <a:rPr lang="de-DE" sz="1300" dirty="0"/>
              <a:t> irgendwelche </a:t>
            </a:r>
            <a:r>
              <a:rPr lang="de-DE" sz="1300" u="sng" dirty="0"/>
              <a:t>Optionen</a:t>
            </a:r>
            <a:r>
              <a:rPr lang="de-DE" sz="1300" dirty="0"/>
              <a:t> </a:t>
            </a:r>
            <a:r>
              <a:rPr lang="de-DE" sz="1300" u="sng" dirty="0"/>
              <a:t>auszuschließen</a:t>
            </a:r>
            <a:r>
              <a:rPr lang="de-DE" sz="1300" dirty="0"/>
              <a:t> oder wirtschaftliche Anreize stark zu verändern.</a:t>
            </a:r>
            <a:endParaRPr lang="de-DE" dirty="0">
              <a:effectLst/>
            </a:endParaRPr>
          </a:p>
          <a:p>
            <a:r>
              <a:rPr lang="de-DE" dirty="0">
                <a:effectLst/>
              </a:rPr>
              <a:t> </a:t>
            </a:r>
          </a:p>
          <a:p>
            <a:r>
              <a:rPr lang="de-DE" sz="1300" dirty="0"/>
              <a:t>Ein </a:t>
            </a:r>
            <a:r>
              <a:rPr lang="de-DE" sz="1300" dirty="0" err="1"/>
              <a:t>Nudge</a:t>
            </a:r>
            <a:r>
              <a:rPr lang="de-DE" sz="1300" dirty="0"/>
              <a:t> muss zugleich </a:t>
            </a:r>
            <a:r>
              <a:rPr lang="de-DE" sz="1300" u="sng" dirty="0"/>
              <a:t>leicht</a:t>
            </a:r>
            <a:r>
              <a:rPr lang="de-DE" sz="1300" dirty="0"/>
              <a:t> und ohne großen Aufwand </a:t>
            </a:r>
            <a:r>
              <a:rPr lang="de-DE" sz="1300" u="sng" dirty="0"/>
              <a:t>zu</a:t>
            </a:r>
            <a:r>
              <a:rPr lang="de-DE" sz="1300" dirty="0"/>
              <a:t> </a:t>
            </a:r>
            <a:r>
              <a:rPr lang="de-DE" sz="1300" u="sng" dirty="0"/>
              <a:t>umgehen</a:t>
            </a:r>
            <a:r>
              <a:rPr lang="de-DE" sz="1300" dirty="0"/>
              <a:t> sein. </a:t>
            </a:r>
            <a:endParaRPr lang="de-DE" dirty="0">
              <a:effectLst/>
            </a:endParaRPr>
          </a:p>
          <a:p>
            <a:r>
              <a:rPr lang="de-DE" sz="1300" dirty="0"/>
              <a:t>Er ist nur ein </a:t>
            </a:r>
            <a:r>
              <a:rPr lang="de-DE" sz="1300" u="sng" dirty="0"/>
              <a:t>Anstoß, keine  Anordnung</a:t>
            </a:r>
            <a:r>
              <a:rPr lang="de-DE" sz="1300" dirty="0"/>
              <a:t>. </a:t>
            </a:r>
            <a:endParaRPr lang="de-DE" dirty="0">
              <a:effectLst/>
            </a:endParaRPr>
          </a:p>
          <a:p>
            <a:r>
              <a:rPr lang="de-DE" dirty="0">
                <a:effectLst/>
              </a:rPr>
              <a:t> </a:t>
            </a:r>
          </a:p>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23</a:t>
            </a:fld>
            <a:endParaRPr lang="de-DE"/>
          </a:p>
        </p:txBody>
      </p:sp>
    </p:spTree>
    <p:extLst>
      <p:ext uri="{BB962C8B-B14F-4D97-AF65-F5344CB8AC3E}">
        <p14:creationId xmlns:p14="http://schemas.microsoft.com/office/powerpoint/2010/main" val="149448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5715" indent="-185715">
              <a:buFont typeface="Arial" panose="020B0604020202020204" pitchFamily="34" charset="0"/>
              <a:buChar char="•"/>
            </a:pPr>
            <a:r>
              <a:rPr lang="de-DE" sz="1300" dirty="0"/>
              <a:t>Reihenfolge der Speiseangebote auf Menüplan oder Speisekarte</a:t>
            </a:r>
            <a:endParaRPr lang="de-DE" dirty="0">
              <a:effectLst/>
            </a:endParaRPr>
          </a:p>
          <a:p>
            <a:pPr marL="185715" indent="-185715">
              <a:buFont typeface="Arial" panose="020B0604020202020204" pitchFamily="34" charset="0"/>
              <a:buChar char="•"/>
            </a:pPr>
            <a:r>
              <a:rPr lang="de-DE" sz="1300" dirty="0"/>
              <a:t>Art und Reihenfolge der Präsentation von Speisen (einzeln, nebeneinander)</a:t>
            </a:r>
            <a:endParaRPr lang="de-DE" dirty="0">
              <a:effectLst/>
            </a:endParaRPr>
          </a:p>
          <a:p>
            <a:pPr marL="185715" indent="-185715">
              <a:buFont typeface="Arial" panose="020B0604020202020204" pitchFamily="34" charset="0"/>
              <a:buChar char="•"/>
            </a:pPr>
            <a:r>
              <a:rPr lang="de-DE" sz="1300" dirty="0"/>
              <a:t>Sichtbarkeit / Erreichbarkeit von Angeboten (auf Augenhöhe / vorne hinten im Salatbuffet)</a:t>
            </a:r>
            <a:endParaRPr lang="de-DE" dirty="0">
              <a:effectLst/>
            </a:endParaRPr>
          </a:p>
          <a:p>
            <a:pPr marL="185715" indent="-185715">
              <a:buFont typeface="Arial" panose="020B0604020202020204" pitchFamily="34" charset="0"/>
              <a:buChar char="•"/>
            </a:pPr>
            <a:r>
              <a:rPr lang="de-DE" sz="1300" dirty="0"/>
              <a:t>Einführung einer Convenience Line</a:t>
            </a:r>
            <a:endParaRPr lang="de-DE" dirty="0">
              <a:effectLst/>
            </a:endParaRPr>
          </a:p>
          <a:p>
            <a:pPr marL="185715" indent="-185715">
              <a:buFont typeface="Arial" panose="020B0604020202020204" pitchFamily="34" charset="0"/>
              <a:buChar char="•"/>
            </a:pPr>
            <a:r>
              <a:rPr lang="de-DE" sz="1300" dirty="0"/>
              <a:t>Platzierung des Salatbuffets </a:t>
            </a:r>
            <a:endParaRPr lang="de-DE" dirty="0">
              <a:effectLst/>
            </a:endParaRPr>
          </a:p>
          <a:p>
            <a:r>
              <a:rPr lang="de-DE" dirty="0">
                <a:effectLst/>
              </a:rPr>
              <a:t> </a:t>
            </a:r>
          </a:p>
          <a:p>
            <a:r>
              <a:rPr lang="de-DE" sz="1300" b="1" dirty="0"/>
              <a:t>Darreichung</a:t>
            </a:r>
            <a:endParaRPr lang="de-DE" dirty="0">
              <a:effectLst/>
            </a:endParaRPr>
          </a:p>
          <a:p>
            <a:pPr marL="185715" indent="-185715">
              <a:buFont typeface="Arial" panose="020B0604020202020204" pitchFamily="34" charset="0"/>
              <a:buChar char="•"/>
            </a:pPr>
            <a:r>
              <a:rPr lang="de-DE" sz="1300" dirty="0"/>
              <a:t>Aufbereitung verschiedener Essensangebote (z.B. geschnittenes Obst oder ganze Obststücke)</a:t>
            </a:r>
            <a:endParaRPr lang="de-DE" dirty="0">
              <a:effectLst/>
            </a:endParaRPr>
          </a:p>
          <a:p>
            <a:pPr marL="185715" indent="-185715">
              <a:buFont typeface="Arial" panose="020B0604020202020204" pitchFamily="34" charset="0"/>
              <a:buChar char="•"/>
            </a:pPr>
            <a:r>
              <a:rPr lang="de-DE" sz="1300" dirty="0"/>
              <a:t>Einfachheit von Verzehr (geschnittene Orange / ganze Orange)</a:t>
            </a:r>
            <a:endParaRPr lang="de-DE" dirty="0">
              <a:effectLst/>
            </a:endParaRPr>
          </a:p>
          <a:p>
            <a:pPr marL="185715" indent="-185715">
              <a:buFont typeface="Arial" panose="020B0604020202020204" pitchFamily="34" charset="0"/>
              <a:buChar char="•"/>
            </a:pPr>
            <a:r>
              <a:rPr lang="de-DE" sz="1300" dirty="0"/>
              <a:t>Einfachheit der Auswahl (in Schälchen / rollender Apfel)</a:t>
            </a:r>
            <a:endParaRPr lang="de-DE" dirty="0">
              <a:effectLst/>
            </a:endParaRPr>
          </a:p>
          <a:p>
            <a:pPr marL="185715" indent="-185715">
              <a:buFont typeface="Arial" panose="020B0604020202020204" pitchFamily="34" charset="0"/>
              <a:buChar char="•"/>
            </a:pPr>
            <a:r>
              <a:rPr lang="de-DE" dirty="0">
                <a:effectLst/>
              </a:rPr>
              <a:t> </a:t>
            </a:r>
          </a:p>
          <a:p>
            <a:r>
              <a:rPr lang="de-DE" sz="1300" b="1" dirty="0"/>
              <a:t>Speisenbenennung</a:t>
            </a:r>
            <a:endParaRPr lang="de-DE" dirty="0">
              <a:effectLst/>
            </a:endParaRPr>
          </a:p>
          <a:p>
            <a:pPr marL="185715" indent="-185715">
              <a:buFont typeface="Arial" panose="020B0604020202020204" pitchFamily="34" charset="0"/>
              <a:buChar char="•"/>
            </a:pPr>
            <a:r>
              <a:rPr lang="de-DE" sz="1300" dirty="0"/>
              <a:t>Sachliche Beschreibungen</a:t>
            </a:r>
            <a:endParaRPr lang="de-DE" dirty="0">
              <a:effectLst/>
            </a:endParaRPr>
          </a:p>
          <a:p>
            <a:pPr marL="185715" indent="-185715">
              <a:buFont typeface="Arial" panose="020B0604020202020204" pitchFamily="34" charset="0"/>
              <a:buChar char="•"/>
            </a:pPr>
            <a:r>
              <a:rPr lang="de-DE" sz="1300" dirty="0"/>
              <a:t>Blumige Beschreibungen</a:t>
            </a:r>
            <a:endParaRPr lang="de-DE" dirty="0">
              <a:effectLst/>
            </a:endParaRPr>
          </a:p>
          <a:p>
            <a:pPr marL="185715" indent="-185715">
              <a:buFont typeface="Arial" panose="020B0604020202020204" pitchFamily="34" charset="0"/>
              <a:buChar char="•"/>
            </a:pPr>
            <a:r>
              <a:rPr lang="de-DE" sz="1300" dirty="0"/>
              <a:t>Ergänzende Beschreibung zu bestimmten Eigenschaften (Herkunft, Saison, Gesundheit)</a:t>
            </a:r>
            <a:endParaRPr lang="de-DE" dirty="0">
              <a:effectLst/>
            </a:endParaRPr>
          </a:p>
          <a:p>
            <a:pPr marL="185715" indent="-185715">
              <a:buFont typeface="Arial" panose="020B0604020202020204" pitchFamily="34" charset="0"/>
              <a:buChar char="•"/>
            </a:pPr>
            <a:r>
              <a:rPr lang="de-DE" sz="1300" dirty="0"/>
              <a:t>Grad der Ausführlichkeit</a:t>
            </a:r>
            <a:endParaRPr lang="de-DE" dirty="0">
              <a:effectLst/>
            </a:endParaRPr>
          </a:p>
          <a:p>
            <a:r>
              <a:rPr lang="de-DE" dirty="0">
                <a:effectLst/>
              </a:rPr>
              <a:t> </a:t>
            </a:r>
          </a:p>
        </p:txBody>
      </p:sp>
      <p:sp>
        <p:nvSpPr>
          <p:cNvPr id="4" name="Foliennummernplatzhalter 3"/>
          <p:cNvSpPr>
            <a:spLocks noGrp="1"/>
          </p:cNvSpPr>
          <p:nvPr>
            <p:ph type="sldNum" sz="quarter" idx="5"/>
          </p:nvPr>
        </p:nvSpPr>
        <p:spPr/>
        <p:txBody>
          <a:bodyPr/>
          <a:lstStyle/>
          <a:p>
            <a:fld id="{7F5BED8C-25A0-454E-9F9C-04F65E5AD4F7}" type="slidenum">
              <a:rPr lang="de-DE" smtClean="0"/>
              <a:t>24</a:t>
            </a:fld>
            <a:endParaRPr lang="de-DE"/>
          </a:p>
        </p:txBody>
      </p:sp>
    </p:spTree>
    <p:extLst>
      <p:ext uri="{BB962C8B-B14F-4D97-AF65-F5344CB8AC3E}">
        <p14:creationId xmlns:p14="http://schemas.microsoft.com/office/powerpoint/2010/main" val="4184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0" name="Google Shape;1160;p2: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a:buSzPts val="1400"/>
            </a:pPr>
            <a:endParaRPr dirty="0"/>
          </a:p>
        </p:txBody>
      </p:sp>
      <p:sp>
        <p:nvSpPr>
          <p:cNvPr id="1161" name="Google Shape;1161;p2: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buSzPts val="1400"/>
            </a:pPr>
            <a:fld id="{00000000-1234-1234-1234-123412341234}" type="slidenum">
              <a:rPr lang="de-DE"/>
              <a:pPr>
                <a:buSzPts val="1400"/>
              </a:pPr>
              <a:t>25</a:t>
            </a:fld>
            <a:endParaRPr/>
          </a:p>
        </p:txBody>
      </p:sp>
    </p:spTree>
    <p:extLst>
      <p:ext uri="{BB962C8B-B14F-4D97-AF65-F5344CB8AC3E}">
        <p14:creationId xmlns:p14="http://schemas.microsoft.com/office/powerpoint/2010/main" val="124248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0" name="Google Shape;1160;p2:notes"/>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p>
            <a:pPr>
              <a:buClr>
                <a:schemeClr val="dk1"/>
              </a:buClr>
              <a:buSzPts val="1200"/>
            </a:pPr>
            <a:r>
              <a:rPr lang="de-DE" sz="1300"/>
              <a:t>Das Elefantenjunge ist es gewohnt, durch kleine Stupser von der Elefantenkuh gelenkt zu werden</a:t>
            </a:r>
            <a:endParaRPr sz="1300"/>
          </a:p>
          <a:p>
            <a:pPr>
              <a:buClr>
                <a:schemeClr val="dk1"/>
              </a:buClr>
              <a:buSzPts val="1200"/>
            </a:pPr>
            <a:endParaRPr/>
          </a:p>
          <a:p>
            <a:pPr>
              <a:buClr>
                <a:schemeClr val="dk1"/>
              </a:buClr>
              <a:buSzPts val="1200"/>
            </a:pPr>
            <a:r>
              <a:rPr lang="de-DE"/>
              <a:t>REALLABOR = Kaffeepause und Obst auflösen</a:t>
            </a:r>
            <a:endParaRPr/>
          </a:p>
          <a:p>
            <a:pPr>
              <a:buSzPts val="1400"/>
            </a:pPr>
            <a:endParaRPr lang="de-DE"/>
          </a:p>
          <a:p>
            <a:pPr defTabSz="990478">
              <a:buSzPts val="1400"/>
              <a:defRPr/>
            </a:pPr>
            <a:r>
              <a:rPr lang="de-DE" sz="1300"/>
              <a:t>Hier geht es um Stellschrauben, die in erster Linie unbewusst und intuitiv wirken.</a:t>
            </a:r>
          </a:p>
          <a:p>
            <a:pPr>
              <a:buSzPts val="1400"/>
            </a:pPr>
            <a:endParaRPr/>
          </a:p>
        </p:txBody>
      </p:sp>
      <p:sp>
        <p:nvSpPr>
          <p:cNvPr id="1161" name="Google Shape;1161;p2:notes"/>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buSzPts val="1400"/>
            </a:pPr>
            <a:fld id="{00000000-1234-1234-1234-123412341234}" type="slidenum">
              <a:rPr lang="de-DE"/>
              <a:pPr>
                <a:buSzPts val="1400"/>
              </a:pPr>
              <a:t>26</a:t>
            </a:fld>
            <a:endParaRPr/>
          </a:p>
        </p:txBody>
      </p:sp>
    </p:spTree>
    <p:extLst>
      <p:ext uri="{BB962C8B-B14F-4D97-AF65-F5344CB8AC3E}">
        <p14:creationId xmlns:p14="http://schemas.microsoft.com/office/powerpoint/2010/main" val="27848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kann ich überhaupt beginnen?</a:t>
            </a:r>
          </a:p>
        </p:txBody>
      </p:sp>
      <p:sp>
        <p:nvSpPr>
          <p:cNvPr id="4" name="Foliennummernplatzhalter 3"/>
          <p:cNvSpPr>
            <a:spLocks noGrp="1"/>
          </p:cNvSpPr>
          <p:nvPr>
            <p:ph type="sldNum" sz="quarter" idx="5"/>
          </p:nvPr>
        </p:nvSpPr>
        <p:spPr/>
        <p:txBody>
          <a:bodyPr/>
          <a:lstStyle/>
          <a:p>
            <a:fld id="{7F5BED8C-25A0-454E-9F9C-04F65E5AD4F7}" type="slidenum">
              <a:rPr lang="de-DE" smtClean="0"/>
              <a:t>27</a:t>
            </a:fld>
            <a:endParaRPr lang="de-DE"/>
          </a:p>
        </p:txBody>
      </p:sp>
    </p:spTree>
    <p:extLst>
      <p:ext uri="{BB962C8B-B14F-4D97-AF65-F5344CB8AC3E}">
        <p14:creationId xmlns:p14="http://schemas.microsoft.com/office/powerpoint/2010/main" val="340092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8</a:t>
            </a:fld>
            <a:endParaRPr lang="de-DE"/>
          </a:p>
        </p:txBody>
      </p:sp>
    </p:spTree>
    <p:extLst>
      <p:ext uri="{BB962C8B-B14F-4D97-AF65-F5344CB8AC3E}">
        <p14:creationId xmlns:p14="http://schemas.microsoft.com/office/powerpoint/2010/main" val="246125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Gemüse zweieinhalbfache Menge</a:t>
            </a:r>
          </a:p>
          <a:p>
            <a:r>
              <a:rPr lang="de-DE"/>
              <a:t>Hülsenfrüchte Faktor 25 bis 35</a:t>
            </a:r>
          </a:p>
          <a:p>
            <a:r>
              <a:rPr lang="de-DE"/>
              <a:t>Nüsse achtfache Menge</a:t>
            </a:r>
          </a:p>
          <a:p>
            <a:r>
              <a:rPr lang="de-DE"/>
              <a:t>Halbierung, bzw. Drittelung der Fleischmenge</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Abbildung Ernährung in Deutschland: https://soulfood-nutrition.de/2020/08/04/nachhaltige-ernahrung-einfache-tipps/</a:t>
            </a:r>
          </a:p>
          <a:p>
            <a:pPr marL="0" indent="0">
              <a:buNone/>
            </a:pPr>
            <a:endParaRPr lang="de-DE"/>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9</a:t>
            </a:fld>
            <a:endParaRPr lang="de-DE" altLang="de-DE"/>
          </a:p>
        </p:txBody>
      </p:sp>
    </p:spTree>
    <p:extLst>
      <p:ext uri="{BB962C8B-B14F-4D97-AF65-F5344CB8AC3E}">
        <p14:creationId xmlns:p14="http://schemas.microsoft.com/office/powerpoint/2010/main" val="327325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kann ich überhaupt beginnen?</a:t>
            </a:r>
          </a:p>
        </p:txBody>
      </p:sp>
      <p:sp>
        <p:nvSpPr>
          <p:cNvPr id="4" name="Foliennummernplatzhalter 3"/>
          <p:cNvSpPr>
            <a:spLocks noGrp="1"/>
          </p:cNvSpPr>
          <p:nvPr>
            <p:ph type="sldNum" sz="quarter" idx="5"/>
          </p:nvPr>
        </p:nvSpPr>
        <p:spPr/>
        <p:txBody>
          <a:bodyPr/>
          <a:lstStyle/>
          <a:p>
            <a:fld id="{7F5BED8C-25A0-454E-9F9C-04F65E5AD4F7}" type="slidenum">
              <a:rPr lang="de-DE" smtClean="0"/>
              <a:t>11</a:t>
            </a:fld>
            <a:endParaRPr lang="de-DE"/>
          </a:p>
        </p:txBody>
      </p:sp>
    </p:spTree>
    <p:extLst>
      <p:ext uri="{BB962C8B-B14F-4D97-AF65-F5344CB8AC3E}">
        <p14:creationId xmlns:p14="http://schemas.microsoft.com/office/powerpoint/2010/main" val="219629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Nicht alle Speisen lassen sich so optimieren, dass sie nachhaltig sind und nach wie vor den Kundenerwartungen entsprechen. Überlegen Sie, ob die Neuentwicklung von Rezepturen vorteilhafter ist. So können Sie Ihre Produktpalette erweitern und ein abwechslungsreiches Speisenangebot entwickeln.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Inspirationen für nachhaltige Rezepte finden sich zudem im Community-Bereich des NAHGAST-Rechners oder auf www.friedensteller.de.</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Beachten Sie bei der Entwicklung von Rezepten folgende Aspekte: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Wählen Sie Gerichte aus, die nicht mit traditionellen Erwartungshaltungen verbunden sind, wie z.B. das Schnitzel.</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Regional-saisonale Varianten des Gerichtes entwickeln, die entsprechend der Verfügbarkeit angeboten werden können.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Setzen Sie Fleisch in kleinen Mengen ein, z. B. gezielt als geschmacksgebende Zutat, wie Speckwürfel in Eintopfgerichten oder als </a:t>
            </a:r>
            <a:r>
              <a:rPr kumimoji="0" lang="de-DE" sz="900" b="0" i="0" u="none" strike="noStrike" kern="1200" cap="none" spc="0" normalizeH="0" baseline="0" noProof="0" err="1">
                <a:ln>
                  <a:noFill/>
                </a:ln>
                <a:solidFill>
                  <a:prstClr val="black"/>
                </a:solidFill>
                <a:effectLst/>
                <a:uLnTx/>
                <a:uFillTx/>
                <a:latin typeface="Arial"/>
                <a:ea typeface="+mn-ea"/>
                <a:cs typeface="+mn-cs"/>
              </a:rPr>
              <a:t>Topping</a:t>
            </a:r>
            <a:r>
              <a:rPr kumimoji="0" lang="de-DE" sz="900" b="0" i="0" u="none" strike="noStrike" kern="1200" cap="none" spc="0" normalizeH="0" baseline="0" noProof="0">
                <a:ln>
                  <a:noFill/>
                </a:ln>
                <a:solidFill>
                  <a:prstClr val="black"/>
                </a:solidFill>
                <a:effectLst/>
                <a:uLnTx/>
                <a:uFillTx/>
                <a:latin typeface="Arial"/>
                <a:ea typeface="+mn-ea"/>
                <a:cs typeface="+mn-cs"/>
              </a:rPr>
              <a:t>.</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Prüfen Sie vegetarische und vegane Rezepturen.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Beziehen Sie Ihre Gäste in den Prozess mit ein, um die Akzeptanz der neuen Speisen zu erhöhen.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Organisieren Sie eine Probierphase mit einer Testgruppe, bevor neue Rezepte im Speiseplan fest verankert werden. Lassen Sie Aussehen und Geschmack beurteilen und nutzen Sie das Feedback für weitere Optimierungen.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Bieten Sie Ihren Gästen Kostproben der neue Gerichte an. Gäste bekommen einen ersten Eindruck und können sich für das Gericht entscheiden.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Lassen Sie sich von der Arbeit Ihrer Kolleg*innen anregen. Fremde Rezepturen können eine Basis bilden. Hier finden sich Datenbanken mit Rezepturen für Großküchen, die allerdings noch nicht auf Nachhaltigkeit geprüft wurden: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JOB&amp;FIT – Rezeptdatenbank</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err="1">
                <a:ln>
                  <a:noFill/>
                </a:ln>
                <a:solidFill>
                  <a:prstClr val="black"/>
                </a:solidFill>
                <a:effectLst/>
                <a:uLnTx/>
                <a:uFillTx/>
                <a:latin typeface="Arial"/>
                <a:ea typeface="+mn-ea"/>
                <a:cs typeface="+mn-cs"/>
              </a:rPr>
              <a:t>Inform</a:t>
            </a:r>
            <a:r>
              <a:rPr kumimoji="0" lang="de-DE" sz="900" b="0" i="0" u="none" strike="noStrike" kern="1200" cap="none" spc="0" normalizeH="0" baseline="0" noProof="0">
                <a:ln>
                  <a:noFill/>
                </a:ln>
                <a:solidFill>
                  <a:prstClr val="black"/>
                </a:solidFill>
                <a:effectLst/>
                <a:uLnTx/>
                <a:uFillTx/>
                <a:latin typeface="Arial"/>
                <a:ea typeface="+mn-ea"/>
                <a:cs typeface="+mn-cs"/>
              </a:rPr>
              <a:t> Rezepte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Schule + Essen = Note 1 – Rezeptdatenbank</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Vegane Rezepte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Gesundes Oberösterreich</a:t>
            </a:r>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12</a:t>
            </a:fld>
            <a:endParaRPr lang="de-DE"/>
          </a:p>
        </p:txBody>
      </p:sp>
    </p:spTree>
    <p:extLst>
      <p:ext uri="{BB962C8B-B14F-4D97-AF65-F5344CB8AC3E}">
        <p14:creationId xmlns:p14="http://schemas.microsoft.com/office/powerpoint/2010/main" val="94244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Nicht alle Speisen lassen sich so optimieren, dass sie nachhaltig sind und nach wie vor den Kundenerwartungen entsprechen. Überlegen Sie, ob die Neuentwicklung von Rezepturen vorteilhafter ist. So können Sie Ihre Produktpalette erweitern und ein abwechslungsreiches Speisenangebot entwickeln.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Inspirationen für nachhaltige Rezepte finden sich zudem im Community-Bereich des NAHGAST-Rechners oder auf www.friedensteller.de.</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Beachten Sie bei der Entwicklung von Rezepten folgende Aspekte: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Wählen Sie Gerichte aus, die nicht mit traditionellen Erwartungshaltungen verbunden sind, wie z.B. das Schnitzel.</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Regional-saisonale Varianten des Gerichtes entwickeln, die entsprechend der Verfügbarkeit angeboten werden können.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Setzen Sie Fleisch in kleinen Mengen ein, z. B. gezielt als geschmacksgebende Zutat, wie Speckwürfel in Eintopfgerichten oder als </a:t>
            </a:r>
            <a:r>
              <a:rPr kumimoji="0" lang="de-DE" sz="900" b="0" i="0" u="none" strike="noStrike" kern="1200" cap="none" spc="0" normalizeH="0" baseline="0" noProof="0" err="1">
                <a:ln>
                  <a:noFill/>
                </a:ln>
                <a:solidFill>
                  <a:prstClr val="black"/>
                </a:solidFill>
                <a:effectLst/>
                <a:uLnTx/>
                <a:uFillTx/>
                <a:latin typeface="Arial"/>
                <a:ea typeface="+mn-ea"/>
                <a:cs typeface="+mn-cs"/>
              </a:rPr>
              <a:t>Topping</a:t>
            </a:r>
            <a:r>
              <a:rPr kumimoji="0" lang="de-DE" sz="900" b="0" i="0" u="none" strike="noStrike" kern="1200" cap="none" spc="0" normalizeH="0" baseline="0" noProof="0">
                <a:ln>
                  <a:noFill/>
                </a:ln>
                <a:solidFill>
                  <a:prstClr val="black"/>
                </a:solidFill>
                <a:effectLst/>
                <a:uLnTx/>
                <a:uFillTx/>
                <a:latin typeface="Arial"/>
                <a:ea typeface="+mn-ea"/>
                <a:cs typeface="+mn-cs"/>
              </a:rPr>
              <a:t>.</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Prüfen Sie vegetarische und vegane Rezepturen.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Beziehen Sie Ihre Gäste in den Prozess mit ein, um die Akzeptanz der neuen Speisen zu erhöhen.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Organisieren Sie eine Probierphase mit einer Testgruppe, bevor neue Rezepte im Speiseplan fest verankert werden. Lassen Sie Aussehen und Geschmack beurteilen und nutzen Sie das Feedback für weitere Optimierungen.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    Bieten Sie Ihren Gästen Kostproben der neue Gerichte an. Gäste bekommen einen ersten Eindruck und können sich für das Gericht entscheiden.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9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Lassen Sie sich von der Arbeit Ihrer Kolleg*innen anregen. Fremde Rezepturen können eine Basis bilden. Hier finden sich Datenbanken mit Rezepturen für Großküchen, die allerdings noch nicht auf Nachhaltigkeit geprüft wurden: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JOB&amp;FIT – Rezeptdatenbank</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err="1">
                <a:ln>
                  <a:noFill/>
                </a:ln>
                <a:solidFill>
                  <a:prstClr val="black"/>
                </a:solidFill>
                <a:effectLst/>
                <a:uLnTx/>
                <a:uFillTx/>
                <a:latin typeface="Arial"/>
                <a:ea typeface="+mn-ea"/>
                <a:cs typeface="+mn-cs"/>
              </a:rPr>
              <a:t>Inform</a:t>
            </a:r>
            <a:r>
              <a:rPr kumimoji="0" lang="de-DE" sz="900" b="0" i="0" u="none" strike="noStrike" kern="1200" cap="none" spc="0" normalizeH="0" baseline="0" noProof="0">
                <a:ln>
                  <a:noFill/>
                </a:ln>
                <a:solidFill>
                  <a:prstClr val="black"/>
                </a:solidFill>
                <a:effectLst/>
                <a:uLnTx/>
                <a:uFillTx/>
                <a:latin typeface="Arial"/>
                <a:ea typeface="+mn-ea"/>
                <a:cs typeface="+mn-cs"/>
              </a:rPr>
              <a:t> Rezepte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Schule + Essen = Note 1 – Rezeptdatenbank</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Vegane Rezepte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900" b="0" i="0" u="none" strike="noStrike" kern="1200" cap="none" spc="0" normalizeH="0" baseline="0" noProof="0">
                <a:ln>
                  <a:noFill/>
                </a:ln>
                <a:solidFill>
                  <a:prstClr val="black"/>
                </a:solidFill>
                <a:effectLst/>
                <a:uLnTx/>
                <a:uFillTx/>
                <a:latin typeface="Arial"/>
                <a:ea typeface="+mn-ea"/>
                <a:cs typeface="+mn-cs"/>
              </a:rPr>
              <a:t>Gesundes Oberösterreich</a:t>
            </a:r>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13</a:t>
            </a:fld>
            <a:endParaRPr lang="de-DE"/>
          </a:p>
        </p:txBody>
      </p:sp>
    </p:spTree>
    <p:extLst>
      <p:ext uri="{BB962C8B-B14F-4D97-AF65-F5344CB8AC3E}">
        <p14:creationId xmlns:p14="http://schemas.microsoft.com/office/powerpoint/2010/main" val="140039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 Saisonal und Regional</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Nahezu alle Obst- und Gemüsearten sind zur Erntezeit m heimischen Freilandanbau der Obst- oder Gemüseart besonders reichlich im Handel verfügbar. Die Ware kann also direkt nach der Ernte in ausgereiftem Zustand bezogen werden. Saisonale Produkte aus der Region sind bei den Gästen sehr beliebt, brauchen weniger Energie für Anbau und Transport und sind meist frischer.</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Beziehen Sie  möglichst viele regionale Saisonware. Nutzen Sie den Saisonkalender möglichst Ihrer Region. Dort kann abgelesen werden, welches Gemüse, welcher Salat oder welche Obstsorte  zurzeit Saison hat und daher besonders günstig in den Speiseplan eingebunden werden kann.</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Saisonkalender Gemüse</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Saisonkalender des Bundeszentrums für Ernährung (</a:t>
            </a:r>
            <a:r>
              <a:rPr kumimoji="0" lang="de-DE" sz="1400" b="0" i="0" u="none" strike="noStrike" kern="1200" cap="none" spc="0" normalizeH="0" baseline="0" noProof="0" err="1">
                <a:ln>
                  <a:noFill/>
                </a:ln>
                <a:solidFill>
                  <a:prstClr val="black"/>
                </a:solidFill>
                <a:effectLst/>
                <a:uLnTx/>
                <a:uFillTx/>
                <a:latin typeface="Arial"/>
                <a:ea typeface="+mn-ea"/>
                <a:cs typeface="+mn-cs"/>
              </a:rPr>
              <a:t>BZfE</a:t>
            </a:r>
            <a:r>
              <a:rPr kumimoji="0" lang="de-DE" sz="1400" b="0" i="0" u="none" strike="noStrike" kern="1200" cap="none" spc="0" normalizeH="0" baseline="0" noProof="0">
                <a:ln>
                  <a:noFill/>
                </a:ln>
                <a:solidFill>
                  <a:prstClr val="black"/>
                </a:solidFill>
                <a:effectLst/>
                <a:uLnTx/>
                <a:uFillTx/>
                <a:latin typeface="Arial"/>
                <a:ea typeface="+mn-ea"/>
                <a:cs typeface="+mn-cs"/>
              </a:rPr>
              <a:t>)</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Regionaler Saisonkalender Bremen</a:t>
            </a:r>
          </a:p>
          <a:p>
            <a:pPr marL="0" marR="0" lvl="0" indent="0" algn="l" defTabSz="914400" rtl="0" eaLnBrk="0" fontAlgn="base" latinLnBrk="0" hangingPunct="0">
              <a:lnSpc>
                <a:spcPct val="110000"/>
              </a:lnSpc>
              <a:spcBef>
                <a:spcPct val="0"/>
              </a:spcBef>
              <a:spcAft>
                <a:spcPct val="0"/>
              </a:spcAft>
              <a:buClrTx/>
              <a:buSzTx/>
              <a:buFont typeface="Arial" charset="0"/>
              <a:buNone/>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Sie können Ihren  Speiseplan jahreszeitlich ausrichten und/oder Rezepturen oder Komponenten saisonal anpassen. Die Rezepturen können von vornherein in jahreszeitlichen Varianten angelegt und flexibel an das saisonale Angebot regionaler Lieferanten angepasst werden (siehe beispielhafte Rezepturen).</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14</a:t>
            </a:fld>
            <a:endParaRPr lang="de-DE"/>
          </a:p>
        </p:txBody>
      </p:sp>
    </p:spTree>
    <p:extLst>
      <p:ext uri="{BB962C8B-B14F-4D97-AF65-F5344CB8AC3E}">
        <p14:creationId xmlns:p14="http://schemas.microsoft.com/office/powerpoint/2010/main" val="123218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 Saisonal und Regional</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Nahezu alle Obst- und Gemüsearten sind zur Erntezeit m heimischen Freilandanbau der Obst- oder Gemüseart besonders reichlich im Handel verfügbar. Die Ware kann also direkt nach der Ernte in ausgereiftem Zustand bezogen werden. Saisonale Produkte aus der Region sind bei den Gästen sehr beliebt, brauchen weniger Energie für Anbau und Transport und sind meist frischer.</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Beziehen Sie  möglichst viele regionale Saisonware. Nutzen Sie den Saisonkalender möglichst Ihrer Region. Dort kann abgelesen werden, welches Gemüse, welcher Salat oder welche Obstsorte  zurzeit Saison hat und daher besonders günstig in den Speiseplan eingebunden werden kann.</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Saisonkalender Gemüse</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Saisonkalender des Bundeszentrums für Ernährung (</a:t>
            </a:r>
            <a:r>
              <a:rPr kumimoji="0" lang="de-DE" sz="1400" b="0" i="0" u="none" strike="noStrike" kern="1200" cap="none" spc="0" normalizeH="0" baseline="0" noProof="0" err="1">
                <a:ln>
                  <a:noFill/>
                </a:ln>
                <a:solidFill>
                  <a:prstClr val="black"/>
                </a:solidFill>
                <a:effectLst/>
                <a:uLnTx/>
                <a:uFillTx/>
                <a:latin typeface="Arial"/>
                <a:ea typeface="+mn-ea"/>
                <a:cs typeface="+mn-cs"/>
              </a:rPr>
              <a:t>BZfE</a:t>
            </a:r>
            <a:r>
              <a:rPr kumimoji="0" lang="de-DE" sz="1400" b="0" i="0" u="none" strike="noStrike" kern="1200" cap="none" spc="0" normalizeH="0" baseline="0" noProof="0">
                <a:ln>
                  <a:noFill/>
                </a:ln>
                <a:solidFill>
                  <a:prstClr val="black"/>
                </a:solidFill>
                <a:effectLst/>
                <a:uLnTx/>
                <a:uFillTx/>
                <a:latin typeface="Arial"/>
                <a:ea typeface="+mn-ea"/>
                <a:cs typeface="+mn-cs"/>
              </a:rPr>
              <a:t>)</a:t>
            </a:r>
          </a:p>
          <a:p>
            <a:pPr marL="812774"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Regionaler Saisonkalender Bremen</a:t>
            </a:r>
          </a:p>
          <a:p>
            <a:pPr marL="0" marR="0" lvl="0" indent="0" algn="l" defTabSz="914400" rtl="0" eaLnBrk="0" fontAlgn="base" latinLnBrk="0" hangingPunct="0">
              <a:lnSpc>
                <a:spcPct val="110000"/>
              </a:lnSpc>
              <a:spcBef>
                <a:spcPct val="0"/>
              </a:spcBef>
              <a:spcAft>
                <a:spcPct val="0"/>
              </a:spcAft>
              <a:buClrTx/>
              <a:buSzTx/>
              <a:buFont typeface="Arial" charset="0"/>
              <a:buNone/>
              <a:tabLst/>
              <a:defRPr/>
            </a:pPr>
            <a:endParaRPr kumimoji="0" lang="de-DE" sz="14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400" b="0" i="0" u="none" strike="noStrike" kern="1200" cap="none" spc="0" normalizeH="0" baseline="0" noProof="0">
                <a:ln>
                  <a:noFill/>
                </a:ln>
                <a:solidFill>
                  <a:prstClr val="black"/>
                </a:solidFill>
                <a:effectLst/>
                <a:uLnTx/>
                <a:uFillTx/>
                <a:latin typeface="Arial"/>
                <a:ea typeface="+mn-ea"/>
                <a:cs typeface="+mn-cs"/>
              </a:rPr>
              <a:t>Sie können Ihren  Speiseplan jahreszeitlich ausrichten und/oder Rezepturen oder Komponenten saisonal anpassen. Die Rezepturen können von vornherein in jahreszeitlichen Varianten angelegt und flexibel an das saisonale Angebot regionaler Lieferanten angepasst werden (siehe beispielhafte Rezepturen).</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15</a:t>
            </a:fld>
            <a:endParaRPr lang="de-DE"/>
          </a:p>
        </p:txBody>
      </p:sp>
    </p:spTree>
    <p:extLst>
      <p:ext uri="{BB962C8B-B14F-4D97-AF65-F5344CB8AC3E}">
        <p14:creationId xmlns:p14="http://schemas.microsoft.com/office/powerpoint/2010/main" val="390212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Vegetarisch und Vegan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1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Pflanzliche Speisen weisen ökologische, soziale und gesundheitliche Vorteile gegenüber einer Kostformen auf, die tierische Produkte in den Mittelpunkt stellen. Sie benötigen weniger Ressourcen wie Wasser oder Fläche und verursacht weniger Treibhausgase. Auch ist eine vegetarische/vegane Ernährung gesundheitsfördernd durch einen höheren Gehalt an Inhaltsstoffen wie: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ungesättigten Fettsäuren,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sekundären Pflanzenstoffen,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Vitaminen und</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Ballaststoffen.</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1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Mit dem Einsatz attraktiver vegetarischer oder veganer Rezepturen im Speiseplan können Sie gleichzeitig aktuellen Erwartungen der Gäste entsprechen und einen Beitrag zum verantwortungsvollen Umgang mit Ressourcen zu leisten. Denn der Anteil der Menschen, die sich (zumindest zeitweise) vegetarisch oder vegan ernähren, nimmt stetig zu.</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1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Je nachdem, wie stark Sie Ihr Angebot vegetarisch und vegan ausrichten möchten, bestehen zwei Möglichkeiten:</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Mehr vegetarische und vegane Gerichte das bestehende Angebot/in die bestehenden Menülinien integrieren (auf Ebene der Optimierung bestehender Speisepläne).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Entwicklung einer vegetarischen oder veganen Menülinie (Neuentwicklung des Speiseplans).</a:t>
            </a: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endParaRPr kumimoji="0" lang="de-DE" sz="1100" b="0" i="0" u="none" strike="noStrike" kern="1200" cap="none" spc="0" normalizeH="0" baseline="0" noProof="0">
              <a:ln>
                <a:noFill/>
              </a:ln>
              <a:solidFill>
                <a:prstClr val="black"/>
              </a:solidFill>
              <a:effectLst/>
              <a:uLnTx/>
              <a:uFillTx/>
              <a:latin typeface="Arial"/>
              <a:ea typeface="+mn-ea"/>
              <a:cs typeface="+mn-cs"/>
            </a:endParaRPr>
          </a:p>
          <a:p>
            <a:pPr marL="355574" marR="0" lvl="0"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Inzwischen gibt es viele Datenbanken, die auch für Großküchen vegetarische und vegane Gerichte aufführen. Tipps und tricks zur stärkeren Einbindung  und Inspirationen zu vegetarischen und veganen Gerichten finden Sie unter folgenden Links:</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Tipps und Tricks</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Friedensteller-Rezepturen: https://friedensteller.de/category/rezepte/</a:t>
            </a:r>
          </a:p>
          <a:p>
            <a:pPr marL="984178" marR="0" lvl="1" indent="-355574" algn="l" defTabSz="914400" rtl="0" eaLnBrk="0" fontAlgn="base" latinLnBrk="0" hangingPunct="0">
              <a:lnSpc>
                <a:spcPct val="110000"/>
              </a:lnSpc>
              <a:spcBef>
                <a:spcPct val="0"/>
              </a:spcBef>
              <a:spcAft>
                <a:spcPct val="0"/>
              </a:spcAft>
              <a:buClrTx/>
              <a:buSzTx/>
              <a:buFont typeface="Arial" charset="0"/>
              <a:buChar char="–"/>
              <a:tabLst/>
              <a:defRPr/>
            </a:pPr>
            <a:r>
              <a:rPr kumimoji="0" lang="de-DE" sz="1100" b="0" i="0" u="none" strike="noStrike" kern="1200" cap="none" spc="0" normalizeH="0" baseline="0" noProof="0">
                <a:ln>
                  <a:noFill/>
                </a:ln>
                <a:solidFill>
                  <a:prstClr val="black"/>
                </a:solidFill>
                <a:effectLst/>
                <a:uLnTx/>
                <a:uFillTx/>
                <a:latin typeface="Arial"/>
                <a:ea typeface="+mn-ea"/>
                <a:cs typeface="+mn-cs"/>
              </a:rPr>
              <a:t>    Vegane Rezepturen von </a:t>
            </a:r>
            <a:r>
              <a:rPr kumimoji="0" lang="de-DE" sz="1100" b="0" i="0" u="none" strike="noStrike" kern="1200" cap="none" spc="0" normalizeH="0" baseline="0" noProof="0" err="1">
                <a:ln>
                  <a:noFill/>
                </a:ln>
                <a:solidFill>
                  <a:prstClr val="black"/>
                </a:solidFill>
                <a:effectLst/>
                <a:uLnTx/>
                <a:uFillTx/>
                <a:latin typeface="Arial"/>
                <a:ea typeface="+mn-ea"/>
                <a:cs typeface="+mn-cs"/>
              </a:rPr>
              <a:t>proveg</a:t>
            </a:r>
            <a:r>
              <a:rPr kumimoji="0" lang="de-DE" sz="1100" b="0" i="0" u="none" strike="noStrike" kern="1200" cap="none" spc="0" normalizeH="0" baseline="0" noProof="0">
                <a:ln>
                  <a:noFill/>
                </a:ln>
                <a:solidFill>
                  <a:prstClr val="black"/>
                </a:solidFill>
                <a:effectLst/>
                <a:uLnTx/>
                <a:uFillTx/>
                <a:latin typeface="Arial"/>
                <a:ea typeface="+mn-ea"/>
                <a:cs typeface="+mn-cs"/>
              </a:rPr>
              <a:t>: https://proveg.com/de/ernaehrung/vegane-rezepte/</a:t>
            </a:r>
          </a:p>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16</a:t>
            </a:fld>
            <a:endParaRPr lang="de-DE"/>
          </a:p>
        </p:txBody>
      </p:sp>
    </p:spTree>
    <p:extLst>
      <p:ext uri="{BB962C8B-B14F-4D97-AF65-F5344CB8AC3E}">
        <p14:creationId xmlns:p14="http://schemas.microsoft.com/office/powerpoint/2010/main" val="377958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12.09.2024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11334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12.09.2024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71784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12.09.2024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09132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bg1">
                    <a:lumMod val="65000"/>
                  </a:schemeClr>
                </a:solidFill>
                <a:latin typeface="Arial" panose="020B0604020202020204" pitchFamily="34" charset="0"/>
                <a:cs typeface="Arial" panose="020B0604020202020204" pitchFamily="34" charset="0"/>
              </a:defRPr>
            </a:lvl1pPr>
          </a:lstStyle>
          <a:p>
            <a:pPr lvl="0"/>
            <a:r>
              <a:rPr lang="de-DE" dirty="0"/>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atin typeface="Arial" panose="020B0604020202020204" pitchFamily="34" charset="0"/>
                <a:cs typeface="Arial" panose="020B0604020202020204" pitchFamily="34" charset="0"/>
              </a:defRPr>
            </a:lvl1pPr>
          </a:lstStyle>
          <a:p>
            <a:pPr lvl="0"/>
            <a:r>
              <a:rPr lang="de-DE" noProof="0"/>
              <a:t>Bild durch Klicken auf Symbol hinzufügen</a:t>
            </a:r>
          </a:p>
        </p:txBody>
      </p:sp>
      <p:sp>
        <p:nvSpPr>
          <p:cNvPr id="6" name="Fußzeilenplatzhalter 4"/>
          <p:cNvSpPr>
            <a:spLocks noGrp="1"/>
          </p:cNvSpPr>
          <p:nvPr>
            <p:ph type="ftr" sz="quarter" idx="15"/>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36737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360600" y="1113408"/>
            <a:ext cx="6707509" cy="2027560"/>
          </a:xfrm>
        </p:spPr>
        <p:txBody>
          <a:bodyPr>
            <a:noAutofit/>
          </a:bodyPr>
          <a:lstStyle>
            <a:lvl1pPr algn="l">
              <a:lnSpc>
                <a:spcPct val="85000"/>
              </a:lnSpc>
              <a:defRPr sz="6000" b="0"/>
            </a:lvl1pPr>
          </a:lstStyle>
          <a:p>
            <a:r>
              <a:rPr lang="de-DE" dirty="0"/>
              <a:t>Titelmasterformat durch Klicken bearbeiten</a:t>
            </a:r>
          </a:p>
        </p:txBody>
      </p:sp>
      <p:sp>
        <p:nvSpPr>
          <p:cNvPr id="3" name="Untertitel 2"/>
          <p:cNvSpPr>
            <a:spLocks noGrp="1"/>
          </p:cNvSpPr>
          <p:nvPr>
            <p:ph type="subTitle" idx="1"/>
          </p:nvPr>
        </p:nvSpPr>
        <p:spPr>
          <a:xfrm>
            <a:off x="371481" y="4581128"/>
            <a:ext cx="6696633" cy="1332148"/>
          </a:xfrm>
        </p:spPr>
        <p:txBody>
          <a:bodyPr anchor="b"/>
          <a:lstStyle>
            <a:lvl1pPr marL="0" indent="0" algn="l">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371479" y="5949280"/>
            <a:ext cx="6696633" cy="314510"/>
          </a:xfrm>
        </p:spPr>
        <p:txBody>
          <a:bodyPr anchor="b"/>
          <a:lstStyle>
            <a:lvl1pPr marL="0" indent="0">
              <a:lnSpc>
                <a:spcPct val="100000"/>
              </a:lnSpc>
              <a:buNone/>
              <a:tabLst>
                <a:tab pos="1076245" algn="l"/>
                <a:tab pos="2600130" algn="l"/>
              </a:tabLst>
              <a:defRPr sz="800"/>
            </a:lvl1pPr>
          </a:lstStyle>
          <a:p>
            <a:pPr lvl="0"/>
            <a:r>
              <a:rPr lang="de-DE"/>
              <a:t>Formatvorlagen des Textmasters bearbeiten</a:t>
            </a:r>
          </a:p>
        </p:txBody>
      </p:sp>
      <p:sp>
        <p:nvSpPr>
          <p:cNvPr id="10" name="Bildplatzhalter 4"/>
          <p:cNvSpPr>
            <a:spLocks noGrp="1"/>
          </p:cNvSpPr>
          <p:nvPr>
            <p:ph type="pic" sz="quarter" idx="11"/>
          </p:nvPr>
        </p:nvSpPr>
        <p:spPr>
          <a:xfrm>
            <a:off x="7572167" y="828516"/>
            <a:ext cx="3852428" cy="5732835"/>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5"/>
          <p:cNvSpPr>
            <a:spLocks noGrp="1"/>
          </p:cNvSpPr>
          <p:nvPr>
            <p:ph type="body" sz="quarter" idx="12"/>
          </p:nvPr>
        </p:nvSpPr>
        <p:spPr>
          <a:xfrm>
            <a:off x="371481" y="3212976"/>
            <a:ext cx="6696633" cy="1296144"/>
          </a:xfrm>
        </p:spPr>
        <p:txBody>
          <a:bodyPr/>
          <a:lstStyle>
            <a:lvl1pPr marL="0" indent="0">
              <a:buNone/>
              <a:defRPr sz="3200"/>
            </a:lvl1pPr>
          </a:lstStyle>
          <a:p>
            <a:pPr lvl="0"/>
            <a:r>
              <a:rPr lang="de-DE"/>
              <a:t>Formatvorlagen des Textmasters bearbeiten</a:t>
            </a:r>
          </a:p>
        </p:txBody>
      </p:sp>
    </p:spTree>
    <p:extLst>
      <p:ext uri="{BB962C8B-B14F-4D97-AF65-F5344CB8AC3E}">
        <p14:creationId xmlns:p14="http://schemas.microsoft.com/office/powerpoint/2010/main" val="291736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360600" y="1005396"/>
            <a:ext cx="6707509" cy="659408"/>
          </a:xfrm>
        </p:spPr>
        <p:txBody>
          <a:bodyPr/>
          <a:lstStyle>
            <a:lvl1pPr algn="l">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371481" y="1664804"/>
            <a:ext cx="6696633" cy="1332148"/>
          </a:xfrm>
        </p:spPr>
        <p:txBody>
          <a:bodyPr/>
          <a:lstStyle>
            <a:lvl1pPr marL="0" indent="0" algn="l">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2827372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7" y="2096852"/>
            <a:ext cx="4680520"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213241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1729038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88824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6" name="Fußzeilenplatzhalter 4"/>
          <p:cNvSpPr>
            <a:spLocks noGrp="1"/>
          </p:cNvSpPr>
          <p:nvPr>
            <p:ph type="ftr" sz="quarter" idx="16"/>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603207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4386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B285AD-4515-4BD9-B1E9-FAFA5809F5D8}" type="datetimeFigureOut">
              <a:rPr lang="de-DE" smtClean="0"/>
              <a:t>12.09.2024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86544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1793244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498267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4222661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424812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184311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1358677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916870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1124150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3052578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32182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5B285AD-4515-4BD9-B1E9-FAFA5809F5D8}" type="datetimeFigureOut">
              <a:rPr lang="de-DE" smtClean="0"/>
              <a:t>12.09.2024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791398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50821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5" name="Fußzeilenplatzhalter 4"/>
          <p:cNvSpPr>
            <a:spLocks noGrp="1"/>
          </p:cNvSpPr>
          <p:nvPr>
            <p:ph type="ftr" sz="quarter" idx="14"/>
          </p:nvPr>
        </p:nvSpPr>
        <p:spPr/>
        <p:txBody>
          <a:bodyPr/>
          <a:lstStyle>
            <a:lvl1pPr>
              <a:defRPr/>
            </a:lvl1pPr>
          </a:lstStyle>
          <a:p>
            <a:pPr>
              <a:defRPr/>
            </a:pPr>
            <a:r>
              <a:rPr lang="de-DE">
                <a:solidFill>
                  <a:prstClr val="black"/>
                </a:solidFill>
              </a:rPr>
              <a:t>Institut für Nachhaltige Ernährung     GeNAH  </a:t>
            </a:r>
          </a:p>
        </p:txBody>
      </p:sp>
    </p:spTree>
    <p:extLst>
      <p:ext uri="{BB962C8B-B14F-4D97-AF65-F5344CB8AC3E}">
        <p14:creationId xmlns:p14="http://schemas.microsoft.com/office/powerpoint/2010/main" val="288708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5B285AD-4515-4BD9-B1E9-FAFA5809F5D8}" type="datetimeFigureOut">
              <a:rPr lang="de-DE" smtClean="0"/>
              <a:t>12.09.2024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44373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5B285AD-4515-4BD9-B1E9-FAFA5809F5D8}" type="datetimeFigureOut">
              <a:rPr lang="de-DE" smtClean="0"/>
              <a:t>12.09.2024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01415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5B285AD-4515-4BD9-B1E9-FAFA5809F5D8}" type="datetimeFigureOut">
              <a:rPr lang="de-DE" smtClean="0"/>
              <a:t>12.09.2024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16714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285AD-4515-4BD9-B1E9-FAFA5809F5D8}" type="datetimeFigureOut">
              <a:rPr lang="de-DE" smtClean="0"/>
              <a:t>12.09.2024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59079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5B285AD-4515-4BD9-B1E9-FAFA5809F5D8}" type="datetimeFigureOut">
              <a:rPr lang="de-DE" smtClean="0"/>
              <a:t>12.09.2024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412104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5B285AD-4515-4BD9-B1E9-FAFA5809F5D8}" type="datetimeFigureOut">
              <a:rPr lang="de-DE" smtClean="0"/>
              <a:t>12.09.2024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76EFF6B-78CF-4621-B82E-4461463DDB65}" type="slidenum">
              <a:rPr lang="de-DE" smtClean="0"/>
              <a:t>‹Nr.›</a:t>
            </a:fld>
            <a:endParaRPr lang="de-DE"/>
          </a:p>
        </p:txBody>
      </p:sp>
    </p:spTree>
    <p:extLst>
      <p:ext uri="{BB962C8B-B14F-4D97-AF65-F5344CB8AC3E}">
        <p14:creationId xmlns:p14="http://schemas.microsoft.com/office/powerpoint/2010/main" val="377339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285AD-4515-4BD9-B1E9-FAFA5809F5D8}" type="datetimeFigureOut">
              <a:rPr lang="de-DE" smtClean="0"/>
              <a:t>12.09.2024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EFF6B-78CF-4621-B82E-4461463DDB65}" type="slidenum">
              <a:rPr lang="de-DE" smtClean="0"/>
              <a:t>‹Nr.›</a:t>
            </a:fld>
            <a:endParaRPr lang="de-DE"/>
          </a:p>
        </p:txBody>
      </p:sp>
    </p:spTree>
    <p:extLst>
      <p:ext uri="{BB962C8B-B14F-4D97-AF65-F5344CB8AC3E}">
        <p14:creationId xmlns:p14="http://schemas.microsoft.com/office/powerpoint/2010/main" val="19375842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00" r:id="rId14"/>
    <p:sldLayoutId id="2147483701"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ernaehrung-nachhaltig.de/node/368#anker-368"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hyperlink" Target="https://proveg.com/de/ernaehrung/vegane-rezep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619727"/>
            <a:ext cx="10837113"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de-DE" altLang="de-DE" sz="1400" i="1" dirty="0">
                <a:latin typeface="Arial" panose="020B0604020202020204" pitchFamily="34" charset="0"/>
                <a:ea typeface="Times New Roman" panose="02020603050405020304" pitchFamily="18" charset="0"/>
                <a:cs typeface="Arial" panose="020B0604020202020204" pitchFamily="34" charset="0"/>
              </a:rPr>
              <a:t>Inhouse-Schulung Maßnahmenplanung Speiseplan</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7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653309"/>
            <a:ext cx="11359602" cy="4152179"/>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dargestellt werden. </a:t>
            </a:r>
            <a:endParaRPr lang="de-DE" b="1" i="1" dirty="0">
              <a:solidFill>
                <a:schemeClr val="bg1">
                  <a:lumMod val="75000"/>
                </a:schemeClr>
              </a:solidFill>
            </a:endParaRPr>
          </a:p>
        </p:txBody>
      </p:sp>
      <p:pic>
        <p:nvPicPr>
          <p:cNvPr id="6" name="Grafik 5" descr="Ein Bild, das Astronomie, Kreativität, Stern enthält.&#10;&#10;Beschreibung automatisch generiert.">
            <a:extLst>
              <a:ext uri="{FF2B5EF4-FFF2-40B4-BE49-F238E27FC236}">
                <a16:creationId xmlns:a16="http://schemas.microsoft.com/office/drawing/2014/main" id="{313DDF04-11B2-308B-833B-E17F489F6DD0}"/>
              </a:ext>
            </a:extLst>
          </p:cNvPr>
          <p:cNvPicPr>
            <a:picLocks noChangeAspect="1"/>
          </p:cNvPicPr>
          <p:nvPr/>
        </p:nvPicPr>
        <p:blipFill>
          <a:blip r:embed="rId2"/>
          <a:stretch>
            <a:fillRect/>
          </a:stretch>
        </p:blipFill>
        <p:spPr>
          <a:xfrm>
            <a:off x="10480436" y="4827936"/>
            <a:ext cx="1439841" cy="1106075"/>
          </a:xfrm>
          <a:prstGeom prst="rect">
            <a:avLst/>
          </a:prstGeom>
        </p:spPr>
      </p:pic>
      <p:sp>
        <p:nvSpPr>
          <p:cNvPr id="7" name="Titel 1">
            <a:extLst>
              <a:ext uri="{FF2B5EF4-FFF2-40B4-BE49-F238E27FC236}">
                <a16:creationId xmlns:a16="http://schemas.microsoft.com/office/drawing/2014/main" id="{36B88428-A9BB-4D82-B2BF-D4D4A0C84DD5}"/>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Ergebnisse: Auswertung Speiseplan</a:t>
            </a:r>
            <a:endParaRPr lang="de-DE" b="1" kern="1200" dirty="0">
              <a:latin typeface="Arial" panose="020B0604020202020204" pitchFamily="34" charset="0"/>
              <a:cs typeface="Arial" panose="020B0604020202020204" pitchFamily="34" charset="0"/>
            </a:endParaRPr>
          </a:p>
        </p:txBody>
      </p:sp>
      <p:sp>
        <p:nvSpPr>
          <p:cNvPr id="8" name="Textplatzhalter 11">
            <a:extLst>
              <a:ext uri="{FF2B5EF4-FFF2-40B4-BE49-F238E27FC236}">
                <a16:creationId xmlns:a16="http://schemas.microsoft.com/office/drawing/2014/main" id="{B20ECAF3-7E10-43FA-836A-0B3B3FC48218}"/>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Name der Einrichtung</a:t>
            </a:r>
          </a:p>
        </p:txBody>
      </p:sp>
    </p:spTree>
    <p:extLst>
      <p:ext uri="{BB962C8B-B14F-4D97-AF65-F5344CB8AC3E}">
        <p14:creationId xmlns:p14="http://schemas.microsoft.com/office/powerpoint/2010/main" val="105406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641EB712-6C5A-4144-8407-04069A8CEAAA}"/>
              </a:ext>
            </a:extLst>
          </p:cNvPr>
          <p:cNvSpPr>
            <a:spLocks noGrp="1"/>
          </p:cNvSpPr>
          <p:nvPr>
            <p:ph type="body" sz="quarter" idx="15"/>
          </p:nvPr>
        </p:nvSpPr>
        <p:spPr>
          <a:solidFill>
            <a:schemeClr val="bg1">
              <a:lumMod val="75000"/>
            </a:schemeClr>
          </a:solidFill>
        </p:spPr>
        <p:txBody>
          <a:bodyPr/>
          <a:lstStyle/>
          <a:p>
            <a:endParaRPr lang="de-DE" dirty="0"/>
          </a:p>
          <a:p>
            <a:endParaRPr lang="de-DE" dirty="0">
              <a:solidFill>
                <a:schemeClr val="accent4">
                  <a:lumMod val="75000"/>
                </a:schemeClr>
              </a:solidFill>
            </a:endParaRPr>
          </a:p>
          <a:p>
            <a:r>
              <a:rPr lang="de-DE" dirty="0">
                <a:solidFill>
                  <a:schemeClr val="accent4">
                    <a:lumMod val="75000"/>
                  </a:schemeClr>
                </a:solidFill>
              </a:rPr>
              <a:t>Wie gelangen sie zu einer nachhaltigen Speiseplanung?</a:t>
            </a:r>
          </a:p>
          <a:p>
            <a:endParaRPr lang="de-DE" sz="1400" dirty="0">
              <a:solidFill>
                <a:schemeClr val="accent4">
                  <a:lumMod val="75000"/>
                </a:schemeClr>
              </a:solidFill>
            </a:endParaRPr>
          </a:p>
          <a:p>
            <a:r>
              <a:rPr lang="de-DE" sz="1400" dirty="0">
                <a:solidFill>
                  <a:schemeClr val="bg1">
                    <a:lumMod val="50000"/>
                  </a:schemeClr>
                </a:solidFill>
              </a:rPr>
              <a:t>Hier ein paar beispielhafte Maßnahmen:</a:t>
            </a:r>
          </a:p>
        </p:txBody>
      </p:sp>
      <p:sp>
        <p:nvSpPr>
          <p:cNvPr id="9" name="Titel 1">
            <a:extLst>
              <a:ext uri="{FF2B5EF4-FFF2-40B4-BE49-F238E27FC236}">
                <a16:creationId xmlns:a16="http://schemas.microsoft.com/office/drawing/2014/main" id="{ABEF0661-1A60-4256-B71F-14623AB27409}"/>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0" name="Textplatzhalter 11">
            <a:extLst>
              <a:ext uri="{FF2B5EF4-FFF2-40B4-BE49-F238E27FC236}">
                <a16:creationId xmlns:a16="http://schemas.microsoft.com/office/drawing/2014/main" id="{C3EB2C59-759B-472B-8B1A-68C8B6F5969A}"/>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Veränderungsprozess</a:t>
            </a:r>
          </a:p>
        </p:txBody>
      </p:sp>
    </p:spTree>
    <p:extLst>
      <p:ext uri="{BB962C8B-B14F-4D97-AF65-F5344CB8AC3E}">
        <p14:creationId xmlns:p14="http://schemas.microsoft.com/office/powerpoint/2010/main" val="282645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D0D3DC-45C6-4539-A2BC-5EAC653A9B44}"/>
              </a:ext>
            </a:extLst>
          </p:cNvPr>
          <p:cNvSpPr>
            <a:spLocks noGrp="1"/>
          </p:cNvSpPr>
          <p:nvPr>
            <p:ph idx="1"/>
          </p:nvPr>
        </p:nvSpPr>
        <p:spPr>
          <a:xfrm>
            <a:off x="371481" y="2394774"/>
            <a:ext cx="11376571" cy="3410713"/>
          </a:xfrm>
        </p:spPr>
        <p:txBody>
          <a:bodyPr>
            <a:normAutofit fontScale="77500" lnSpcReduction="20000"/>
          </a:bodyPr>
          <a:lstStyle/>
          <a:p>
            <a:pPr>
              <a:lnSpc>
                <a:spcPct val="200000"/>
              </a:lnSpc>
            </a:pPr>
            <a:r>
              <a:rPr lang="de-DE" sz="1600" dirty="0"/>
              <a:t>Gerichte, die nicht mit traditionellen Erwartungshaltungen verbunden sind</a:t>
            </a:r>
          </a:p>
          <a:p>
            <a:pPr>
              <a:lnSpc>
                <a:spcPct val="200000"/>
              </a:lnSpc>
            </a:pPr>
            <a:r>
              <a:rPr lang="de-DE" sz="1600" dirty="0"/>
              <a:t>Regional-saisonale Varianten des Gerichtes, die entsprechend der Verfügbarkeit angeboten werden können</a:t>
            </a:r>
          </a:p>
          <a:p>
            <a:pPr>
              <a:lnSpc>
                <a:spcPct val="200000"/>
              </a:lnSpc>
            </a:pPr>
            <a:r>
              <a:rPr lang="de-DE" sz="1600" dirty="0"/>
              <a:t>Fleisch in kleinen Mengen</a:t>
            </a:r>
          </a:p>
          <a:p>
            <a:pPr>
              <a:lnSpc>
                <a:spcPct val="200000"/>
              </a:lnSpc>
            </a:pPr>
            <a:r>
              <a:rPr lang="de-DE" sz="1600" dirty="0"/>
              <a:t>vegetarische und vegane Rezepturen prüfen</a:t>
            </a:r>
          </a:p>
          <a:p>
            <a:pPr>
              <a:lnSpc>
                <a:spcPct val="200000"/>
              </a:lnSpc>
            </a:pPr>
            <a:r>
              <a:rPr lang="de-DE" sz="1600" dirty="0"/>
              <a:t>Ökologisch erzeugte Lebensmittel / artgerechte Tierhaltung</a:t>
            </a:r>
          </a:p>
          <a:p>
            <a:pPr>
              <a:lnSpc>
                <a:spcPct val="200000"/>
              </a:lnSpc>
            </a:pPr>
            <a:r>
              <a:rPr lang="de-DE" sz="1600" dirty="0"/>
              <a:t>Bevorzugung gering verarbeiteter Lebensmittel</a:t>
            </a:r>
          </a:p>
          <a:p>
            <a:pPr>
              <a:lnSpc>
                <a:spcPct val="200000"/>
              </a:lnSpc>
            </a:pPr>
            <a:r>
              <a:rPr lang="de-DE" sz="1600" dirty="0"/>
              <a:t>Fair gehandelte Lebensmittel</a:t>
            </a:r>
          </a:p>
        </p:txBody>
      </p:sp>
      <p:sp>
        <p:nvSpPr>
          <p:cNvPr id="6" name="Ellipse 5">
            <a:extLst>
              <a:ext uri="{FF2B5EF4-FFF2-40B4-BE49-F238E27FC236}">
                <a16:creationId xmlns:a16="http://schemas.microsoft.com/office/drawing/2014/main" id="{361DAAE7-C072-47EB-9FAD-E30C45EF93C9}"/>
              </a:ext>
            </a:extLst>
          </p:cNvPr>
          <p:cNvSpPr/>
          <p:nvPr/>
        </p:nvSpPr>
        <p:spPr>
          <a:xfrm>
            <a:off x="3801796" y="1523348"/>
            <a:ext cx="4555697" cy="72485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a:solidFill>
                  <a:schemeClr val="tx1"/>
                </a:solidFill>
              </a:rPr>
              <a:t>Kriterien zur Rezeptentwicklung</a:t>
            </a:r>
          </a:p>
        </p:txBody>
      </p:sp>
      <p:cxnSp>
        <p:nvCxnSpPr>
          <p:cNvPr id="8" name="Gerade Verbindung mit Pfeil 7">
            <a:extLst>
              <a:ext uri="{FF2B5EF4-FFF2-40B4-BE49-F238E27FC236}">
                <a16:creationId xmlns:a16="http://schemas.microsoft.com/office/drawing/2014/main" id="{31002153-70FA-44F1-94F1-2D2251B83B28}"/>
              </a:ext>
            </a:extLst>
          </p:cNvPr>
          <p:cNvCxnSpPr/>
          <p:nvPr/>
        </p:nvCxnSpPr>
        <p:spPr>
          <a:xfrm>
            <a:off x="8971917" y="5827394"/>
            <a:ext cx="2232660" cy="0"/>
          </a:xfrm>
          <a:prstGeom prst="straightConnector1">
            <a:avLst/>
          </a:prstGeom>
          <a:ln w="76200">
            <a:solidFill>
              <a:srgbClr val="FFC08E"/>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5D7BB83F-6D53-41F0-B9BC-DA5CF9F1164C}"/>
              </a:ext>
            </a:extLst>
          </p:cNvPr>
          <p:cNvSpPr txBox="1"/>
          <p:nvPr/>
        </p:nvSpPr>
        <p:spPr>
          <a:xfrm flipH="1">
            <a:off x="8902789" y="5438377"/>
            <a:ext cx="2169071" cy="389017"/>
          </a:xfrm>
          <a:prstGeom prst="rect">
            <a:avLst/>
          </a:prstGeom>
          <a:noFill/>
        </p:spPr>
        <p:txBody>
          <a:bodyPr wrap="square" rtlCol="0">
            <a:spAutoFit/>
          </a:bodyPr>
          <a:lstStyle/>
          <a:p>
            <a:pPr>
              <a:lnSpc>
                <a:spcPct val="110000"/>
              </a:lnSpc>
            </a:pPr>
            <a:r>
              <a:rPr lang="de-DE" sz="1900" dirty="0"/>
              <a:t>Weitere Kriterien</a:t>
            </a:r>
          </a:p>
        </p:txBody>
      </p:sp>
      <p:sp>
        <p:nvSpPr>
          <p:cNvPr id="10" name="Rechteck 9">
            <a:extLst>
              <a:ext uri="{FF2B5EF4-FFF2-40B4-BE49-F238E27FC236}">
                <a16:creationId xmlns:a16="http://schemas.microsoft.com/office/drawing/2014/main" id="{C59CF33A-7497-41B8-A5AA-1CC32197548D}"/>
              </a:ext>
            </a:extLst>
          </p:cNvPr>
          <p:cNvSpPr/>
          <p:nvPr/>
        </p:nvSpPr>
        <p:spPr>
          <a:xfrm>
            <a:off x="186630" y="5952062"/>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sp>
        <p:nvSpPr>
          <p:cNvPr id="11" name="Titel 1">
            <a:extLst>
              <a:ext uri="{FF2B5EF4-FFF2-40B4-BE49-F238E27FC236}">
                <a16:creationId xmlns:a16="http://schemas.microsoft.com/office/drawing/2014/main" id="{EF6D6CD6-95DF-4F72-8726-7C2D4F1F8B42}"/>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A5E89E5D-5ABF-475E-9E64-8C53ADE623D7}"/>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Produktentwicklung</a:t>
            </a:r>
          </a:p>
        </p:txBody>
      </p:sp>
    </p:spTree>
    <p:extLst>
      <p:ext uri="{BB962C8B-B14F-4D97-AF65-F5344CB8AC3E}">
        <p14:creationId xmlns:p14="http://schemas.microsoft.com/office/powerpoint/2010/main" val="3464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D0D3DC-45C6-4539-A2BC-5EAC653A9B44}"/>
              </a:ext>
            </a:extLst>
          </p:cNvPr>
          <p:cNvSpPr>
            <a:spLocks noGrp="1"/>
          </p:cNvSpPr>
          <p:nvPr>
            <p:ph idx="1"/>
          </p:nvPr>
        </p:nvSpPr>
        <p:spPr>
          <a:xfrm>
            <a:off x="371481" y="2394774"/>
            <a:ext cx="11376571" cy="3410713"/>
          </a:xfrm>
        </p:spPr>
        <p:txBody>
          <a:bodyPr/>
          <a:lstStyle/>
          <a:p>
            <a:pPr>
              <a:lnSpc>
                <a:spcPct val="200000"/>
              </a:lnSpc>
            </a:pPr>
            <a:r>
              <a:rPr lang="de-DE" sz="1600" dirty="0"/>
              <a:t>Ressourcenschonendes Handeln</a:t>
            </a:r>
          </a:p>
          <a:p>
            <a:pPr>
              <a:lnSpc>
                <a:spcPct val="200000"/>
              </a:lnSpc>
            </a:pPr>
            <a:r>
              <a:rPr lang="de-DE" sz="1600" dirty="0"/>
              <a:t>Gäste in den Prozess mit einbeziehen, um die Akzeptanz der neuen Speisen zu erhöhen</a:t>
            </a:r>
          </a:p>
          <a:p>
            <a:pPr>
              <a:lnSpc>
                <a:spcPct val="200000"/>
              </a:lnSpc>
            </a:pPr>
            <a:r>
              <a:rPr lang="de-DE" sz="1600" dirty="0"/>
              <a:t>Genussvolle und bekömmliche Speisen</a:t>
            </a:r>
          </a:p>
          <a:p>
            <a:pPr lvl="1">
              <a:lnSpc>
                <a:spcPct val="200000"/>
              </a:lnSpc>
            </a:pPr>
            <a:r>
              <a:rPr lang="de-DE" sz="1600" dirty="0"/>
              <a:t>Probierphase mit einer Testgruppe durchführen, bevor neue Rezepte im Speiseplan fest verankert werden</a:t>
            </a:r>
          </a:p>
          <a:p>
            <a:pPr lvl="1">
              <a:lnSpc>
                <a:spcPct val="200000"/>
              </a:lnSpc>
            </a:pPr>
            <a:r>
              <a:rPr lang="de-DE" sz="1600" dirty="0"/>
              <a:t>Gästen Kostproben der neue Gerichte anbieten</a:t>
            </a:r>
          </a:p>
        </p:txBody>
      </p:sp>
      <p:sp>
        <p:nvSpPr>
          <p:cNvPr id="6" name="Ellipse 5">
            <a:extLst>
              <a:ext uri="{FF2B5EF4-FFF2-40B4-BE49-F238E27FC236}">
                <a16:creationId xmlns:a16="http://schemas.microsoft.com/office/drawing/2014/main" id="{361DAAE7-C072-47EB-9FAD-E30C45EF93C9}"/>
              </a:ext>
            </a:extLst>
          </p:cNvPr>
          <p:cNvSpPr/>
          <p:nvPr/>
        </p:nvSpPr>
        <p:spPr>
          <a:xfrm>
            <a:off x="3801796" y="1523348"/>
            <a:ext cx="4555697" cy="72485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a:solidFill>
                  <a:schemeClr val="tx1"/>
                </a:solidFill>
              </a:rPr>
              <a:t>Kriterien zur Rezeptentwicklung</a:t>
            </a:r>
          </a:p>
        </p:txBody>
      </p:sp>
      <p:sp>
        <p:nvSpPr>
          <p:cNvPr id="10" name="Titel 1">
            <a:extLst>
              <a:ext uri="{FF2B5EF4-FFF2-40B4-BE49-F238E27FC236}">
                <a16:creationId xmlns:a16="http://schemas.microsoft.com/office/drawing/2014/main" id="{374A924A-B5CE-4C23-AFD7-B03A1754D28E}"/>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1" name="Textplatzhalter 11">
            <a:extLst>
              <a:ext uri="{FF2B5EF4-FFF2-40B4-BE49-F238E27FC236}">
                <a16:creationId xmlns:a16="http://schemas.microsoft.com/office/drawing/2014/main" id="{F593333F-D393-4C6E-BC28-C6E32B9302A4}"/>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Produktentwicklung</a:t>
            </a:r>
          </a:p>
        </p:txBody>
      </p:sp>
      <p:sp>
        <p:nvSpPr>
          <p:cNvPr id="14" name="Rechteck 13">
            <a:extLst>
              <a:ext uri="{FF2B5EF4-FFF2-40B4-BE49-F238E27FC236}">
                <a16:creationId xmlns:a16="http://schemas.microsoft.com/office/drawing/2014/main" id="{A322772B-DD67-4EC7-9790-735B8616034A}"/>
              </a:ext>
            </a:extLst>
          </p:cNvPr>
          <p:cNvSpPr/>
          <p:nvPr/>
        </p:nvSpPr>
        <p:spPr>
          <a:xfrm>
            <a:off x="186630" y="5952062"/>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spTree>
    <p:extLst>
      <p:ext uri="{BB962C8B-B14F-4D97-AF65-F5344CB8AC3E}">
        <p14:creationId xmlns:p14="http://schemas.microsoft.com/office/powerpoint/2010/main" val="214061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5D5E5D-6027-4A79-9955-FD3CC70205CE}"/>
              </a:ext>
            </a:extLst>
          </p:cNvPr>
          <p:cNvSpPr>
            <a:spLocks noGrp="1"/>
          </p:cNvSpPr>
          <p:nvPr>
            <p:ph idx="1"/>
          </p:nvPr>
        </p:nvSpPr>
        <p:spPr>
          <a:xfrm>
            <a:off x="371357" y="3208309"/>
            <a:ext cx="11416328" cy="2028144"/>
          </a:xfrm>
        </p:spPr>
        <p:txBody>
          <a:bodyPr/>
          <a:lstStyle/>
          <a:p>
            <a:pPr algn="ctr"/>
            <a:endParaRPr lang="de-DE" sz="1800"/>
          </a:p>
          <a:p>
            <a:pPr marL="0" indent="0" algn="ctr">
              <a:buNone/>
            </a:pPr>
            <a:endParaRPr lang="de-DE" sz="1800"/>
          </a:p>
          <a:p>
            <a:pPr marL="0" indent="0" algn="ctr">
              <a:buNone/>
            </a:pPr>
            <a:r>
              <a:rPr lang="de-DE" sz="1800"/>
              <a:t>Bei der nachhaltigen Rezepturgestaltung werden die Umweltwirkungen am besten verringert und die Gesundheitswirkungen oft erhöht, wenn Sie tierische Zutaten durch pflanzliche Produkte ersetzen.</a:t>
            </a:r>
          </a:p>
        </p:txBody>
      </p:sp>
      <p:sp>
        <p:nvSpPr>
          <p:cNvPr id="6" name="Ellipse 5">
            <a:extLst>
              <a:ext uri="{FF2B5EF4-FFF2-40B4-BE49-F238E27FC236}">
                <a16:creationId xmlns:a16="http://schemas.microsoft.com/office/drawing/2014/main" id="{194AA592-1926-4A21-BB6B-55994544F10F}"/>
              </a:ext>
            </a:extLst>
          </p:cNvPr>
          <p:cNvSpPr/>
          <p:nvPr/>
        </p:nvSpPr>
        <p:spPr>
          <a:xfrm>
            <a:off x="3818151" y="2027887"/>
            <a:ext cx="4555697" cy="1440000"/>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a:solidFill>
                  <a:schemeClr val="tx1"/>
                </a:solidFill>
              </a:rPr>
              <a:t>Obst- und Gemüseanteil erhöhen </a:t>
            </a:r>
          </a:p>
        </p:txBody>
      </p:sp>
      <p:sp>
        <p:nvSpPr>
          <p:cNvPr id="10" name="Titel 1">
            <a:extLst>
              <a:ext uri="{FF2B5EF4-FFF2-40B4-BE49-F238E27FC236}">
                <a16:creationId xmlns:a16="http://schemas.microsoft.com/office/drawing/2014/main" id="{8238E3D6-8993-49E2-9A06-2D1E290270C9}"/>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1" name="Textplatzhalter 11">
            <a:extLst>
              <a:ext uri="{FF2B5EF4-FFF2-40B4-BE49-F238E27FC236}">
                <a16:creationId xmlns:a16="http://schemas.microsoft.com/office/drawing/2014/main" id="{A3E84B38-FDFC-4A6A-A907-AC988EA02FBD}"/>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Rezepturen optimieren</a:t>
            </a:r>
          </a:p>
        </p:txBody>
      </p:sp>
      <p:sp>
        <p:nvSpPr>
          <p:cNvPr id="14" name="Rechteck 13">
            <a:extLst>
              <a:ext uri="{FF2B5EF4-FFF2-40B4-BE49-F238E27FC236}">
                <a16:creationId xmlns:a16="http://schemas.microsoft.com/office/drawing/2014/main" id="{763907BD-7DEC-46B1-AB60-B671E89AE5FE}"/>
              </a:ext>
            </a:extLst>
          </p:cNvPr>
          <p:cNvSpPr/>
          <p:nvPr/>
        </p:nvSpPr>
        <p:spPr>
          <a:xfrm>
            <a:off x="186630" y="5952062"/>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spTree>
    <p:extLst>
      <p:ext uri="{BB962C8B-B14F-4D97-AF65-F5344CB8AC3E}">
        <p14:creationId xmlns:p14="http://schemas.microsoft.com/office/powerpoint/2010/main" val="163991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5D5E5D-6027-4A79-9955-FD3CC70205CE}"/>
              </a:ext>
            </a:extLst>
          </p:cNvPr>
          <p:cNvSpPr>
            <a:spLocks noGrp="1"/>
          </p:cNvSpPr>
          <p:nvPr>
            <p:ph idx="1"/>
          </p:nvPr>
        </p:nvSpPr>
        <p:spPr>
          <a:xfrm>
            <a:off x="371481" y="2394774"/>
            <a:ext cx="11416328" cy="3410713"/>
          </a:xfrm>
        </p:spPr>
        <p:txBody>
          <a:bodyPr>
            <a:normAutofit fontScale="92500" lnSpcReduction="10000"/>
          </a:bodyPr>
          <a:lstStyle/>
          <a:p>
            <a:endParaRPr lang="de-DE" sz="1800" dirty="0"/>
          </a:p>
          <a:p>
            <a:r>
              <a:rPr lang="de-DE" sz="1800" dirty="0"/>
              <a:t>Nahezu alle Obst- und Gemüsearten sind zur Erntezeit im heimischen Freilandanbau der Obst- oder Gemüseart besonders reichlich im Handel verfügbar</a:t>
            </a:r>
          </a:p>
          <a:p>
            <a:endParaRPr lang="de-DE" sz="1800" dirty="0"/>
          </a:p>
          <a:p>
            <a:r>
              <a:rPr lang="de-DE" sz="1800" dirty="0"/>
              <a:t>möglichst viele regionale Saisonware – Nutzung eines Saisonkalenders der Region</a:t>
            </a:r>
          </a:p>
          <a:p>
            <a:pPr lvl="1"/>
            <a:r>
              <a:rPr lang="de-DE" sz="1800" dirty="0"/>
              <a:t>Speiseplan jahreszeitlich ausrichten und/oder </a:t>
            </a:r>
          </a:p>
          <a:p>
            <a:pPr marL="628604" lvl="1" indent="0">
              <a:buNone/>
            </a:pPr>
            <a:r>
              <a:rPr lang="de-DE" sz="1800" dirty="0"/>
              <a:t>	 Rezepturen oder Komponenten saisonal </a:t>
            </a:r>
          </a:p>
          <a:p>
            <a:pPr marL="628604" lvl="1" indent="0">
              <a:buNone/>
            </a:pPr>
            <a:r>
              <a:rPr lang="de-DE" sz="1800" dirty="0"/>
              <a:t>     anpassen</a:t>
            </a:r>
          </a:p>
          <a:p>
            <a:pPr lvl="1"/>
            <a:r>
              <a:rPr lang="de-DE" sz="1800" dirty="0"/>
              <a:t>Rezepturen können von vornherein in </a:t>
            </a:r>
          </a:p>
          <a:p>
            <a:pPr marL="628604" lvl="1" indent="0">
              <a:buNone/>
            </a:pPr>
            <a:r>
              <a:rPr lang="de-DE" sz="1800" dirty="0"/>
              <a:t>      jahreszeitlichen Varianten angelegt und flexibel </a:t>
            </a:r>
          </a:p>
          <a:p>
            <a:pPr marL="628604" lvl="1" indent="0">
              <a:buNone/>
            </a:pPr>
            <a:r>
              <a:rPr lang="de-DE" sz="1800" dirty="0"/>
              <a:t>     an das saisonale Angebot regionaler Lieferanten </a:t>
            </a:r>
          </a:p>
          <a:p>
            <a:pPr marL="628604" lvl="1" indent="0">
              <a:buNone/>
            </a:pPr>
            <a:r>
              <a:rPr lang="de-DE" sz="1800" dirty="0"/>
              <a:t>     angepasst werden</a:t>
            </a:r>
          </a:p>
          <a:p>
            <a:endParaRPr lang="de-DE" sz="1800" dirty="0"/>
          </a:p>
        </p:txBody>
      </p:sp>
      <p:sp>
        <p:nvSpPr>
          <p:cNvPr id="6" name="Ellipse 5">
            <a:extLst>
              <a:ext uri="{FF2B5EF4-FFF2-40B4-BE49-F238E27FC236}">
                <a16:creationId xmlns:a16="http://schemas.microsoft.com/office/drawing/2014/main" id="{194AA592-1926-4A21-BB6B-55994544F10F}"/>
              </a:ext>
            </a:extLst>
          </p:cNvPr>
          <p:cNvSpPr/>
          <p:nvPr/>
        </p:nvSpPr>
        <p:spPr>
          <a:xfrm>
            <a:off x="3801796" y="1523348"/>
            <a:ext cx="4555697" cy="72485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a:solidFill>
                  <a:schemeClr val="tx1"/>
                </a:solidFill>
              </a:rPr>
              <a:t>Saisonal und Regional</a:t>
            </a:r>
          </a:p>
        </p:txBody>
      </p:sp>
      <p:sp>
        <p:nvSpPr>
          <p:cNvPr id="13" name="Titel 1">
            <a:extLst>
              <a:ext uri="{FF2B5EF4-FFF2-40B4-BE49-F238E27FC236}">
                <a16:creationId xmlns:a16="http://schemas.microsoft.com/office/drawing/2014/main" id="{FCE912E0-12A3-4ACA-A682-D0B9749E66C9}"/>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4" name="Textplatzhalter 11">
            <a:extLst>
              <a:ext uri="{FF2B5EF4-FFF2-40B4-BE49-F238E27FC236}">
                <a16:creationId xmlns:a16="http://schemas.microsoft.com/office/drawing/2014/main" id="{80481365-947C-418A-8912-3E580E63FA39}"/>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Rezepturen optimieren</a:t>
            </a:r>
          </a:p>
        </p:txBody>
      </p:sp>
      <p:sp>
        <p:nvSpPr>
          <p:cNvPr id="15" name="Rechteck 14">
            <a:extLst>
              <a:ext uri="{FF2B5EF4-FFF2-40B4-BE49-F238E27FC236}">
                <a16:creationId xmlns:a16="http://schemas.microsoft.com/office/drawing/2014/main" id="{15B87AAE-9822-4AB7-847E-8FCA62AFB2F8}"/>
              </a:ext>
            </a:extLst>
          </p:cNvPr>
          <p:cNvSpPr/>
          <p:nvPr/>
        </p:nvSpPr>
        <p:spPr>
          <a:xfrm>
            <a:off x="186630" y="5952062"/>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pic>
        <p:nvPicPr>
          <p:cNvPr id="28" name="Grafik 27" descr="Zuhause">
            <a:extLst>
              <a:ext uri="{FF2B5EF4-FFF2-40B4-BE49-F238E27FC236}">
                <a16:creationId xmlns:a16="http://schemas.microsoft.com/office/drawing/2014/main" id="{3829BA2E-BB35-471B-B4E2-CD7CBE434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8042" y="5297815"/>
            <a:ext cx="530695" cy="530695"/>
          </a:xfrm>
          <a:prstGeom prst="rect">
            <a:avLst/>
          </a:prstGeom>
        </p:spPr>
      </p:pic>
      <p:pic>
        <p:nvPicPr>
          <p:cNvPr id="29" name="table">
            <a:extLst>
              <a:ext uri="{FF2B5EF4-FFF2-40B4-BE49-F238E27FC236}">
                <a16:creationId xmlns:a16="http://schemas.microsoft.com/office/drawing/2014/main" id="{39E60BF2-6FAF-4BCF-B989-4A493AFEFC91}"/>
              </a:ext>
            </a:extLst>
          </p:cNvPr>
          <p:cNvPicPr>
            <a:picLocks noChangeAspect="1"/>
          </p:cNvPicPr>
          <p:nvPr/>
        </p:nvPicPr>
        <p:blipFill>
          <a:blip r:embed="rId5"/>
          <a:stretch>
            <a:fillRect/>
          </a:stretch>
        </p:blipFill>
        <p:spPr>
          <a:xfrm>
            <a:off x="6336527" y="3918690"/>
            <a:ext cx="5483992" cy="2282435"/>
          </a:xfrm>
          <a:prstGeom prst="rect">
            <a:avLst/>
          </a:prstGeom>
        </p:spPr>
      </p:pic>
      <p:pic>
        <p:nvPicPr>
          <p:cNvPr id="30" name="Grafik 29">
            <a:extLst>
              <a:ext uri="{FF2B5EF4-FFF2-40B4-BE49-F238E27FC236}">
                <a16:creationId xmlns:a16="http://schemas.microsoft.com/office/drawing/2014/main" id="{91ACE6FE-C83B-48BC-A6A6-69EED5401EE7}"/>
              </a:ext>
            </a:extLst>
          </p:cNvPr>
          <p:cNvPicPr>
            <a:picLocks noChangeAspect="1"/>
          </p:cNvPicPr>
          <p:nvPr/>
        </p:nvPicPr>
        <p:blipFill>
          <a:blip r:embed="rId6"/>
          <a:stretch>
            <a:fillRect/>
          </a:stretch>
        </p:blipFill>
        <p:spPr>
          <a:xfrm>
            <a:off x="8310361" y="5877303"/>
            <a:ext cx="115634" cy="275718"/>
          </a:xfrm>
          <a:prstGeom prst="rect">
            <a:avLst/>
          </a:prstGeom>
        </p:spPr>
      </p:pic>
      <p:pic>
        <p:nvPicPr>
          <p:cNvPr id="31" name="Grafik 30">
            <a:extLst>
              <a:ext uri="{FF2B5EF4-FFF2-40B4-BE49-F238E27FC236}">
                <a16:creationId xmlns:a16="http://schemas.microsoft.com/office/drawing/2014/main" id="{4F73272D-6A07-41B3-8C0E-72A5B9B1B150}"/>
              </a:ext>
            </a:extLst>
          </p:cNvPr>
          <p:cNvPicPr>
            <a:picLocks noChangeAspect="1"/>
          </p:cNvPicPr>
          <p:nvPr/>
        </p:nvPicPr>
        <p:blipFill>
          <a:blip r:embed="rId7"/>
          <a:stretch>
            <a:fillRect/>
          </a:stretch>
        </p:blipFill>
        <p:spPr>
          <a:xfrm>
            <a:off x="8143564" y="3991784"/>
            <a:ext cx="371826" cy="365955"/>
          </a:xfrm>
          <a:prstGeom prst="rect">
            <a:avLst/>
          </a:prstGeom>
        </p:spPr>
      </p:pic>
      <p:sp>
        <p:nvSpPr>
          <p:cNvPr id="32" name="Rechteck 31">
            <a:extLst>
              <a:ext uri="{FF2B5EF4-FFF2-40B4-BE49-F238E27FC236}">
                <a16:creationId xmlns:a16="http://schemas.microsoft.com/office/drawing/2014/main" id="{672DF611-4323-4F38-AD01-CF32C2247633}"/>
              </a:ext>
            </a:extLst>
          </p:cNvPr>
          <p:cNvSpPr/>
          <p:nvPr/>
        </p:nvSpPr>
        <p:spPr>
          <a:xfrm>
            <a:off x="8253346" y="5562274"/>
            <a:ext cx="200086" cy="195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de-DE" sz="1900">
              <a:solidFill>
                <a:schemeClr val="tx1"/>
              </a:solidFill>
            </a:endParaRPr>
          </a:p>
        </p:txBody>
      </p:sp>
      <p:pic>
        <p:nvPicPr>
          <p:cNvPr id="33" name="Grafik 32">
            <a:extLst>
              <a:ext uri="{FF2B5EF4-FFF2-40B4-BE49-F238E27FC236}">
                <a16:creationId xmlns:a16="http://schemas.microsoft.com/office/drawing/2014/main" id="{0AA43C1A-3056-4C78-8FAF-8FA2573C9A20}"/>
              </a:ext>
            </a:extLst>
          </p:cNvPr>
          <p:cNvPicPr>
            <a:picLocks noChangeAspect="1"/>
          </p:cNvPicPr>
          <p:nvPr/>
        </p:nvPicPr>
        <p:blipFill>
          <a:blip r:embed="rId8"/>
          <a:stretch>
            <a:fillRect/>
          </a:stretch>
        </p:blipFill>
        <p:spPr>
          <a:xfrm flipH="1">
            <a:off x="8294683" y="5520342"/>
            <a:ext cx="131312" cy="258703"/>
          </a:xfrm>
          <a:prstGeom prst="rect">
            <a:avLst/>
          </a:prstGeom>
        </p:spPr>
      </p:pic>
      <p:pic>
        <p:nvPicPr>
          <p:cNvPr id="34" name="Grafik 33" descr="Silo">
            <a:extLst>
              <a:ext uri="{FF2B5EF4-FFF2-40B4-BE49-F238E27FC236}">
                <a16:creationId xmlns:a16="http://schemas.microsoft.com/office/drawing/2014/main" id="{2C219FCB-D374-4F0E-86EC-B6977ED1DB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4950" y="4880857"/>
            <a:ext cx="430664" cy="430664"/>
          </a:xfrm>
          <a:prstGeom prst="rect">
            <a:avLst/>
          </a:prstGeom>
        </p:spPr>
      </p:pic>
      <p:sp>
        <p:nvSpPr>
          <p:cNvPr id="35" name="Rechteck 34">
            <a:extLst>
              <a:ext uri="{FF2B5EF4-FFF2-40B4-BE49-F238E27FC236}">
                <a16:creationId xmlns:a16="http://schemas.microsoft.com/office/drawing/2014/main" id="{7FEC63E1-E6BB-4A03-BC67-1143D68F9303}"/>
              </a:ext>
            </a:extLst>
          </p:cNvPr>
          <p:cNvSpPr/>
          <p:nvPr/>
        </p:nvSpPr>
        <p:spPr>
          <a:xfrm>
            <a:off x="8077586" y="4797126"/>
            <a:ext cx="232775" cy="10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de-DE" sz="1900">
              <a:solidFill>
                <a:schemeClr val="tx1"/>
              </a:solidFill>
            </a:endParaRPr>
          </a:p>
        </p:txBody>
      </p:sp>
      <p:sp>
        <p:nvSpPr>
          <p:cNvPr id="36" name="Flussdiagramm: Verzögerung 35">
            <a:extLst>
              <a:ext uri="{FF2B5EF4-FFF2-40B4-BE49-F238E27FC236}">
                <a16:creationId xmlns:a16="http://schemas.microsoft.com/office/drawing/2014/main" id="{469C03A8-4CEE-4622-A235-87F07157BBE8}"/>
              </a:ext>
            </a:extLst>
          </p:cNvPr>
          <p:cNvSpPr/>
          <p:nvPr/>
        </p:nvSpPr>
        <p:spPr>
          <a:xfrm rot="16200000">
            <a:off x="8194289" y="4501303"/>
            <a:ext cx="318202" cy="296314"/>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de-DE" sz="1900">
              <a:solidFill>
                <a:schemeClr val="tx1"/>
              </a:solidFill>
            </a:endParaRPr>
          </a:p>
        </p:txBody>
      </p:sp>
      <p:pic>
        <p:nvPicPr>
          <p:cNvPr id="37" name="Grafik 36">
            <a:extLst>
              <a:ext uri="{FF2B5EF4-FFF2-40B4-BE49-F238E27FC236}">
                <a16:creationId xmlns:a16="http://schemas.microsoft.com/office/drawing/2014/main" id="{DFE322DF-09C9-4117-834D-9D6F21B93016}"/>
              </a:ext>
            </a:extLst>
          </p:cNvPr>
          <p:cNvPicPr>
            <a:picLocks noChangeAspect="1"/>
          </p:cNvPicPr>
          <p:nvPr/>
        </p:nvPicPr>
        <p:blipFill>
          <a:blip r:embed="rId8"/>
          <a:stretch>
            <a:fillRect/>
          </a:stretch>
        </p:blipFill>
        <p:spPr>
          <a:xfrm flipH="1">
            <a:off x="8294683" y="4538341"/>
            <a:ext cx="131312" cy="258703"/>
          </a:xfrm>
          <a:prstGeom prst="rect">
            <a:avLst/>
          </a:prstGeom>
        </p:spPr>
      </p:pic>
      <p:sp>
        <p:nvSpPr>
          <p:cNvPr id="38" name="Rechteck 37">
            <a:extLst>
              <a:ext uri="{FF2B5EF4-FFF2-40B4-BE49-F238E27FC236}">
                <a16:creationId xmlns:a16="http://schemas.microsoft.com/office/drawing/2014/main" id="{FEB1F8FE-1B95-439D-977E-5FB2CCE73280}"/>
              </a:ext>
            </a:extLst>
          </p:cNvPr>
          <p:cNvSpPr/>
          <p:nvPr/>
        </p:nvSpPr>
        <p:spPr>
          <a:xfrm>
            <a:off x="8102061" y="4784700"/>
            <a:ext cx="508797"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endParaRPr lang="de-DE" sz="1900">
              <a:solidFill>
                <a:schemeClr val="tx1"/>
              </a:solidFill>
            </a:endParaRPr>
          </a:p>
        </p:txBody>
      </p:sp>
      <p:cxnSp>
        <p:nvCxnSpPr>
          <p:cNvPr id="39" name="Gerader Verbinder 38">
            <a:extLst>
              <a:ext uri="{FF2B5EF4-FFF2-40B4-BE49-F238E27FC236}">
                <a16:creationId xmlns:a16="http://schemas.microsoft.com/office/drawing/2014/main" id="{810C9AA8-DC8A-4E07-91B4-FCA9589A279C}"/>
              </a:ext>
            </a:extLst>
          </p:cNvPr>
          <p:cNvCxnSpPr>
            <a:stCxn id="28" idx="2"/>
            <a:endCxn id="28" idx="2"/>
          </p:cNvCxnSpPr>
          <p:nvPr/>
        </p:nvCxnSpPr>
        <p:spPr>
          <a:xfrm>
            <a:off x="8353390" y="5828510"/>
            <a:ext cx="0" cy="0"/>
          </a:xfrm>
          <a:prstGeom prst="line">
            <a:avLst/>
          </a:prstGeom>
          <a:ln/>
        </p:spPr>
        <p:style>
          <a:lnRef idx="1">
            <a:schemeClr val="dk1"/>
          </a:lnRef>
          <a:fillRef idx="0">
            <a:schemeClr val="dk1"/>
          </a:fillRef>
          <a:effectRef idx="0">
            <a:schemeClr val="dk1"/>
          </a:effectRef>
          <a:fontRef idx="minor">
            <a:schemeClr val="tx1"/>
          </a:fontRef>
        </p:style>
      </p:cxnSp>
      <p:cxnSp>
        <p:nvCxnSpPr>
          <p:cNvPr id="40" name="Gerader Verbinder 39">
            <a:extLst>
              <a:ext uri="{FF2B5EF4-FFF2-40B4-BE49-F238E27FC236}">
                <a16:creationId xmlns:a16="http://schemas.microsoft.com/office/drawing/2014/main" id="{63484D22-3557-432D-85D5-8B20A63CAFED}"/>
              </a:ext>
            </a:extLst>
          </p:cNvPr>
          <p:cNvCxnSpPr>
            <a:cxnSpLocks/>
          </p:cNvCxnSpPr>
          <p:nvPr/>
        </p:nvCxnSpPr>
        <p:spPr>
          <a:xfrm flipH="1">
            <a:off x="8287340" y="5761438"/>
            <a:ext cx="1231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hteck 40">
            <a:extLst>
              <a:ext uri="{FF2B5EF4-FFF2-40B4-BE49-F238E27FC236}">
                <a16:creationId xmlns:a16="http://schemas.microsoft.com/office/drawing/2014/main" id="{DB0205B4-778B-4725-A32F-6201D07081A4}"/>
              </a:ext>
            </a:extLst>
          </p:cNvPr>
          <p:cNvSpPr/>
          <p:nvPr/>
        </p:nvSpPr>
        <p:spPr>
          <a:xfrm>
            <a:off x="7697649" y="6243057"/>
            <a:ext cx="4207436" cy="230832"/>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chemeClr val="bg1">
                    <a:lumMod val="65000"/>
                  </a:schemeClr>
                </a:solidFill>
              </a:rPr>
              <a:t>eigene Darstellung nach Verbraucherzentralen Nordrhein-Westfalen et al. 2022</a:t>
            </a:r>
          </a:p>
        </p:txBody>
      </p:sp>
    </p:spTree>
    <p:extLst>
      <p:ext uri="{BB962C8B-B14F-4D97-AF65-F5344CB8AC3E}">
        <p14:creationId xmlns:p14="http://schemas.microsoft.com/office/powerpoint/2010/main" val="398044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5D5E5D-6027-4A79-9955-FD3CC70205CE}"/>
              </a:ext>
            </a:extLst>
          </p:cNvPr>
          <p:cNvSpPr>
            <a:spLocks noGrp="1"/>
          </p:cNvSpPr>
          <p:nvPr>
            <p:ph idx="1"/>
          </p:nvPr>
        </p:nvSpPr>
        <p:spPr>
          <a:xfrm>
            <a:off x="371481" y="2394774"/>
            <a:ext cx="11416328" cy="3410713"/>
          </a:xfrm>
        </p:spPr>
        <p:txBody>
          <a:bodyPr/>
          <a:lstStyle/>
          <a:p>
            <a:endParaRPr lang="de-DE" sz="1800" dirty="0"/>
          </a:p>
          <a:p>
            <a:r>
              <a:rPr lang="de-DE" sz="1800" dirty="0"/>
              <a:t>zwei Möglichkeiten:</a:t>
            </a:r>
          </a:p>
          <a:p>
            <a:pPr lvl="1"/>
            <a:r>
              <a:rPr lang="de-DE" sz="1800" dirty="0"/>
              <a:t>Mehr vegetarische und vegane Gerichte in das bestehende Angebot/in die bestehenden Menülinien integrieren </a:t>
            </a:r>
          </a:p>
          <a:p>
            <a:pPr lvl="1"/>
            <a:r>
              <a:rPr lang="de-DE" sz="1800" dirty="0"/>
              <a:t>Entwicklung einer vegetarischen oder veganen Menülinie</a:t>
            </a:r>
          </a:p>
          <a:p>
            <a:pPr lvl="1"/>
            <a:endParaRPr lang="de-DE" sz="1800" dirty="0"/>
          </a:p>
          <a:p>
            <a:r>
              <a:rPr lang="de-DE" sz="1800" dirty="0"/>
              <a:t>Tipps und Tricks zur stärkeren Einbindung  und Inspirationen zu vegetarischen und veganen Gerichten:</a:t>
            </a:r>
          </a:p>
          <a:p>
            <a:pPr lvl="1"/>
            <a:r>
              <a:rPr lang="de-DE" sz="1800" dirty="0"/>
              <a:t>Institut für nachhaltige Ernährung: </a:t>
            </a:r>
            <a:r>
              <a:rPr lang="de-DE" sz="1800" dirty="0">
                <a:hlinkClick r:id="rId3"/>
              </a:rPr>
              <a:t>https://www.ernaehrung-nachhaltig.de/node/368#anker-368</a:t>
            </a:r>
            <a:r>
              <a:rPr lang="de-DE" sz="1800" dirty="0"/>
              <a:t> </a:t>
            </a:r>
          </a:p>
          <a:p>
            <a:pPr lvl="1"/>
            <a:r>
              <a:rPr lang="de-DE" sz="1800" dirty="0"/>
              <a:t>Vegane Rezepturen von </a:t>
            </a:r>
            <a:r>
              <a:rPr lang="de-DE" sz="1800" dirty="0" err="1"/>
              <a:t>proveg</a:t>
            </a:r>
            <a:r>
              <a:rPr lang="de-DE" sz="1800" dirty="0"/>
              <a:t>: </a:t>
            </a:r>
            <a:r>
              <a:rPr lang="de-DE" sz="1800" dirty="0">
                <a:hlinkClick r:id="rId4"/>
              </a:rPr>
              <a:t>https://proveg.com/de/ernaehrung/vegane-rezepte/</a:t>
            </a:r>
            <a:r>
              <a:rPr lang="de-DE" sz="1800" dirty="0"/>
              <a:t> </a:t>
            </a:r>
          </a:p>
          <a:p>
            <a:endParaRPr lang="de-DE" sz="1800" dirty="0"/>
          </a:p>
          <a:p>
            <a:endParaRPr lang="de-DE" sz="1800" dirty="0"/>
          </a:p>
        </p:txBody>
      </p:sp>
      <p:sp>
        <p:nvSpPr>
          <p:cNvPr id="6" name="Ellipse 5">
            <a:extLst>
              <a:ext uri="{FF2B5EF4-FFF2-40B4-BE49-F238E27FC236}">
                <a16:creationId xmlns:a16="http://schemas.microsoft.com/office/drawing/2014/main" id="{194AA592-1926-4A21-BB6B-55994544F10F}"/>
              </a:ext>
            </a:extLst>
          </p:cNvPr>
          <p:cNvSpPr/>
          <p:nvPr/>
        </p:nvSpPr>
        <p:spPr>
          <a:xfrm>
            <a:off x="3801796" y="1523348"/>
            <a:ext cx="4555697" cy="72485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2000">
                <a:solidFill>
                  <a:schemeClr val="tx1"/>
                </a:solidFill>
              </a:rPr>
              <a:t>Vegetarisch und Vegan</a:t>
            </a:r>
          </a:p>
        </p:txBody>
      </p:sp>
      <p:sp>
        <p:nvSpPr>
          <p:cNvPr id="12" name="Titel 1">
            <a:extLst>
              <a:ext uri="{FF2B5EF4-FFF2-40B4-BE49-F238E27FC236}">
                <a16:creationId xmlns:a16="http://schemas.microsoft.com/office/drawing/2014/main" id="{5629D734-4F5D-421F-B457-0386019A30E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3" name="Textplatzhalter 11">
            <a:extLst>
              <a:ext uri="{FF2B5EF4-FFF2-40B4-BE49-F238E27FC236}">
                <a16:creationId xmlns:a16="http://schemas.microsoft.com/office/drawing/2014/main" id="{FDBCBF12-01C7-45F2-A573-050C72FF2857}"/>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Rezepturen optimieren</a:t>
            </a:r>
          </a:p>
        </p:txBody>
      </p:sp>
      <p:sp>
        <p:nvSpPr>
          <p:cNvPr id="14" name="Rechteck 13">
            <a:extLst>
              <a:ext uri="{FF2B5EF4-FFF2-40B4-BE49-F238E27FC236}">
                <a16:creationId xmlns:a16="http://schemas.microsoft.com/office/drawing/2014/main" id="{8B6DF93D-E818-4C01-B729-BDA8E5191175}"/>
              </a:ext>
            </a:extLst>
          </p:cNvPr>
          <p:cNvSpPr/>
          <p:nvPr/>
        </p:nvSpPr>
        <p:spPr>
          <a:xfrm>
            <a:off x="186630" y="5952062"/>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spTree>
    <p:extLst>
      <p:ext uri="{BB962C8B-B14F-4D97-AF65-F5344CB8AC3E}">
        <p14:creationId xmlns:p14="http://schemas.microsoft.com/office/powerpoint/2010/main" val="257503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621;g17c58385aa2_1_35">
            <a:extLst>
              <a:ext uri="{FF2B5EF4-FFF2-40B4-BE49-F238E27FC236}">
                <a16:creationId xmlns:a16="http://schemas.microsoft.com/office/drawing/2014/main" id="{D71695E5-8ECF-44F5-AB7B-D447F7CE1855}"/>
              </a:ext>
            </a:extLst>
          </p:cNvPr>
          <p:cNvSpPr txBox="1">
            <a:spLocks/>
          </p:cNvSpPr>
          <p:nvPr/>
        </p:nvSpPr>
        <p:spPr bwMode="auto">
          <a:xfrm>
            <a:off x="371357" y="3427736"/>
            <a:ext cx="4920383" cy="9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lnSpc>
                <a:spcPct val="110000"/>
              </a:lnSpc>
              <a:spcBef>
                <a:spcPts val="0"/>
              </a:spcBef>
              <a:spcAft>
                <a:spcPts val="0"/>
              </a:spcAft>
              <a:buSzPts val="1400"/>
            </a:pPr>
            <a:r>
              <a:rPr lang="de-DE" sz="2800" dirty="0"/>
              <a:t>Beispiel: </a:t>
            </a:r>
          </a:p>
          <a:p>
            <a:pPr>
              <a:lnSpc>
                <a:spcPct val="110000"/>
              </a:lnSpc>
              <a:spcBef>
                <a:spcPts val="0"/>
              </a:spcBef>
              <a:spcAft>
                <a:spcPts val="0"/>
              </a:spcAft>
              <a:buSzPts val="1400"/>
            </a:pPr>
            <a:r>
              <a:rPr lang="de-DE"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Fleisch reduzieren</a:t>
            </a:r>
            <a:endParaRPr lang="de-DE" sz="2400" dirty="0"/>
          </a:p>
        </p:txBody>
      </p:sp>
      <p:graphicFrame>
        <p:nvGraphicFramePr>
          <p:cNvPr id="30" name="Google Shape;623;g17c58385aa2_1_35">
            <a:extLst>
              <a:ext uri="{FF2B5EF4-FFF2-40B4-BE49-F238E27FC236}">
                <a16:creationId xmlns:a16="http://schemas.microsoft.com/office/drawing/2014/main" id="{1A1CB207-8158-4C70-AAD7-1937BEFE2E29}"/>
              </a:ext>
            </a:extLst>
          </p:cNvPr>
          <p:cNvGraphicFramePr/>
          <p:nvPr>
            <p:extLst>
              <p:ext uri="{D42A27DB-BD31-4B8C-83A1-F6EECF244321}">
                <p14:modId xmlns:p14="http://schemas.microsoft.com/office/powerpoint/2010/main" val="1484789787"/>
              </p:ext>
            </p:extLst>
          </p:nvPr>
        </p:nvGraphicFramePr>
        <p:xfrm>
          <a:off x="3552668" y="1804299"/>
          <a:ext cx="8267975" cy="4216774"/>
        </p:xfrm>
        <a:graphic>
          <a:graphicData uri="http://schemas.openxmlformats.org/drawingml/2006/table">
            <a:tbl>
              <a:tblPr>
                <a:noFill/>
              </a:tblPr>
              <a:tblGrid>
                <a:gridCol w="1079950">
                  <a:extLst>
                    <a:ext uri="{9D8B030D-6E8A-4147-A177-3AD203B41FA5}">
                      <a16:colId xmlns:a16="http://schemas.microsoft.com/office/drawing/2014/main" val="20000"/>
                    </a:ext>
                  </a:extLst>
                </a:gridCol>
                <a:gridCol w="1715275">
                  <a:extLst>
                    <a:ext uri="{9D8B030D-6E8A-4147-A177-3AD203B41FA5}">
                      <a16:colId xmlns:a16="http://schemas.microsoft.com/office/drawing/2014/main" val="20001"/>
                    </a:ext>
                  </a:extLst>
                </a:gridCol>
                <a:gridCol w="715625">
                  <a:extLst>
                    <a:ext uri="{9D8B030D-6E8A-4147-A177-3AD203B41FA5}">
                      <a16:colId xmlns:a16="http://schemas.microsoft.com/office/drawing/2014/main" val="20002"/>
                    </a:ext>
                  </a:extLst>
                </a:gridCol>
                <a:gridCol w="2026800">
                  <a:extLst>
                    <a:ext uri="{9D8B030D-6E8A-4147-A177-3AD203B41FA5}">
                      <a16:colId xmlns:a16="http://schemas.microsoft.com/office/drawing/2014/main" val="20003"/>
                    </a:ext>
                  </a:extLst>
                </a:gridCol>
                <a:gridCol w="827350">
                  <a:extLst>
                    <a:ext uri="{9D8B030D-6E8A-4147-A177-3AD203B41FA5}">
                      <a16:colId xmlns:a16="http://schemas.microsoft.com/office/drawing/2014/main" val="20004"/>
                    </a:ext>
                  </a:extLst>
                </a:gridCol>
                <a:gridCol w="1902975">
                  <a:extLst>
                    <a:ext uri="{9D8B030D-6E8A-4147-A177-3AD203B41FA5}">
                      <a16:colId xmlns:a16="http://schemas.microsoft.com/office/drawing/2014/main" val="20005"/>
                    </a:ext>
                  </a:extLst>
                </a:gridCol>
              </a:tblGrid>
              <a:tr h="297150">
                <a:tc gridSpan="2">
                  <a:txBody>
                    <a:bodyPr/>
                    <a:lstStyle/>
                    <a:p>
                      <a:pPr marL="0" marR="0" lvl="0" indent="0" algn="ctr" rtl="0">
                        <a:lnSpc>
                          <a:spcPct val="115000"/>
                        </a:lnSpc>
                        <a:spcBef>
                          <a:spcPts val="0"/>
                        </a:spcBef>
                        <a:spcAft>
                          <a:spcPts val="0"/>
                        </a:spcAft>
                        <a:buClr>
                          <a:srgbClr val="000000"/>
                        </a:buClr>
                        <a:buSzPts val="1600"/>
                        <a:buFont typeface="Arial"/>
                        <a:buNone/>
                      </a:pPr>
                      <a:r>
                        <a:rPr lang="de-DE" sz="1600" b="1" u="none" strike="noStrike" cap="none" dirty="0">
                          <a:solidFill>
                            <a:schemeClr val="lt1"/>
                          </a:solidFill>
                          <a:latin typeface="Tahoma"/>
                          <a:ea typeface="Tahoma"/>
                          <a:cs typeface="Tahoma"/>
                          <a:sym typeface="Tahoma"/>
                        </a:rPr>
                        <a:t>Herkömmliche Bolognese</a:t>
                      </a:r>
                      <a:endParaRPr sz="1600" b="1" u="none" strike="noStrike" cap="none" dirty="0">
                        <a:solidFill>
                          <a:schemeClr val="lt1"/>
                        </a:solidFill>
                        <a:latin typeface="Tahoma"/>
                        <a:ea typeface="Tahoma"/>
                        <a:cs typeface="Tahoma"/>
                        <a:sym typeface="Tahoma"/>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lumMod val="75000"/>
                      </a:schemeClr>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0:0"/>
                      </a:ext>
                    </a:extLst>
                  </a:tcPr>
                </a:tc>
                <a:tc hMerge="1">
                  <a:txBody>
                    <a:bodyPr/>
                    <a:lstStyle/>
                    <a:p>
                      <a:endParaRPr lang="de-DE"/>
                    </a:p>
                  </a:txBody>
                  <a:tcPr/>
                </a:tc>
                <a:tc gridSpan="2">
                  <a:txBody>
                    <a:bodyPr/>
                    <a:lstStyle/>
                    <a:p>
                      <a:pPr marL="0" marR="0" lvl="0" indent="0" algn="ctr" rtl="0">
                        <a:lnSpc>
                          <a:spcPct val="115000"/>
                        </a:lnSpc>
                        <a:spcBef>
                          <a:spcPts val="0"/>
                        </a:spcBef>
                        <a:spcAft>
                          <a:spcPts val="0"/>
                        </a:spcAft>
                        <a:buClr>
                          <a:srgbClr val="000000"/>
                        </a:buClr>
                        <a:buSzPts val="1600"/>
                        <a:buFont typeface="Arial"/>
                        <a:buNone/>
                      </a:pPr>
                      <a:r>
                        <a:rPr lang="de-DE" sz="1600" b="1" u="none" strike="noStrike" cap="none" dirty="0">
                          <a:solidFill>
                            <a:schemeClr val="lt1"/>
                          </a:solidFill>
                          <a:latin typeface="Tahoma"/>
                          <a:ea typeface="Tahoma"/>
                          <a:cs typeface="Tahoma"/>
                          <a:sym typeface="Tahoma"/>
                        </a:rPr>
                        <a:t>Linsen-Fleisch-Bolognese</a:t>
                      </a:r>
                      <a:endParaRPr sz="1600" b="1" u="none" strike="noStrike" cap="none" dirty="0">
                        <a:solidFill>
                          <a:schemeClr val="lt1"/>
                        </a:solidFill>
                        <a:latin typeface="Tahoma"/>
                        <a:ea typeface="Tahoma"/>
                        <a:cs typeface="Tahoma"/>
                        <a:sym typeface="Tahoma"/>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lumMod val="75000"/>
                      </a:schemeClr>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0:2"/>
                      </a:ext>
                    </a:extLst>
                  </a:tcPr>
                </a:tc>
                <a:tc hMerge="1">
                  <a:txBody>
                    <a:bodyPr/>
                    <a:lstStyle/>
                    <a:p>
                      <a:endParaRPr lang="de-DE"/>
                    </a:p>
                  </a:txBody>
                  <a:tcPr/>
                </a:tc>
                <a:tc gridSpan="2">
                  <a:txBody>
                    <a:bodyPr/>
                    <a:lstStyle/>
                    <a:p>
                      <a:pPr marL="0" marR="0" lvl="0" indent="0" algn="ctr" rtl="0">
                        <a:lnSpc>
                          <a:spcPct val="115000"/>
                        </a:lnSpc>
                        <a:spcBef>
                          <a:spcPts val="0"/>
                        </a:spcBef>
                        <a:spcAft>
                          <a:spcPts val="0"/>
                        </a:spcAft>
                        <a:buClr>
                          <a:srgbClr val="000000"/>
                        </a:buClr>
                        <a:buSzPts val="1600"/>
                        <a:buFont typeface="Arial"/>
                        <a:buNone/>
                      </a:pPr>
                      <a:r>
                        <a:rPr lang="de-DE" sz="1600" b="1" u="none" strike="noStrike" cap="none" dirty="0">
                          <a:solidFill>
                            <a:schemeClr val="lt1"/>
                          </a:solidFill>
                          <a:latin typeface="Tahoma"/>
                          <a:ea typeface="Tahoma"/>
                          <a:cs typeface="Tahoma"/>
                          <a:sym typeface="Tahoma"/>
                        </a:rPr>
                        <a:t>Reine Linsenbolognese</a:t>
                      </a:r>
                      <a:endParaRPr sz="1600" b="1" u="none" strike="noStrike" cap="none" dirty="0">
                        <a:solidFill>
                          <a:schemeClr val="lt1"/>
                        </a:solidFill>
                        <a:latin typeface="Tahoma"/>
                        <a:ea typeface="Tahoma"/>
                        <a:cs typeface="Tahoma"/>
                        <a:sym typeface="Tahoma"/>
                      </a:endParaRPr>
                    </a:p>
                  </a:txBody>
                  <a:tcPr marL="28575" marR="2857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4">
                        <a:lumMod val="75000"/>
                      </a:schemeClr>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0:4"/>
                      </a:ext>
                    </a:extLst>
                  </a:tcPr>
                </a:tc>
                <a:tc hMerge="1">
                  <a:txBody>
                    <a:bodyPr/>
                    <a:lstStyle/>
                    <a:p>
                      <a:endParaRPr lang="de-DE"/>
                    </a:p>
                  </a:txBody>
                  <a:tcPr/>
                </a:tc>
                <a:extLst>
                  <a:ext uri="{0D108BD9-81ED-4DB2-BD59-A6C34878D82A}">
                    <a16:rowId xmlns:a16="http://schemas.microsoft.com/office/drawing/2014/main" val="10000"/>
                  </a:ext>
                </a:extLst>
              </a:tr>
              <a:tr h="274125">
                <a:tc gridSpan="6">
                  <a:txBody>
                    <a:bodyPr/>
                    <a:lstStyle/>
                    <a:p>
                      <a:pPr marL="0" marR="0" lvl="0" indent="0" algn="ctr"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pro Portion</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1:0"/>
                      </a:ext>
                    </a:extLst>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28365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125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dirty="0">
                          <a:latin typeface="Tahoma"/>
                          <a:ea typeface="Tahoma"/>
                          <a:cs typeface="Tahoma"/>
                          <a:sym typeface="Tahoma"/>
                        </a:rPr>
                        <a:t>Nudeln</a:t>
                      </a:r>
                      <a:endParaRPr sz="1200" u="none" strike="noStrike" cap="none" dirty="0">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125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Nudeln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125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Nudeln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2:5"/>
                      </a:ext>
                    </a:extLst>
                  </a:tcPr>
                </a:tc>
                <a:extLst>
                  <a:ext uri="{0D108BD9-81ED-4DB2-BD59-A6C34878D82A}">
                    <a16:rowId xmlns:a16="http://schemas.microsoft.com/office/drawing/2014/main" val="10002"/>
                  </a:ext>
                </a:extLst>
              </a:tr>
              <a:tr h="24555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 ml</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Rapsöl</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 ml</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Rapsöl</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 ml</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Rapsöl</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3:5"/>
                      </a:ext>
                    </a:extLst>
                  </a:tcPr>
                </a:tc>
                <a:extLst>
                  <a:ext uri="{0D108BD9-81ED-4DB2-BD59-A6C34878D82A}">
                    <a16:rowId xmlns:a16="http://schemas.microsoft.com/office/drawing/2014/main" val="10003"/>
                  </a:ext>
                </a:extLst>
              </a:tr>
              <a:tr h="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30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Zwiebeln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30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Zwiebeln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30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Zwiebeln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4:5"/>
                      </a:ext>
                    </a:extLst>
                  </a:tcPr>
                </a:tc>
                <a:extLst>
                  <a:ext uri="{0D108BD9-81ED-4DB2-BD59-A6C34878D82A}">
                    <a16:rowId xmlns:a16="http://schemas.microsoft.com/office/drawing/2014/main" val="10004"/>
                  </a:ext>
                </a:extLst>
              </a:tr>
              <a:tr h="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50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Versch. Gemüse</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50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Versch. Gemüse</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50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Versch. Gemüse</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5:5"/>
                      </a:ext>
                    </a:extLst>
                  </a:tcPr>
                </a:tc>
                <a:extLst>
                  <a:ext uri="{0D108BD9-81ED-4DB2-BD59-A6C34878D82A}">
                    <a16:rowId xmlns:a16="http://schemas.microsoft.com/office/drawing/2014/main" val="10005"/>
                  </a:ext>
                </a:extLst>
              </a:tr>
              <a:tr h="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passierte Tomaten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passierte Tomaten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100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passierte Tomaten</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6:5"/>
                      </a:ext>
                    </a:extLst>
                  </a:tcPr>
                </a:tc>
                <a:extLst>
                  <a:ext uri="{0D108BD9-81ED-4DB2-BD59-A6C34878D82A}">
                    <a16:rowId xmlns:a16="http://schemas.microsoft.com/office/drawing/2014/main" val="10006"/>
                  </a:ext>
                </a:extLst>
              </a:tr>
              <a:tr h="255075">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120 g</a:t>
                      </a:r>
                      <a:endParaRPr sz="1200" b="1"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Rinderhackfleisch</a:t>
                      </a:r>
                      <a:endParaRPr sz="1200" b="1"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60</a:t>
                      </a:r>
                      <a:r>
                        <a:rPr lang="de-DE" sz="1200" b="1" u="none" strike="noStrike" cap="none">
                          <a:latin typeface="Tahoma"/>
                          <a:ea typeface="Tahoma"/>
                          <a:cs typeface="Tahoma"/>
                          <a:sym typeface="Tahoma"/>
                        </a:rPr>
                        <a:t> g</a:t>
                      </a:r>
                      <a:endParaRPr sz="1200" b="1"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Rinderhackfleisch</a:t>
                      </a:r>
                      <a:endParaRPr sz="1200" b="1"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120 g</a:t>
                      </a:r>
                      <a:endParaRPr sz="1200" b="1"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gek. Linsen</a:t>
                      </a:r>
                      <a:endParaRPr sz="1200" b="1"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7:5"/>
                      </a:ext>
                    </a:extLst>
                  </a:tcPr>
                </a:tc>
                <a:extLst>
                  <a:ext uri="{0D108BD9-81ED-4DB2-BD59-A6C34878D82A}">
                    <a16:rowId xmlns:a16="http://schemas.microsoft.com/office/drawing/2014/main" val="10007"/>
                  </a:ext>
                </a:extLst>
              </a:tr>
              <a:tr h="0">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2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0"/>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Salz</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60 g</a:t>
                      </a:r>
                      <a:endParaRPr sz="1200" b="1"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b="1" u="none" strike="noStrike" cap="none">
                          <a:latin typeface="Tahoma"/>
                          <a:ea typeface="Tahoma"/>
                          <a:cs typeface="Tahoma"/>
                          <a:sym typeface="Tahoma"/>
                        </a:rPr>
                        <a:t>gek. Linsen</a:t>
                      </a:r>
                      <a:endParaRPr sz="1200" b="1"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3"/>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2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4"/>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Salz</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8:5"/>
                      </a:ext>
                    </a:extLst>
                  </a:tcPr>
                </a:tc>
                <a:extLst>
                  <a:ext uri="{0D108BD9-81ED-4DB2-BD59-A6C34878D82A}">
                    <a16:rowId xmlns:a16="http://schemas.microsoft.com/office/drawing/2014/main" val="10008"/>
                  </a:ext>
                </a:extLst>
              </a:tr>
              <a:tr h="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0"/>
                      </a:ext>
                    </a:extLs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1"/>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2 g</a:t>
                      </a:r>
                      <a:endParaRPr sz="1200" u="none" strike="noStrike" cap="none">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2"/>
                      </a:ext>
                    </a:extLst>
                  </a:tcPr>
                </a:tc>
                <a:tc>
                  <a:txBody>
                    <a:bodyPr/>
                    <a:lstStyle/>
                    <a:p>
                      <a:pPr marL="0" marR="0" lvl="0" indent="0" algn="l" rtl="0">
                        <a:lnSpc>
                          <a:spcPct val="115000"/>
                        </a:lnSpc>
                        <a:spcBef>
                          <a:spcPts val="0"/>
                        </a:spcBef>
                        <a:spcAft>
                          <a:spcPts val="0"/>
                        </a:spcAft>
                        <a:buClr>
                          <a:srgbClr val="000000"/>
                        </a:buClr>
                        <a:buSzPts val="1200"/>
                        <a:buFont typeface="Arial"/>
                        <a:buNone/>
                      </a:pPr>
                      <a:r>
                        <a:rPr lang="de-DE" sz="1200" u="none" strike="noStrike" cap="none">
                          <a:latin typeface="Tahoma"/>
                          <a:ea typeface="Tahoma"/>
                          <a:cs typeface="Tahoma"/>
                          <a:sym typeface="Tahoma"/>
                        </a:rPr>
                        <a:t>Salz</a:t>
                      </a:r>
                      <a:endParaRPr sz="1200" u="none" strike="noStrike" cap="none">
                        <a:latin typeface="Tahoma"/>
                        <a:ea typeface="Tahoma"/>
                        <a:cs typeface="Tahoma"/>
                        <a:sym typeface="Tahoma"/>
                      </a:endParaRPr>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3"/>
                      </a:ext>
                    </a:extLs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28575" marR="28575" marT="91425" marB="91425" anchor="b">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4"/>
                      </a:ext>
                    </a:extLst>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p>
                  </a:txBody>
                  <a:tcPr marL="28575" marR="28575" marT="91425" marB="91425" anchor="b">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9:5"/>
                      </a:ext>
                    </a:extLst>
                  </a:tcPr>
                </a:tc>
                <a:extLst>
                  <a:ext uri="{0D108BD9-81ED-4DB2-BD59-A6C34878D82A}">
                    <a16:rowId xmlns:a16="http://schemas.microsoft.com/office/drawing/2014/main" val="10009"/>
                  </a:ext>
                </a:extLst>
              </a:tr>
              <a:tr h="211425">
                <a:tc gridSpan="2">
                  <a:txBody>
                    <a:bodyPr/>
                    <a:lstStyle/>
                    <a:p>
                      <a:pPr marL="0" marR="0" lvl="0" indent="0" algn="l" rtl="0">
                        <a:lnSpc>
                          <a:spcPct val="115000"/>
                        </a:lnSpc>
                        <a:spcBef>
                          <a:spcPts val="0"/>
                        </a:spcBef>
                        <a:spcAft>
                          <a:spcPts val="0"/>
                        </a:spcAft>
                        <a:buClr>
                          <a:srgbClr val="000000"/>
                        </a:buClr>
                        <a:buSzPts val="1600"/>
                        <a:buFont typeface="Arial"/>
                        <a:buNone/>
                      </a:pPr>
                      <a:r>
                        <a:rPr lang="de-DE" sz="1600" b="1" u="none" strike="noStrike" cap="none"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1.</a:t>
                      </a:r>
                      <a:r>
                        <a:rPr lang="de-DE" sz="1600" b="1"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3</a:t>
                      </a:r>
                      <a:r>
                        <a:rPr lang="de-DE" sz="1600" b="1" u="none" strike="noStrike" cap="none"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00</a:t>
                      </a:r>
                      <a:r>
                        <a:rPr lang="de-DE" sz="1600" b="1" u="none" strike="noStrike" cap="none"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  g CO</a:t>
                      </a:r>
                      <a:r>
                        <a:rPr lang="de-DE" sz="1600" b="1" u="none" strike="noStrike" cap="none" baseline="-25000"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2</a:t>
                      </a:r>
                      <a:r>
                        <a:rPr lang="de-DE" sz="1600" b="1" u="none" strike="noStrike" cap="none" dirty="0">
                          <a:solidFill>
                            <a:srgbClr val="E06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e  </a:t>
                      </a:r>
                      <a:endParaRPr sz="1600" b="1" u="none" strike="noStrike" cap="none" dirty="0">
                        <a:solidFill>
                          <a:srgbClr val="E06666"/>
                        </a:solidFill>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EBE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10:0"/>
                      </a:ext>
                    </a:extLst>
                  </a:tcPr>
                </a:tc>
                <a:tc hMerge="1">
                  <a:txBody>
                    <a:bodyPr/>
                    <a:lstStyle/>
                    <a:p>
                      <a:endParaRPr lang="de-DE"/>
                    </a:p>
                  </a:txBody>
                  <a:tcPr/>
                </a:tc>
                <a:tc gridSpan="2">
                  <a:txBody>
                    <a:bodyPr/>
                    <a:lstStyle/>
                    <a:p>
                      <a:pPr marL="0" marR="0" lvl="0" indent="0" algn="l" rtl="0">
                        <a:lnSpc>
                          <a:spcPct val="115000"/>
                        </a:lnSpc>
                        <a:spcBef>
                          <a:spcPts val="0"/>
                        </a:spcBef>
                        <a:spcAft>
                          <a:spcPts val="0"/>
                        </a:spcAft>
                        <a:buClr>
                          <a:srgbClr val="000000"/>
                        </a:buClr>
                        <a:buSzPts val="1600"/>
                        <a:buFont typeface="Arial"/>
                        <a:buNone/>
                      </a:pPr>
                      <a:r>
                        <a:rPr lang="de-DE" sz="1600" b="1" u="none" strike="noStrike" cap="none">
                          <a:solidFill>
                            <a:srgbClr val="F1C232"/>
                          </a:solidFill>
                          <a:latin typeface="Tahoma"/>
                          <a:ea typeface="Tahoma"/>
                          <a:cs typeface="Tahoma"/>
                          <a:sym typeface="Tahoma"/>
                        </a:rPr>
                        <a:t>900 g CO</a:t>
                      </a:r>
                      <a:r>
                        <a:rPr lang="de-DE" sz="1600" b="1" u="none" strike="noStrike" cap="none" baseline="-25000">
                          <a:solidFill>
                            <a:srgbClr val="F1C232"/>
                          </a:solidFill>
                          <a:latin typeface="Tahoma"/>
                          <a:ea typeface="Tahoma"/>
                          <a:cs typeface="Tahoma"/>
                          <a:sym typeface="Tahoma"/>
                        </a:rPr>
                        <a:t>2</a:t>
                      </a:r>
                      <a:r>
                        <a:rPr lang="de-DE" sz="1600" b="1" u="none" strike="noStrike" cap="none">
                          <a:solidFill>
                            <a:srgbClr val="F1C232"/>
                          </a:solidFill>
                          <a:latin typeface="Tahoma"/>
                          <a:ea typeface="Tahoma"/>
                          <a:cs typeface="Tahoma"/>
                          <a:sym typeface="Tahoma"/>
                        </a:rPr>
                        <a:t>e  (- 25 %)</a:t>
                      </a:r>
                      <a:endParaRPr sz="1600" b="1" u="none" strike="noStrike" cap="none">
                        <a:solidFill>
                          <a:srgbClr val="F1C232"/>
                        </a:solidFill>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EBE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10:2"/>
                      </a:ext>
                    </a:extLst>
                  </a:tcPr>
                </a:tc>
                <a:tc hMerge="1">
                  <a:txBody>
                    <a:bodyPr/>
                    <a:lstStyle/>
                    <a:p>
                      <a:endParaRPr lang="de-DE"/>
                    </a:p>
                  </a:txBody>
                  <a:tcPr/>
                </a:tc>
                <a:tc gridSpan="2">
                  <a:txBody>
                    <a:bodyPr/>
                    <a:lstStyle/>
                    <a:p>
                      <a:pPr marL="0" marR="0" lvl="0" indent="0" algn="l" rtl="0">
                        <a:lnSpc>
                          <a:spcPct val="115000"/>
                        </a:lnSpc>
                        <a:spcBef>
                          <a:spcPts val="0"/>
                        </a:spcBef>
                        <a:spcAft>
                          <a:spcPts val="0"/>
                        </a:spcAft>
                        <a:buClr>
                          <a:srgbClr val="000000"/>
                        </a:buClr>
                        <a:buSzPts val="1600"/>
                        <a:buFont typeface="Arial"/>
                        <a:buNone/>
                      </a:pPr>
                      <a:r>
                        <a:rPr lang="de-DE" sz="1600" b="1" u="none" strike="noStrike" cap="none" dirty="0">
                          <a:solidFill>
                            <a:srgbClr val="6AA84F"/>
                          </a:solidFill>
                          <a:latin typeface="Tahoma"/>
                          <a:ea typeface="Tahoma"/>
                          <a:cs typeface="Tahoma"/>
                          <a:sym typeface="Tahoma"/>
                        </a:rPr>
                        <a:t>500 g CO</a:t>
                      </a:r>
                      <a:r>
                        <a:rPr lang="de-DE" sz="1600" b="1" u="none" strike="noStrike" cap="none" baseline="-25000" dirty="0">
                          <a:solidFill>
                            <a:srgbClr val="6AA84F"/>
                          </a:solidFill>
                          <a:latin typeface="Tahoma"/>
                          <a:ea typeface="Tahoma"/>
                          <a:cs typeface="Tahoma"/>
                          <a:sym typeface="Tahoma"/>
                        </a:rPr>
                        <a:t>2</a:t>
                      </a:r>
                      <a:r>
                        <a:rPr lang="de-DE" sz="1600" b="1" u="none" strike="noStrike" cap="none" dirty="0">
                          <a:solidFill>
                            <a:srgbClr val="6AA84F"/>
                          </a:solidFill>
                          <a:latin typeface="Tahoma"/>
                          <a:ea typeface="Tahoma"/>
                          <a:cs typeface="Tahoma"/>
                          <a:sym typeface="Tahoma"/>
                        </a:rPr>
                        <a:t>e (- 60 %)</a:t>
                      </a:r>
                      <a:endParaRPr sz="1600" b="1" u="none" strike="noStrike" cap="none" dirty="0">
                        <a:solidFill>
                          <a:srgbClr val="6AA84F"/>
                        </a:solidFill>
                        <a:latin typeface="Tahoma"/>
                        <a:ea typeface="Tahoma"/>
                        <a:cs typeface="Tahoma"/>
                        <a:sym typeface="Tahoma"/>
                      </a:endParaRPr>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DEBE9"/>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623:10:4"/>
                      </a:ext>
                    </a:extLst>
                  </a:tcPr>
                </a:tc>
                <a:tc hMerge="1">
                  <a:txBody>
                    <a:bodyPr/>
                    <a:lstStyle/>
                    <a:p>
                      <a:endParaRPr lang="de-DE"/>
                    </a:p>
                  </a:txBody>
                  <a:tcPr/>
                </a:tc>
                <a:extLst>
                  <a:ext uri="{0D108BD9-81ED-4DB2-BD59-A6C34878D82A}">
                    <a16:rowId xmlns:a16="http://schemas.microsoft.com/office/drawing/2014/main" val="10010"/>
                  </a:ext>
                </a:extLst>
              </a:tr>
            </a:tbl>
          </a:graphicData>
        </a:graphic>
      </p:graphicFrame>
      <p:sp>
        <p:nvSpPr>
          <p:cNvPr id="31" name="Google Shape;625;g17c58385aa2_1_35">
            <a:extLst>
              <a:ext uri="{FF2B5EF4-FFF2-40B4-BE49-F238E27FC236}">
                <a16:creationId xmlns:a16="http://schemas.microsoft.com/office/drawing/2014/main" id="{B2B9A50A-733C-4797-BE4A-AF86C77AA25F}"/>
              </a:ext>
            </a:extLst>
          </p:cNvPr>
          <p:cNvSpPr txBox="1"/>
          <p:nvPr/>
        </p:nvSpPr>
        <p:spPr>
          <a:xfrm>
            <a:off x="7591657" y="5998011"/>
            <a:ext cx="501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1100" b="0" i="0" u="none" strike="noStrike" cap="none" dirty="0">
                <a:solidFill>
                  <a:srgbClr val="7F7F7F"/>
                </a:solidFill>
                <a:latin typeface="Tahoma"/>
                <a:ea typeface="Tahoma"/>
                <a:cs typeface="Tahoma"/>
                <a:sym typeface="Tahoma"/>
              </a:rPr>
              <a:t>Quelle: eigene Berechnung auf Basis von www.nahgast.de/rechner</a:t>
            </a:r>
            <a:endParaRPr sz="1100" b="0" i="0" u="none" strike="noStrike" cap="none" dirty="0">
              <a:solidFill>
                <a:srgbClr val="7F7F7F"/>
              </a:solidFill>
              <a:latin typeface="Tahoma"/>
              <a:ea typeface="Tahoma"/>
              <a:cs typeface="Tahoma"/>
              <a:sym typeface="Tahoma"/>
            </a:endParaRPr>
          </a:p>
        </p:txBody>
      </p:sp>
      <p:sp>
        <p:nvSpPr>
          <p:cNvPr id="12" name="Titel 1">
            <a:extLst>
              <a:ext uri="{FF2B5EF4-FFF2-40B4-BE49-F238E27FC236}">
                <a16:creationId xmlns:a16="http://schemas.microsoft.com/office/drawing/2014/main" id="{536BDE6F-D820-4259-899C-8510D2D96204}"/>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3" name="Textplatzhalter 11">
            <a:extLst>
              <a:ext uri="{FF2B5EF4-FFF2-40B4-BE49-F238E27FC236}">
                <a16:creationId xmlns:a16="http://schemas.microsoft.com/office/drawing/2014/main" id="{CFD59466-62E6-4DC0-BC6E-90E7397D7BE3}"/>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Rezepturen optimieren</a:t>
            </a:r>
          </a:p>
        </p:txBody>
      </p:sp>
    </p:spTree>
    <p:extLst>
      <p:ext uri="{BB962C8B-B14F-4D97-AF65-F5344CB8AC3E}">
        <p14:creationId xmlns:p14="http://schemas.microsoft.com/office/powerpoint/2010/main" val="143478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641;g1f71e375134_0_33">
            <a:extLst>
              <a:ext uri="{FF2B5EF4-FFF2-40B4-BE49-F238E27FC236}">
                <a16:creationId xmlns:a16="http://schemas.microsoft.com/office/drawing/2014/main" id="{90A28FD2-CF4C-4CE5-A664-C21456426661}"/>
              </a:ext>
            </a:extLst>
          </p:cNvPr>
          <p:cNvSpPr/>
          <p:nvPr/>
        </p:nvSpPr>
        <p:spPr>
          <a:xfrm>
            <a:off x="4703055" y="1442145"/>
            <a:ext cx="3371700" cy="4323300"/>
          </a:xfrm>
          <a:prstGeom prst="rightArrow">
            <a:avLst>
              <a:gd name="adj1" fmla="val 75825"/>
              <a:gd name="adj2" fmla="val 36660"/>
            </a:avLst>
          </a:prstGeom>
          <a:solidFill>
            <a:schemeClr val="bg1"/>
          </a:solidFill>
          <a:ln w="38100" cap="flat" cmpd="sng">
            <a:solidFill>
              <a:schemeClr val="accent4">
                <a:lumMod val="75000"/>
              </a:schemeClr>
            </a:solidFill>
            <a:prstDash val="solid"/>
            <a:round/>
            <a:headEnd type="none" w="sm" len="sm"/>
            <a:tailEnd type="none" w="sm" len="sm"/>
          </a:ln>
        </p:spPr>
        <p:txBody>
          <a:bodyPr spcFirstLastPara="1" wrap="square" lIns="91425" tIns="91425" rIns="91425" bIns="91425" anchor="ctr" anchorCtr="0">
            <a:noAutofit/>
          </a:bodyPr>
          <a:lstStyle/>
          <a:p>
            <a:pPr marL="89999" marR="0" lvl="0" indent="-89999" algn="ctr" rtl="0">
              <a:lnSpc>
                <a:spcPct val="100000"/>
              </a:lnSpc>
              <a:spcBef>
                <a:spcPts val="0"/>
              </a:spcBef>
              <a:spcAft>
                <a:spcPts val="0"/>
              </a:spcAft>
              <a:buClr>
                <a:srgbClr val="000000"/>
              </a:buClr>
              <a:buSzPts val="1500"/>
              <a:buFont typeface="Arial"/>
              <a:buNone/>
            </a:pPr>
            <a:r>
              <a:rPr lang="de-DE" sz="1500" b="1" i="0" u="none" strike="noStrike" cap="none" dirty="0">
                <a:solidFill>
                  <a:srgbClr val="000000"/>
                </a:solidFill>
                <a:latin typeface="Arial"/>
                <a:ea typeface="Arial"/>
                <a:cs typeface="Arial"/>
                <a:sym typeface="Arial"/>
              </a:rPr>
              <a:t>Angebot von nachhaltigeren Speisen erhöhen</a:t>
            </a:r>
            <a:endParaRPr sz="1500" b="1" i="0" u="none" strike="noStrike" cap="none" dirty="0">
              <a:solidFill>
                <a:srgbClr val="000000"/>
              </a:solidFill>
              <a:latin typeface="Arial"/>
              <a:ea typeface="Arial"/>
              <a:cs typeface="Arial"/>
              <a:sym typeface="Arial"/>
            </a:endParaRPr>
          </a:p>
          <a:p>
            <a:pPr marL="89999" marR="0" lvl="0" indent="-89999" algn="ctr"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Arial"/>
              <a:ea typeface="Arial"/>
              <a:cs typeface="Arial"/>
              <a:sym typeface="Arial"/>
            </a:endParaRPr>
          </a:p>
          <a:p>
            <a:pPr marL="89999" marR="0" lvl="0" indent="-89999" algn="ctr" rtl="0">
              <a:lnSpc>
                <a:spcPct val="100000"/>
              </a:lnSpc>
              <a:spcBef>
                <a:spcPts val="0"/>
              </a:spcBef>
              <a:spcAft>
                <a:spcPts val="0"/>
              </a:spcAft>
              <a:buClr>
                <a:srgbClr val="000000"/>
              </a:buClr>
              <a:buSzPts val="1500"/>
              <a:buFont typeface="Arial"/>
              <a:buNone/>
            </a:pPr>
            <a:r>
              <a:rPr lang="de-DE" sz="1500" b="1" i="0" u="none" strike="noStrike" cap="none" dirty="0">
                <a:solidFill>
                  <a:srgbClr val="000000"/>
                </a:solidFill>
                <a:latin typeface="Arial"/>
                <a:ea typeface="Arial"/>
                <a:cs typeface="Arial"/>
                <a:sym typeface="Arial"/>
              </a:rPr>
              <a:t>Entwicklung neuer Gerichte, die nicht mit “Erwartungshaltungen” der Gäste verbunden sind</a:t>
            </a:r>
            <a:endParaRPr sz="1500" b="1" i="0" u="none" strike="noStrike" cap="none" dirty="0">
              <a:solidFill>
                <a:srgbClr val="000000"/>
              </a:solidFill>
              <a:latin typeface="Arial"/>
              <a:ea typeface="Arial"/>
              <a:cs typeface="Arial"/>
              <a:sym typeface="Arial"/>
            </a:endParaRPr>
          </a:p>
          <a:p>
            <a:pPr marL="89999" marR="0" lvl="0" indent="-89999" algn="ctr" rtl="0">
              <a:lnSpc>
                <a:spcPct val="100000"/>
              </a:lnSpc>
              <a:spcBef>
                <a:spcPts val="0"/>
              </a:spcBef>
              <a:spcAft>
                <a:spcPts val="0"/>
              </a:spcAft>
              <a:buClr>
                <a:srgbClr val="000000"/>
              </a:buClr>
              <a:buSzPts val="1500"/>
              <a:buFont typeface="Arial"/>
              <a:buNone/>
            </a:pPr>
            <a:endParaRPr sz="1500" b="1" i="0" u="none" strike="noStrike" cap="none" dirty="0">
              <a:solidFill>
                <a:srgbClr val="000000"/>
              </a:solidFill>
              <a:latin typeface="Arial"/>
              <a:ea typeface="Arial"/>
              <a:cs typeface="Arial"/>
              <a:sym typeface="Arial"/>
            </a:endParaRPr>
          </a:p>
          <a:p>
            <a:pPr marL="89999" marR="0" lvl="0" indent="-89999" algn="ctr" rtl="0">
              <a:lnSpc>
                <a:spcPct val="100000"/>
              </a:lnSpc>
              <a:spcBef>
                <a:spcPts val="0"/>
              </a:spcBef>
              <a:spcAft>
                <a:spcPts val="0"/>
              </a:spcAft>
              <a:buClr>
                <a:srgbClr val="000000"/>
              </a:buClr>
              <a:buSzPts val="1500"/>
              <a:buFont typeface="Arial"/>
              <a:buNone/>
            </a:pPr>
            <a:r>
              <a:rPr lang="de-DE" sz="1500" b="1" i="0" u="none" strike="noStrike" cap="none" dirty="0">
                <a:solidFill>
                  <a:srgbClr val="000000"/>
                </a:solidFill>
                <a:latin typeface="Arial"/>
                <a:ea typeface="Arial"/>
                <a:cs typeface="Arial"/>
                <a:sym typeface="Arial"/>
              </a:rPr>
              <a:t>Vergessen gegangene Gerichte mit geringem Fleischeinsatz aus der Versenkung holen</a:t>
            </a:r>
            <a:endParaRPr sz="1500" b="1" i="0" u="none" strike="noStrike" cap="none" dirty="0">
              <a:solidFill>
                <a:srgbClr val="000000"/>
              </a:solidFill>
              <a:latin typeface="Arial"/>
              <a:ea typeface="Arial"/>
              <a:cs typeface="Arial"/>
              <a:sym typeface="Arial"/>
            </a:endParaRPr>
          </a:p>
        </p:txBody>
      </p:sp>
      <p:sp>
        <p:nvSpPr>
          <p:cNvPr id="23" name="Google Shape;615;g1dca1ca2c72_0_99">
            <a:extLst>
              <a:ext uri="{FF2B5EF4-FFF2-40B4-BE49-F238E27FC236}">
                <a16:creationId xmlns:a16="http://schemas.microsoft.com/office/drawing/2014/main" id="{22807A81-C6BD-4AB4-9284-6EE68061DD52}"/>
              </a:ext>
            </a:extLst>
          </p:cNvPr>
          <p:cNvSpPr txBox="1"/>
          <p:nvPr/>
        </p:nvSpPr>
        <p:spPr>
          <a:xfrm>
            <a:off x="313300" y="5986199"/>
            <a:ext cx="5013300" cy="3231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900" b="0" i="0" u="none" strike="noStrike" cap="none" dirty="0">
                <a:solidFill>
                  <a:srgbClr val="7F7F7F"/>
                </a:solidFill>
                <a:latin typeface="Arial" panose="020B0604020202020204" pitchFamily="34" charset="0"/>
                <a:ea typeface="Tahoma"/>
                <a:cs typeface="Arial" panose="020B0604020202020204" pitchFamily="34" charset="0"/>
                <a:sym typeface="Tahoma"/>
              </a:rPr>
              <a:t>Forschungsergebnisse aus NAHGAST</a:t>
            </a:r>
            <a:endParaRPr sz="900" b="0" i="0" u="none" strike="noStrike" cap="none" dirty="0">
              <a:solidFill>
                <a:srgbClr val="7F7F7F"/>
              </a:solidFill>
              <a:latin typeface="Arial" panose="020B0604020202020204" pitchFamily="34" charset="0"/>
              <a:ea typeface="Tahoma"/>
              <a:cs typeface="Arial" panose="020B0604020202020204" pitchFamily="34" charset="0"/>
              <a:sym typeface="Tahoma"/>
            </a:endParaRPr>
          </a:p>
        </p:txBody>
      </p:sp>
      <p:sp>
        <p:nvSpPr>
          <p:cNvPr id="24" name="Titel 1">
            <a:extLst>
              <a:ext uri="{FF2B5EF4-FFF2-40B4-BE49-F238E27FC236}">
                <a16:creationId xmlns:a16="http://schemas.microsoft.com/office/drawing/2014/main" id="{2B00FB59-6F46-4571-8B6C-1568A728B6D2}"/>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25" name="Textplatzhalter 11">
            <a:extLst>
              <a:ext uri="{FF2B5EF4-FFF2-40B4-BE49-F238E27FC236}">
                <a16:creationId xmlns:a16="http://schemas.microsoft.com/office/drawing/2014/main" id="{1B31FB22-7D91-478A-B075-51B156A76AD4}"/>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Auf Speiseplan/Speisenkartenebene</a:t>
            </a:r>
          </a:p>
        </p:txBody>
      </p:sp>
      <p:pic>
        <p:nvPicPr>
          <p:cNvPr id="27" name="Grafik 26">
            <a:extLst>
              <a:ext uri="{FF2B5EF4-FFF2-40B4-BE49-F238E27FC236}">
                <a16:creationId xmlns:a16="http://schemas.microsoft.com/office/drawing/2014/main" id="{2F05C99C-EFD8-4195-AA8E-BE8808222DD4}"/>
              </a:ext>
            </a:extLst>
          </p:cNvPr>
          <p:cNvPicPr>
            <a:picLocks noChangeAspect="1"/>
          </p:cNvPicPr>
          <p:nvPr/>
        </p:nvPicPr>
        <p:blipFill>
          <a:blip r:embed="rId2"/>
          <a:stretch>
            <a:fillRect/>
          </a:stretch>
        </p:blipFill>
        <p:spPr>
          <a:xfrm>
            <a:off x="8935463" y="3115711"/>
            <a:ext cx="835925" cy="840666"/>
          </a:xfrm>
          <a:prstGeom prst="rect">
            <a:avLst/>
          </a:prstGeom>
        </p:spPr>
      </p:pic>
      <p:pic>
        <p:nvPicPr>
          <p:cNvPr id="28" name="Grafik 27">
            <a:extLst>
              <a:ext uri="{FF2B5EF4-FFF2-40B4-BE49-F238E27FC236}">
                <a16:creationId xmlns:a16="http://schemas.microsoft.com/office/drawing/2014/main" id="{497F7AC4-1337-4AD7-A214-4A0C5A6B00DB}"/>
              </a:ext>
            </a:extLst>
          </p:cNvPr>
          <p:cNvPicPr>
            <a:picLocks noChangeAspect="1"/>
          </p:cNvPicPr>
          <p:nvPr/>
        </p:nvPicPr>
        <p:blipFill>
          <a:blip r:embed="rId3"/>
          <a:stretch>
            <a:fillRect/>
          </a:stretch>
        </p:blipFill>
        <p:spPr>
          <a:xfrm>
            <a:off x="3405715" y="2916675"/>
            <a:ext cx="697007" cy="715033"/>
          </a:xfrm>
          <a:prstGeom prst="rect">
            <a:avLst/>
          </a:prstGeom>
        </p:spPr>
      </p:pic>
      <p:pic>
        <p:nvPicPr>
          <p:cNvPr id="29" name="Grafik 28">
            <a:extLst>
              <a:ext uri="{FF2B5EF4-FFF2-40B4-BE49-F238E27FC236}">
                <a16:creationId xmlns:a16="http://schemas.microsoft.com/office/drawing/2014/main" id="{DF9E8BCA-1154-4994-9C32-BA3CA67E9346}"/>
              </a:ext>
            </a:extLst>
          </p:cNvPr>
          <p:cNvPicPr>
            <a:picLocks noChangeAspect="1"/>
          </p:cNvPicPr>
          <p:nvPr/>
        </p:nvPicPr>
        <p:blipFill>
          <a:blip r:embed="rId4"/>
          <a:stretch>
            <a:fillRect/>
          </a:stretch>
        </p:blipFill>
        <p:spPr>
          <a:xfrm>
            <a:off x="3437888" y="3852462"/>
            <a:ext cx="338643" cy="579099"/>
          </a:xfrm>
          <a:prstGeom prst="rect">
            <a:avLst/>
          </a:prstGeom>
        </p:spPr>
      </p:pic>
      <p:pic>
        <p:nvPicPr>
          <p:cNvPr id="30" name="Grafik 29">
            <a:extLst>
              <a:ext uri="{FF2B5EF4-FFF2-40B4-BE49-F238E27FC236}">
                <a16:creationId xmlns:a16="http://schemas.microsoft.com/office/drawing/2014/main" id="{22F1D449-370B-4C93-AB51-3D93797C98BF}"/>
              </a:ext>
            </a:extLst>
          </p:cNvPr>
          <p:cNvPicPr>
            <a:picLocks noChangeAspect="1"/>
          </p:cNvPicPr>
          <p:nvPr/>
        </p:nvPicPr>
        <p:blipFill>
          <a:blip r:embed="rId5"/>
          <a:stretch>
            <a:fillRect/>
          </a:stretch>
        </p:blipFill>
        <p:spPr>
          <a:xfrm>
            <a:off x="9332776" y="2203081"/>
            <a:ext cx="709274" cy="544100"/>
          </a:xfrm>
          <a:prstGeom prst="rect">
            <a:avLst/>
          </a:prstGeom>
        </p:spPr>
      </p:pic>
      <p:pic>
        <p:nvPicPr>
          <p:cNvPr id="31" name="Grafik 30">
            <a:extLst>
              <a:ext uri="{FF2B5EF4-FFF2-40B4-BE49-F238E27FC236}">
                <a16:creationId xmlns:a16="http://schemas.microsoft.com/office/drawing/2014/main" id="{DF117CCA-0554-4E75-98E4-3C59E21FF7B1}"/>
              </a:ext>
            </a:extLst>
          </p:cNvPr>
          <p:cNvPicPr>
            <a:picLocks noChangeAspect="1"/>
          </p:cNvPicPr>
          <p:nvPr/>
        </p:nvPicPr>
        <p:blipFill>
          <a:blip r:embed="rId6"/>
          <a:stretch>
            <a:fillRect/>
          </a:stretch>
        </p:blipFill>
        <p:spPr>
          <a:xfrm>
            <a:off x="1079546" y="2712337"/>
            <a:ext cx="984446" cy="504540"/>
          </a:xfrm>
          <a:prstGeom prst="rect">
            <a:avLst/>
          </a:prstGeom>
        </p:spPr>
      </p:pic>
      <p:pic>
        <p:nvPicPr>
          <p:cNvPr id="32" name="Grafik 31">
            <a:extLst>
              <a:ext uri="{FF2B5EF4-FFF2-40B4-BE49-F238E27FC236}">
                <a16:creationId xmlns:a16="http://schemas.microsoft.com/office/drawing/2014/main" id="{2860AAF8-EB1B-4B39-B3A3-D181850D8499}"/>
              </a:ext>
            </a:extLst>
          </p:cNvPr>
          <p:cNvPicPr>
            <a:picLocks noChangeAspect="1"/>
          </p:cNvPicPr>
          <p:nvPr/>
        </p:nvPicPr>
        <p:blipFill>
          <a:blip r:embed="rId7"/>
          <a:stretch>
            <a:fillRect/>
          </a:stretch>
        </p:blipFill>
        <p:spPr>
          <a:xfrm>
            <a:off x="2121384" y="4214651"/>
            <a:ext cx="1170850" cy="640309"/>
          </a:xfrm>
          <a:prstGeom prst="rect">
            <a:avLst/>
          </a:prstGeom>
        </p:spPr>
      </p:pic>
      <p:pic>
        <p:nvPicPr>
          <p:cNvPr id="33" name="Grafik 32" descr="Pizza">
            <a:extLst>
              <a:ext uri="{FF2B5EF4-FFF2-40B4-BE49-F238E27FC236}">
                <a16:creationId xmlns:a16="http://schemas.microsoft.com/office/drawing/2014/main" id="{229AA1E1-8B88-44F2-B299-B7C1846F15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57405" y="2197384"/>
            <a:ext cx="914400" cy="914400"/>
          </a:xfrm>
          <a:prstGeom prst="rect">
            <a:avLst/>
          </a:prstGeom>
        </p:spPr>
      </p:pic>
      <p:pic>
        <p:nvPicPr>
          <p:cNvPr id="34" name="Grafik 33">
            <a:extLst>
              <a:ext uri="{FF2B5EF4-FFF2-40B4-BE49-F238E27FC236}">
                <a16:creationId xmlns:a16="http://schemas.microsoft.com/office/drawing/2014/main" id="{A5A869F2-789A-4853-A62D-42B899EC7A94}"/>
              </a:ext>
            </a:extLst>
          </p:cNvPr>
          <p:cNvPicPr>
            <a:picLocks noChangeAspect="1"/>
          </p:cNvPicPr>
          <p:nvPr/>
        </p:nvPicPr>
        <p:blipFill>
          <a:blip r:embed="rId10"/>
          <a:stretch>
            <a:fillRect/>
          </a:stretch>
        </p:blipFill>
        <p:spPr>
          <a:xfrm>
            <a:off x="2155372" y="3380929"/>
            <a:ext cx="1037438" cy="512047"/>
          </a:xfrm>
          <a:prstGeom prst="rect">
            <a:avLst/>
          </a:prstGeom>
        </p:spPr>
      </p:pic>
      <p:pic>
        <p:nvPicPr>
          <p:cNvPr id="35" name="Grafik 34">
            <a:extLst>
              <a:ext uri="{FF2B5EF4-FFF2-40B4-BE49-F238E27FC236}">
                <a16:creationId xmlns:a16="http://schemas.microsoft.com/office/drawing/2014/main" id="{ACCCAA8F-238F-4EC7-BE21-40B744B6ECC3}"/>
              </a:ext>
            </a:extLst>
          </p:cNvPr>
          <p:cNvPicPr>
            <a:picLocks noChangeAspect="1"/>
          </p:cNvPicPr>
          <p:nvPr/>
        </p:nvPicPr>
        <p:blipFill>
          <a:blip r:embed="rId11"/>
          <a:stretch>
            <a:fillRect/>
          </a:stretch>
        </p:blipFill>
        <p:spPr>
          <a:xfrm>
            <a:off x="9893132" y="3991856"/>
            <a:ext cx="868079" cy="982917"/>
          </a:xfrm>
          <a:prstGeom prst="rect">
            <a:avLst/>
          </a:prstGeom>
        </p:spPr>
      </p:pic>
      <p:pic>
        <p:nvPicPr>
          <p:cNvPr id="36" name="Grafik 35">
            <a:extLst>
              <a:ext uri="{FF2B5EF4-FFF2-40B4-BE49-F238E27FC236}">
                <a16:creationId xmlns:a16="http://schemas.microsoft.com/office/drawing/2014/main" id="{B25185A7-1111-4104-A339-F9179796510F}"/>
              </a:ext>
            </a:extLst>
          </p:cNvPr>
          <p:cNvPicPr>
            <a:picLocks noChangeAspect="1"/>
          </p:cNvPicPr>
          <p:nvPr/>
        </p:nvPicPr>
        <p:blipFill>
          <a:blip r:embed="rId12"/>
          <a:stretch>
            <a:fillRect/>
          </a:stretch>
        </p:blipFill>
        <p:spPr>
          <a:xfrm>
            <a:off x="8210930" y="2197384"/>
            <a:ext cx="861616" cy="1023257"/>
          </a:xfrm>
          <a:prstGeom prst="rect">
            <a:avLst/>
          </a:prstGeom>
        </p:spPr>
      </p:pic>
      <p:pic>
        <p:nvPicPr>
          <p:cNvPr id="37" name="Grafik 36">
            <a:extLst>
              <a:ext uri="{FF2B5EF4-FFF2-40B4-BE49-F238E27FC236}">
                <a16:creationId xmlns:a16="http://schemas.microsoft.com/office/drawing/2014/main" id="{797963C6-C898-4765-8A65-1BE0427F6DA4}"/>
              </a:ext>
            </a:extLst>
          </p:cNvPr>
          <p:cNvPicPr>
            <a:picLocks noChangeAspect="1"/>
          </p:cNvPicPr>
          <p:nvPr/>
        </p:nvPicPr>
        <p:blipFill>
          <a:blip r:embed="rId13"/>
          <a:stretch>
            <a:fillRect/>
          </a:stretch>
        </p:blipFill>
        <p:spPr>
          <a:xfrm>
            <a:off x="1199215" y="4046159"/>
            <a:ext cx="1016083" cy="328659"/>
          </a:xfrm>
          <a:prstGeom prst="rect">
            <a:avLst/>
          </a:prstGeom>
        </p:spPr>
      </p:pic>
      <p:pic>
        <p:nvPicPr>
          <p:cNvPr id="38" name="Grafik 37">
            <a:extLst>
              <a:ext uri="{FF2B5EF4-FFF2-40B4-BE49-F238E27FC236}">
                <a16:creationId xmlns:a16="http://schemas.microsoft.com/office/drawing/2014/main" id="{6E907844-816F-4607-9797-513BCDDA7CB9}"/>
              </a:ext>
            </a:extLst>
          </p:cNvPr>
          <p:cNvPicPr>
            <a:picLocks noChangeAspect="1"/>
          </p:cNvPicPr>
          <p:nvPr/>
        </p:nvPicPr>
        <p:blipFill>
          <a:blip r:embed="rId14"/>
          <a:stretch>
            <a:fillRect/>
          </a:stretch>
        </p:blipFill>
        <p:spPr>
          <a:xfrm>
            <a:off x="8210930" y="4138968"/>
            <a:ext cx="928316" cy="657737"/>
          </a:xfrm>
          <a:prstGeom prst="rect">
            <a:avLst/>
          </a:prstGeom>
        </p:spPr>
      </p:pic>
      <p:pic>
        <p:nvPicPr>
          <p:cNvPr id="39" name="Grafik 38">
            <a:extLst>
              <a:ext uri="{FF2B5EF4-FFF2-40B4-BE49-F238E27FC236}">
                <a16:creationId xmlns:a16="http://schemas.microsoft.com/office/drawing/2014/main" id="{FB0F98F3-EF6A-4F51-BB89-2F58240CA47F}"/>
              </a:ext>
            </a:extLst>
          </p:cNvPr>
          <p:cNvPicPr>
            <a:picLocks noChangeAspect="1"/>
          </p:cNvPicPr>
          <p:nvPr/>
        </p:nvPicPr>
        <p:blipFill>
          <a:blip r:embed="rId15"/>
          <a:stretch>
            <a:fillRect/>
          </a:stretch>
        </p:blipFill>
        <p:spPr>
          <a:xfrm>
            <a:off x="10126869" y="2749970"/>
            <a:ext cx="1025072" cy="755316"/>
          </a:xfrm>
          <a:prstGeom prst="rect">
            <a:avLst/>
          </a:prstGeom>
        </p:spPr>
      </p:pic>
    </p:spTree>
    <p:extLst>
      <p:ext uri="{BB962C8B-B14F-4D97-AF65-F5344CB8AC3E}">
        <p14:creationId xmlns:p14="http://schemas.microsoft.com/office/powerpoint/2010/main" val="357415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641EB712-6C5A-4144-8407-04069A8CEAAA}"/>
              </a:ext>
            </a:extLst>
          </p:cNvPr>
          <p:cNvSpPr>
            <a:spLocks noGrp="1"/>
          </p:cNvSpPr>
          <p:nvPr>
            <p:ph type="body" sz="quarter" idx="15"/>
          </p:nvPr>
        </p:nvSpPr>
        <p:spPr>
          <a:solidFill>
            <a:schemeClr val="bg1">
              <a:lumMod val="75000"/>
            </a:schemeClr>
          </a:solidFill>
        </p:spPr>
        <p:txBody>
          <a:bodyPr/>
          <a:lstStyle/>
          <a:p>
            <a:endParaRPr lang="de-DE" dirty="0"/>
          </a:p>
          <a:p>
            <a:r>
              <a:rPr lang="de-DE" dirty="0">
                <a:solidFill>
                  <a:schemeClr val="accent4">
                    <a:lumMod val="75000"/>
                  </a:schemeClr>
                </a:solidFill>
              </a:rPr>
              <a:t>Welche Maßnahmen zur Verbesserung des Speiseplans wollen sie im Team umsetzen?</a:t>
            </a:r>
          </a:p>
        </p:txBody>
      </p:sp>
      <p:sp>
        <p:nvSpPr>
          <p:cNvPr id="9" name="Titel 1">
            <a:extLst>
              <a:ext uri="{FF2B5EF4-FFF2-40B4-BE49-F238E27FC236}">
                <a16:creationId xmlns:a16="http://schemas.microsoft.com/office/drawing/2014/main" id="{12B5B709-B8DA-4F70-9777-752407D9DC75}"/>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0" name="Textplatzhalter 11">
            <a:extLst>
              <a:ext uri="{FF2B5EF4-FFF2-40B4-BE49-F238E27FC236}">
                <a16:creationId xmlns:a16="http://schemas.microsoft.com/office/drawing/2014/main" id="{61E0620D-A9FD-4576-93F4-5E6BE8D70849}"/>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Speiseplan</a:t>
            </a:r>
          </a:p>
        </p:txBody>
      </p:sp>
    </p:spTree>
    <p:extLst>
      <p:ext uri="{BB962C8B-B14F-4D97-AF65-F5344CB8AC3E}">
        <p14:creationId xmlns:p14="http://schemas.microsoft.com/office/powerpoint/2010/main" val="188911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653309"/>
            <a:ext cx="11359602" cy="4152179"/>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dargestellt werden. </a:t>
            </a:r>
            <a:endParaRPr lang="de-DE" b="1" i="1" dirty="0">
              <a:solidFill>
                <a:schemeClr val="bg1">
                  <a:lumMod val="75000"/>
                </a:schemeClr>
              </a:solidFill>
            </a:endParaRPr>
          </a:p>
        </p:txBody>
      </p:sp>
      <p:pic>
        <p:nvPicPr>
          <p:cNvPr id="6" name="Grafik 5" descr="Ein Bild, das Astronomie, Kreativität, Stern enthält.&#10;&#10;Beschreibung automatisch generiert.">
            <a:extLst>
              <a:ext uri="{FF2B5EF4-FFF2-40B4-BE49-F238E27FC236}">
                <a16:creationId xmlns:a16="http://schemas.microsoft.com/office/drawing/2014/main" id="{313DDF04-11B2-308B-833B-E17F489F6DD0}"/>
              </a:ext>
            </a:extLst>
          </p:cNvPr>
          <p:cNvPicPr>
            <a:picLocks noChangeAspect="1"/>
          </p:cNvPicPr>
          <p:nvPr/>
        </p:nvPicPr>
        <p:blipFill>
          <a:blip r:embed="rId2"/>
          <a:stretch>
            <a:fillRect/>
          </a:stretch>
        </p:blipFill>
        <p:spPr>
          <a:xfrm>
            <a:off x="10480436" y="4827936"/>
            <a:ext cx="1439841" cy="1106075"/>
          </a:xfrm>
          <a:prstGeom prst="rect">
            <a:avLst/>
          </a:prstGeom>
        </p:spPr>
      </p:pic>
      <p:sp>
        <p:nvSpPr>
          <p:cNvPr id="7" name="Titel 1">
            <a:extLst>
              <a:ext uri="{FF2B5EF4-FFF2-40B4-BE49-F238E27FC236}">
                <a16:creationId xmlns:a16="http://schemas.microsoft.com/office/drawing/2014/main" id="{36B88428-A9BB-4D82-B2BF-D4D4A0C84DD5}"/>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 Speiseplan</a:t>
            </a:r>
            <a:endParaRPr lang="de-DE" b="1" kern="1200" dirty="0">
              <a:latin typeface="Arial" panose="020B0604020202020204" pitchFamily="34" charset="0"/>
              <a:cs typeface="Arial" panose="020B0604020202020204" pitchFamily="34" charset="0"/>
            </a:endParaRPr>
          </a:p>
        </p:txBody>
      </p:sp>
      <p:sp>
        <p:nvSpPr>
          <p:cNvPr id="8" name="Textplatzhalter 11">
            <a:extLst>
              <a:ext uri="{FF2B5EF4-FFF2-40B4-BE49-F238E27FC236}">
                <a16:creationId xmlns:a16="http://schemas.microsoft.com/office/drawing/2014/main" id="{B20ECAF3-7E10-43FA-836A-0B3B3FC48218}"/>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Name der Einrichtung</a:t>
            </a:r>
          </a:p>
        </p:txBody>
      </p:sp>
    </p:spTree>
    <p:extLst>
      <p:ext uri="{BB962C8B-B14F-4D97-AF65-F5344CB8AC3E}">
        <p14:creationId xmlns:p14="http://schemas.microsoft.com/office/powerpoint/2010/main" val="106815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4828A-A73D-CDDB-477D-BBA8BCCBEEEF}"/>
              </a:ext>
            </a:extLst>
          </p:cNvPr>
          <p:cNvSpPr>
            <a:spLocks noGrp="1"/>
          </p:cNvSpPr>
          <p:nvPr>
            <p:ph type="ctrTitle"/>
          </p:nvPr>
        </p:nvSpPr>
        <p:spPr>
          <a:xfrm>
            <a:off x="360600" y="1005396"/>
            <a:ext cx="10167357" cy="659408"/>
          </a:xfrm>
        </p:spPr>
        <p:txBody>
          <a:bodyPr vert="horz" wrap="square" lIns="0" tIns="0" rIns="0" bIns="0" numCol="1" anchor="t" anchorCtr="0" compatLnSpc="1">
            <a:prstTxWarp prst="textNoShape">
              <a:avLst/>
            </a:prstTxWarp>
            <a:normAutofit fontScale="90000"/>
          </a:bodyPr>
          <a:lstStyle/>
          <a:p>
            <a:r>
              <a:rPr lang="de-DE" b="1" spc="-24" dirty="0">
                <a:latin typeface="Arial" panose="020B0604020202020204" pitchFamily="34" charset="0"/>
                <a:cs typeface="Arial" panose="020B0604020202020204" pitchFamily="34" charset="0"/>
              </a:rPr>
              <a:t>Gästekommunikation</a:t>
            </a:r>
            <a:endParaRPr lang="de-DE" b="1" kern="1200" dirty="0">
              <a:solidFill>
                <a:schemeClr val="tx1"/>
              </a:solidFill>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subTitle" idx="1"/>
          </p:nvPr>
        </p:nvSpPr>
        <p:spPr/>
        <p:txBody>
          <a:bodyPr vert="horz" wrap="square" lIns="0" tIns="0" rIns="0" bIns="0" numCol="1" anchor="t" anchorCtr="0" compatLnSpc="1">
            <a:prstTxWarp prst="textNoShape">
              <a:avLst/>
            </a:prstTxWarp>
            <a:normAutofit/>
          </a:bodyPr>
          <a:lstStyle/>
          <a:p>
            <a:pPr>
              <a:spcAft>
                <a:spcPts val="600"/>
              </a:spcAft>
            </a:pPr>
            <a:r>
              <a:rPr lang="de-DE" kern="1200" dirty="0">
                <a:solidFill>
                  <a:schemeClr val="bg1">
                    <a:lumMod val="65000"/>
                  </a:schemeClr>
                </a:solidFill>
                <a:latin typeface="Arial" panose="020B0604020202020204" pitchFamily="34" charset="0"/>
                <a:cs typeface="Arial" panose="020B0604020202020204" pitchFamily="34" charset="0"/>
              </a:rPr>
              <a:t>Grundlagen</a:t>
            </a:r>
          </a:p>
        </p:txBody>
      </p:sp>
      <p:pic>
        <p:nvPicPr>
          <p:cNvPr id="5" name="Grafik 4">
            <a:extLst>
              <a:ext uri="{FF2B5EF4-FFF2-40B4-BE49-F238E27FC236}">
                <a16:creationId xmlns:a16="http://schemas.microsoft.com/office/drawing/2014/main" id="{E4C1A6E1-500F-4F95-921D-7D7FF9838ED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17454" y="2045917"/>
            <a:ext cx="6805064" cy="4096154"/>
          </a:xfrm>
          <a:prstGeom prst="rect">
            <a:avLst/>
          </a:prstGeom>
        </p:spPr>
      </p:pic>
    </p:spTree>
    <p:extLst>
      <p:ext uri="{BB962C8B-B14F-4D97-AF65-F5344CB8AC3E}">
        <p14:creationId xmlns:p14="http://schemas.microsoft.com/office/powerpoint/2010/main" val="2988735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04CE5D73-B92B-CE14-4086-EBBAF560B929}"/>
              </a:ext>
            </a:extLst>
          </p:cNvPr>
          <p:cNvSpPr>
            <a:spLocks noGrp="1"/>
          </p:cNvSpPr>
          <p:nvPr>
            <p:ph idx="1"/>
          </p:nvPr>
        </p:nvSpPr>
        <p:spPr>
          <a:xfrm>
            <a:off x="371357" y="1856421"/>
            <a:ext cx="10515600" cy="4351338"/>
          </a:xfrm>
        </p:spPr>
        <p:txBody>
          <a:bodyPr>
            <a:normAutofit/>
          </a:bodyPr>
          <a:lstStyle/>
          <a:p>
            <a:pPr>
              <a:lnSpc>
                <a:spcPct val="150000"/>
              </a:lnSpc>
            </a:pPr>
            <a:r>
              <a:rPr lang="de-DE" sz="1800" dirty="0">
                <a:effectLst/>
                <a:latin typeface="Arial" panose="020B0604020202020204" pitchFamily="34" charset="0"/>
              </a:rPr>
              <a:t>religiöse Gebote und Speisevorschriften </a:t>
            </a:r>
          </a:p>
          <a:p>
            <a:pPr>
              <a:lnSpc>
                <a:spcPct val="150000"/>
              </a:lnSpc>
            </a:pPr>
            <a:r>
              <a:rPr lang="de-DE" sz="1800" dirty="0">
                <a:effectLst/>
                <a:latin typeface="Arial" panose="020B0604020202020204" pitchFamily="34" charset="0"/>
              </a:rPr>
              <a:t>individuelle gesundheitliche Aspekte </a:t>
            </a:r>
          </a:p>
          <a:p>
            <a:pPr>
              <a:lnSpc>
                <a:spcPct val="150000"/>
              </a:lnSpc>
            </a:pPr>
            <a:r>
              <a:rPr lang="de-DE" sz="1800" dirty="0">
                <a:effectLst/>
                <a:latin typeface="Arial" panose="020B0604020202020204" pitchFamily="34" charset="0"/>
              </a:rPr>
              <a:t>persönliche Vorlieben </a:t>
            </a:r>
          </a:p>
          <a:p>
            <a:pPr>
              <a:lnSpc>
                <a:spcPct val="150000"/>
              </a:lnSpc>
            </a:pPr>
            <a:r>
              <a:rPr lang="de-DE" sz="1800" dirty="0">
                <a:effectLst/>
                <a:latin typeface="Arial" panose="020B0604020202020204" pitchFamily="34" charset="0"/>
              </a:rPr>
              <a:t>aktuelles Hungergefühl </a:t>
            </a:r>
          </a:p>
          <a:p>
            <a:pPr>
              <a:lnSpc>
                <a:spcPct val="150000"/>
              </a:lnSpc>
            </a:pPr>
            <a:r>
              <a:rPr lang="de-DE" sz="1800" dirty="0">
                <a:effectLst/>
                <a:latin typeface="Arial" panose="020B0604020202020204" pitchFamily="34" charset="0"/>
              </a:rPr>
              <a:t>selbst gesetztes Budget </a:t>
            </a:r>
          </a:p>
          <a:p>
            <a:pPr>
              <a:lnSpc>
                <a:spcPct val="150000"/>
              </a:lnSpc>
            </a:pPr>
            <a:r>
              <a:rPr lang="de-DE" sz="1800" dirty="0">
                <a:effectLst/>
                <a:latin typeface="Arial" panose="020B0604020202020204" pitchFamily="34" charset="0"/>
              </a:rPr>
              <a:t>Gesellschaft beim Essen </a:t>
            </a:r>
          </a:p>
          <a:p>
            <a:pPr>
              <a:lnSpc>
                <a:spcPct val="150000"/>
              </a:lnSpc>
            </a:pPr>
            <a:r>
              <a:rPr lang="de-DE" sz="1800" dirty="0">
                <a:effectLst/>
                <a:latin typeface="Arial" panose="020B0604020202020204" pitchFamily="34" charset="0"/>
              </a:rPr>
              <a:t>zeitlicher Rahmen</a:t>
            </a:r>
            <a:endParaRPr lang="de-DE" sz="1800" dirty="0"/>
          </a:p>
        </p:txBody>
      </p:sp>
      <p:sp>
        <p:nvSpPr>
          <p:cNvPr id="9" name="Textfeld 8">
            <a:extLst>
              <a:ext uri="{FF2B5EF4-FFF2-40B4-BE49-F238E27FC236}">
                <a16:creationId xmlns:a16="http://schemas.microsoft.com/office/drawing/2014/main" id="{59B21D59-DF36-42D3-953F-B202D4869823}"/>
              </a:ext>
            </a:extLst>
          </p:cNvPr>
          <p:cNvSpPr txBox="1"/>
          <p:nvPr/>
        </p:nvSpPr>
        <p:spPr>
          <a:xfrm>
            <a:off x="10081846" y="2436549"/>
            <a:ext cx="1418491" cy="198490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600"/>
              </a:spcAft>
              <a:buClr>
                <a:srgbClr val="666666"/>
              </a:buClr>
              <a:buSzPts val="1800"/>
              <a:buFont typeface="Quicksand Medium"/>
              <a:buNone/>
              <a:tabLst/>
              <a:defRPr/>
            </a:pPr>
            <a:r>
              <a:rPr kumimoji="0" lang="de-DE" sz="1800" i="0" u="none" strike="noStrike" kern="0" cap="none" spc="0" normalizeH="0" baseline="0" noProof="0" dirty="0">
                <a:ln>
                  <a:noFill/>
                </a:ln>
                <a:solidFill>
                  <a:srgbClr val="666666"/>
                </a:solidFill>
                <a:effectLst/>
                <a:uLnTx/>
                <a:uFillTx/>
                <a:latin typeface="Quicksand Medium"/>
                <a:sym typeface="Quicksand Medium"/>
              </a:rPr>
              <a:t>Alter Bedürfnisse Vorlieben</a:t>
            </a:r>
            <a:r>
              <a:rPr lang="de-DE" kern="0" noProof="0" dirty="0">
                <a:solidFill>
                  <a:srgbClr val="666666"/>
                </a:solidFill>
                <a:latin typeface="Quicksand Medium"/>
                <a:sym typeface="Quicksand Medium"/>
              </a:rPr>
              <a:t> </a:t>
            </a:r>
            <a:r>
              <a:rPr kumimoji="0" lang="de-DE" sz="1800" i="0" u="none" strike="noStrike" kern="0" cap="none" spc="0" normalizeH="0" baseline="0" noProof="0" dirty="0">
                <a:ln>
                  <a:noFill/>
                </a:ln>
                <a:solidFill>
                  <a:srgbClr val="666666"/>
                </a:solidFill>
                <a:effectLst/>
                <a:uLnTx/>
                <a:uFillTx/>
                <a:latin typeface="Quicksand Medium"/>
                <a:sym typeface="Quicksand Medium"/>
              </a:rPr>
              <a:t>Kultur Kontext Erwartungen</a:t>
            </a:r>
          </a:p>
        </p:txBody>
      </p:sp>
      <p:pic>
        <p:nvPicPr>
          <p:cNvPr id="12" name="Grafik 11">
            <a:extLst>
              <a:ext uri="{FF2B5EF4-FFF2-40B4-BE49-F238E27FC236}">
                <a16:creationId xmlns:a16="http://schemas.microsoft.com/office/drawing/2014/main" id="{C87DE00E-2763-4331-985C-9458ADD9B86E}"/>
              </a:ext>
            </a:extLst>
          </p:cNvPr>
          <p:cNvPicPr>
            <a:picLocks noChangeAspect="1"/>
          </p:cNvPicPr>
          <p:nvPr/>
        </p:nvPicPr>
        <p:blipFill>
          <a:blip r:embed="rId3"/>
          <a:stretch>
            <a:fillRect/>
          </a:stretch>
        </p:blipFill>
        <p:spPr>
          <a:xfrm>
            <a:off x="5287106" y="1625589"/>
            <a:ext cx="4554415" cy="4554415"/>
          </a:xfrm>
          <a:prstGeom prst="rect">
            <a:avLst/>
          </a:prstGeom>
        </p:spPr>
      </p:pic>
      <p:sp>
        <p:nvSpPr>
          <p:cNvPr id="10" name="Titel 1">
            <a:extLst>
              <a:ext uri="{FF2B5EF4-FFF2-40B4-BE49-F238E27FC236}">
                <a16:creationId xmlns:a16="http://schemas.microsoft.com/office/drawing/2014/main" id="{DDEADD59-0774-47F7-AFF2-D34803A5AFE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fontScale="92500"/>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Persönliche Werte, Normen, Überzeugungen</a:t>
            </a:r>
            <a:endParaRPr lang="de-DE" b="1" kern="1200" dirty="0">
              <a:latin typeface="Arial" panose="020B0604020202020204" pitchFamily="34" charset="0"/>
              <a:cs typeface="Arial" panose="020B0604020202020204" pitchFamily="34" charset="0"/>
            </a:endParaRPr>
          </a:p>
        </p:txBody>
      </p:sp>
      <p:sp>
        <p:nvSpPr>
          <p:cNvPr id="11" name="Textplatzhalter 11">
            <a:extLst>
              <a:ext uri="{FF2B5EF4-FFF2-40B4-BE49-F238E27FC236}">
                <a16:creationId xmlns:a16="http://schemas.microsoft.com/office/drawing/2014/main" id="{95951FA1-7D27-400C-912A-99E573863AAE}"/>
              </a:ext>
            </a:extLst>
          </p:cNvPr>
          <p:cNvSpPr txBox="1">
            <a:spLocks/>
          </p:cNvSpPr>
          <p:nvPr/>
        </p:nvSpPr>
        <p:spPr bwMode="auto">
          <a:xfrm>
            <a:off x="371357" y="872232"/>
            <a:ext cx="10342825"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2400" dirty="0">
                <a:solidFill>
                  <a:schemeClr val="bg1">
                    <a:lumMod val="65000"/>
                  </a:schemeClr>
                </a:solidFill>
                <a:latin typeface="Arial" panose="020B0604020202020204" pitchFamily="34" charset="0"/>
                <a:cs typeface="Arial" panose="020B0604020202020204" pitchFamily="34" charset="0"/>
              </a:rPr>
              <a:t>Faktoren, die Personen schon vor dem Besuch der Mensa beeinflussen: </a:t>
            </a:r>
          </a:p>
        </p:txBody>
      </p:sp>
      <p:sp>
        <p:nvSpPr>
          <p:cNvPr id="15" name="Rechteck 14">
            <a:extLst>
              <a:ext uri="{FF2B5EF4-FFF2-40B4-BE49-F238E27FC236}">
                <a16:creationId xmlns:a16="http://schemas.microsoft.com/office/drawing/2014/main" id="{BBD9A4A3-5416-4A67-B633-DCC6729117AE}"/>
              </a:ext>
            </a:extLst>
          </p:cNvPr>
          <p:cNvSpPr/>
          <p:nvPr/>
        </p:nvSpPr>
        <p:spPr>
          <a:xfrm>
            <a:off x="5287106" y="6153902"/>
            <a:ext cx="4302493" cy="230832"/>
          </a:xfrm>
          <a:prstGeom prst="rect">
            <a:avLst/>
          </a:prstGeom>
          <a:noFill/>
        </p:spPr>
        <p:txBody>
          <a:bodyPr wrap="square">
            <a:spAutoFit/>
          </a:bodyPr>
          <a:lstStyle/>
          <a:p>
            <a:r>
              <a:rPr lang="de-DE" sz="900" dirty="0"/>
              <a:t>Bildquelle: KI generiert mit Adobe Express -  </a:t>
            </a:r>
            <a:r>
              <a:rPr lang="de-DE" sz="900" dirty="0">
                <a:solidFill>
                  <a:srgbClr val="FF0000"/>
                </a:solidFill>
              </a:rPr>
              <a:t>gemeinfrei (daher nicht unter freier Lizenz.)</a:t>
            </a:r>
          </a:p>
        </p:txBody>
      </p:sp>
    </p:spTree>
    <p:extLst>
      <p:ext uri="{BB962C8B-B14F-4D97-AF65-F5344CB8AC3E}">
        <p14:creationId xmlns:p14="http://schemas.microsoft.com/office/powerpoint/2010/main" val="390989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179;p3">
            <a:extLst>
              <a:ext uri="{FF2B5EF4-FFF2-40B4-BE49-F238E27FC236}">
                <a16:creationId xmlns:a16="http://schemas.microsoft.com/office/drawing/2014/main" id="{863E001A-0C24-4C5C-8429-118A6849407F}"/>
              </a:ext>
            </a:extLst>
          </p:cNvPr>
          <p:cNvSpPr txBox="1">
            <a:spLocks/>
          </p:cNvSpPr>
          <p:nvPr/>
        </p:nvSpPr>
        <p:spPr bwMode="auto">
          <a:xfrm>
            <a:off x="365112" y="1529209"/>
            <a:ext cx="4704102" cy="211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0" tIns="288000" rIns="0" bIns="216000" numCol="1" anchor="t" anchorCtr="0" compatLnSpc="1">
            <a:prstTxWarp prst="textNoShape">
              <a:avLst/>
            </a:prstTxWarp>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F07F3C"/>
              </a:buClr>
              <a:buSzPts val="1440"/>
              <a:buFont typeface="Arial"/>
              <a:buNone/>
            </a:pPr>
            <a:r>
              <a:rPr lang="de-DE"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UNBEWUSST</a:t>
            </a:r>
            <a:endParaRPr lang="de-DE" dirty="0"/>
          </a:p>
          <a:p>
            <a:pPr marL="0" indent="0" algn="ctr">
              <a:spcBef>
                <a:spcPts val="0"/>
              </a:spcBef>
              <a:spcAft>
                <a:spcPts val="0"/>
              </a:spcAft>
              <a:buClr>
                <a:srgbClr val="F07F3C"/>
              </a:buClr>
              <a:buSzPts val="1440"/>
              <a:buFont typeface="Arial"/>
              <a:buNone/>
            </a:pPr>
            <a:r>
              <a:rPr lang="de-DE" b="1" dirty="0" err="1">
                <a:solidFill>
                  <a:schemeClr val="accent5">
                    <a:lumMod val="75000"/>
                  </a:schemeClr>
                </a:solidFill>
              </a:rPr>
              <a:t>Nudging</a:t>
            </a:r>
            <a:endParaRPr lang="de-DE" b="1" dirty="0">
              <a:solidFill>
                <a:schemeClr val="accent5">
                  <a:lumMod val="75000"/>
                </a:schemeClr>
              </a:solidFill>
            </a:endParaRPr>
          </a:p>
          <a:p>
            <a:pPr marL="0" indent="0" algn="ctr">
              <a:spcBef>
                <a:spcPts val="0"/>
              </a:spcBef>
              <a:spcAft>
                <a:spcPts val="0"/>
              </a:spcAft>
              <a:buClr>
                <a:srgbClr val="F07F3C"/>
              </a:buClr>
              <a:buSzPts val="1440"/>
              <a:buFont typeface="Arial"/>
              <a:buNone/>
            </a:pPr>
            <a:r>
              <a:rPr lang="de-DE" dirty="0"/>
              <a:t>Veränderungen der Auswahl-Umgebung </a:t>
            </a:r>
            <a:br>
              <a:rPr lang="de-DE" dirty="0"/>
            </a:br>
            <a:r>
              <a:rPr lang="de-DE" dirty="0"/>
              <a:t>(</a:t>
            </a:r>
            <a:r>
              <a:rPr lang="de-DE" dirty="0" err="1"/>
              <a:t>choice</a:t>
            </a:r>
            <a:r>
              <a:rPr lang="de-DE" dirty="0"/>
              <a:t> </a:t>
            </a:r>
            <a:r>
              <a:rPr lang="de-DE" dirty="0" err="1"/>
              <a:t>architecture</a:t>
            </a:r>
            <a:r>
              <a:rPr lang="de-DE" dirty="0"/>
              <a:t>)</a:t>
            </a:r>
          </a:p>
          <a:p>
            <a:pPr marL="0" indent="0" algn="ctr">
              <a:spcBef>
                <a:spcPts val="0"/>
              </a:spcBef>
              <a:spcAft>
                <a:spcPts val="0"/>
              </a:spcAft>
              <a:buClr>
                <a:srgbClr val="F07F3C"/>
              </a:buClr>
              <a:buSzPts val="1440"/>
              <a:buFont typeface="Arial"/>
              <a:buNone/>
            </a:pPr>
            <a:endParaRPr lang="de-DE" dirty="0"/>
          </a:p>
        </p:txBody>
      </p:sp>
      <p:sp>
        <p:nvSpPr>
          <p:cNvPr id="7" name="Google Shape;1180;p3">
            <a:extLst>
              <a:ext uri="{FF2B5EF4-FFF2-40B4-BE49-F238E27FC236}">
                <a16:creationId xmlns:a16="http://schemas.microsoft.com/office/drawing/2014/main" id="{6690E885-74E4-4FCE-9650-1821E601C264}"/>
              </a:ext>
            </a:extLst>
          </p:cNvPr>
          <p:cNvSpPr txBox="1">
            <a:spLocks/>
          </p:cNvSpPr>
          <p:nvPr/>
        </p:nvSpPr>
        <p:spPr bwMode="auto">
          <a:xfrm>
            <a:off x="6382806" y="1501567"/>
            <a:ext cx="5468937" cy="115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0" tIns="288000" rIns="0" bIns="216000" numCol="1" anchor="t" anchorCtr="0" compatLnSpc="1">
            <a:prstTxWarp prst="textNoShape">
              <a:avLst/>
            </a:prstTxWarp>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F07F3C"/>
              </a:buClr>
              <a:buSzPts val="1440"/>
              <a:buFont typeface="Arial"/>
              <a:buNone/>
            </a:pPr>
            <a:r>
              <a:rPr lang="de-DE" i="1" dirty="0"/>
              <a:t>BEWUSST</a:t>
            </a:r>
            <a:endParaRPr lang="de-DE" dirty="0"/>
          </a:p>
          <a:p>
            <a:pPr marL="0" indent="0" algn="ctr">
              <a:spcBef>
                <a:spcPts val="0"/>
              </a:spcBef>
              <a:spcAft>
                <a:spcPts val="0"/>
              </a:spcAft>
              <a:buClr>
                <a:srgbClr val="F07F3C"/>
              </a:buClr>
              <a:buSzPts val="1440"/>
              <a:buFont typeface="Arial"/>
              <a:buNone/>
            </a:pPr>
            <a:r>
              <a:rPr lang="de-DE" b="1" dirty="0">
                <a:solidFill>
                  <a:schemeClr val="accent5">
                    <a:lumMod val="75000"/>
                  </a:schemeClr>
                </a:solidFill>
              </a:rPr>
              <a:t>Informationen</a:t>
            </a:r>
          </a:p>
        </p:txBody>
      </p:sp>
      <p:sp>
        <p:nvSpPr>
          <p:cNvPr id="12" name="Google Shape;1180;p3">
            <a:extLst>
              <a:ext uri="{FF2B5EF4-FFF2-40B4-BE49-F238E27FC236}">
                <a16:creationId xmlns:a16="http://schemas.microsoft.com/office/drawing/2014/main" id="{A5CC4DF7-5F90-4E90-A152-06FA368E5E1B}"/>
              </a:ext>
            </a:extLst>
          </p:cNvPr>
          <p:cNvSpPr txBox="1">
            <a:spLocks/>
          </p:cNvSpPr>
          <p:nvPr/>
        </p:nvSpPr>
        <p:spPr bwMode="auto">
          <a:xfrm>
            <a:off x="3359579" y="3453647"/>
            <a:ext cx="5468937" cy="115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0" tIns="288000" rIns="0" bIns="216000" numCol="1" anchor="t" anchorCtr="0" compatLnSpc="1">
            <a:prstTxWarp prst="textNoShape">
              <a:avLst/>
            </a:prstTxWarp>
            <a:spAutoFit/>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F07F3C"/>
              </a:buClr>
              <a:buSzPts val="1440"/>
              <a:buFont typeface="Arial"/>
              <a:buNone/>
            </a:pPr>
            <a:r>
              <a:rPr lang="de-DE" i="1" dirty="0"/>
              <a:t>BEWUSST</a:t>
            </a:r>
            <a:endParaRPr lang="de-DE" dirty="0"/>
          </a:p>
          <a:p>
            <a:pPr marL="0" indent="0" algn="ctr">
              <a:spcBef>
                <a:spcPts val="0"/>
              </a:spcBef>
              <a:spcAft>
                <a:spcPts val="0"/>
              </a:spcAft>
              <a:buClr>
                <a:srgbClr val="F07F3C"/>
              </a:buClr>
              <a:buSzPts val="1440"/>
              <a:buFont typeface="Arial"/>
              <a:buNone/>
            </a:pPr>
            <a:r>
              <a:rPr lang="de-DE" b="1" dirty="0">
                <a:solidFill>
                  <a:schemeClr val="accent5">
                    <a:lumMod val="75000"/>
                  </a:schemeClr>
                </a:solidFill>
              </a:rPr>
              <a:t>Partizipation</a:t>
            </a:r>
          </a:p>
        </p:txBody>
      </p:sp>
      <p:sp>
        <p:nvSpPr>
          <p:cNvPr id="13" name="Titel 1">
            <a:extLst>
              <a:ext uri="{FF2B5EF4-FFF2-40B4-BE49-F238E27FC236}">
                <a16:creationId xmlns:a16="http://schemas.microsoft.com/office/drawing/2014/main" id="{EA3AAC4C-458A-4A9E-BFB3-297149E627D0}"/>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Gästekommunikation</a:t>
            </a:r>
            <a:endParaRPr lang="de-DE" b="1" kern="1200" dirty="0">
              <a:latin typeface="Arial" panose="020B0604020202020204" pitchFamily="34" charset="0"/>
              <a:cs typeface="Arial" panose="020B0604020202020204" pitchFamily="34" charset="0"/>
            </a:endParaRPr>
          </a:p>
        </p:txBody>
      </p:sp>
      <p:sp>
        <p:nvSpPr>
          <p:cNvPr id="15" name="Textplatzhalter 11">
            <a:extLst>
              <a:ext uri="{FF2B5EF4-FFF2-40B4-BE49-F238E27FC236}">
                <a16:creationId xmlns:a16="http://schemas.microsoft.com/office/drawing/2014/main" id="{7E90BA54-AB32-41AB-90E3-43D8D15784A3}"/>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Ansätze</a:t>
            </a:r>
          </a:p>
        </p:txBody>
      </p:sp>
      <p:sp>
        <p:nvSpPr>
          <p:cNvPr id="21" name="Sprechblase: oval 20">
            <a:extLst>
              <a:ext uri="{FF2B5EF4-FFF2-40B4-BE49-F238E27FC236}">
                <a16:creationId xmlns:a16="http://schemas.microsoft.com/office/drawing/2014/main" id="{497576C9-EB20-457E-ADBC-826149C3D49D}"/>
              </a:ext>
            </a:extLst>
          </p:cNvPr>
          <p:cNvSpPr/>
          <p:nvPr/>
        </p:nvSpPr>
        <p:spPr>
          <a:xfrm>
            <a:off x="10190510" y="2098045"/>
            <a:ext cx="1390965" cy="1360263"/>
          </a:xfrm>
          <a:prstGeom prst="wedgeEllipseCallout">
            <a:avLst>
              <a:gd name="adj1" fmla="val 59233"/>
              <a:gd name="adj2" fmla="val 4267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pic>
        <p:nvPicPr>
          <p:cNvPr id="22" name="Grafik 21">
            <a:extLst>
              <a:ext uri="{FF2B5EF4-FFF2-40B4-BE49-F238E27FC236}">
                <a16:creationId xmlns:a16="http://schemas.microsoft.com/office/drawing/2014/main" id="{16C4F729-385F-41BD-B79B-9DF207B0977C}"/>
              </a:ext>
            </a:extLst>
          </p:cNvPr>
          <p:cNvPicPr>
            <a:picLocks noChangeAspect="1"/>
          </p:cNvPicPr>
          <p:nvPr/>
        </p:nvPicPr>
        <p:blipFill>
          <a:blip r:embed="rId3"/>
          <a:stretch>
            <a:fillRect/>
          </a:stretch>
        </p:blipFill>
        <p:spPr>
          <a:xfrm>
            <a:off x="10689834" y="2202449"/>
            <a:ext cx="392318" cy="1152175"/>
          </a:xfrm>
          <a:prstGeom prst="rect">
            <a:avLst/>
          </a:prstGeom>
        </p:spPr>
      </p:pic>
      <p:pic>
        <p:nvPicPr>
          <p:cNvPr id="23" name="Grafik 22">
            <a:extLst>
              <a:ext uri="{FF2B5EF4-FFF2-40B4-BE49-F238E27FC236}">
                <a16:creationId xmlns:a16="http://schemas.microsoft.com/office/drawing/2014/main" id="{1FE4E708-0BB2-4A08-942E-1E35DEE80308}"/>
              </a:ext>
            </a:extLst>
          </p:cNvPr>
          <p:cNvPicPr>
            <a:picLocks noChangeAspect="1"/>
          </p:cNvPicPr>
          <p:nvPr/>
        </p:nvPicPr>
        <p:blipFill>
          <a:blip r:embed="rId4"/>
          <a:stretch>
            <a:fillRect/>
          </a:stretch>
        </p:blipFill>
        <p:spPr>
          <a:xfrm>
            <a:off x="1797520" y="3140593"/>
            <a:ext cx="1839286" cy="1839286"/>
          </a:xfrm>
          <a:prstGeom prst="rect">
            <a:avLst/>
          </a:prstGeom>
        </p:spPr>
      </p:pic>
      <p:pic>
        <p:nvPicPr>
          <p:cNvPr id="25" name="Grafik 24">
            <a:extLst>
              <a:ext uri="{FF2B5EF4-FFF2-40B4-BE49-F238E27FC236}">
                <a16:creationId xmlns:a16="http://schemas.microsoft.com/office/drawing/2014/main" id="{DF9EDE3D-BA29-403D-ACAF-EF39ECBFFA76}"/>
              </a:ext>
            </a:extLst>
          </p:cNvPr>
          <p:cNvPicPr>
            <a:picLocks noChangeAspect="1"/>
          </p:cNvPicPr>
          <p:nvPr/>
        </p:nvPicPr>
        <p:blipFill>
          <a:blip r:embed="rId5"/>
          <a:stretch>
            <a:fillRect/>
          </a:stretch>
        </p:blipFill>
        <p:spPr>
          <a:xfrm>
            <a:off x="5251480" y="4526891"/>
            <a:ext cx="1685133" cy="1394272"/>
          </a:xfrm>
          <a:prstGeom prst="rect">
            <a:avLst/>
          </a:prstGeom>
        </p:spPr>
      </p:pic>
      <p:sp>
        <p:nvSpPr>
          <p:cNvPr id="26" name="Rechteck 25">
            <a:extLst>
              <a:ext uri="{FF2B5EF4-FFF2-40B4-BE49-F238E27FC236}">
                <a16:creationId xmlns:a16="http://schemas.microsoft.com/office/drawing/2014/main" id="{1F702127-8998-41F3-956F-8EDD5D587260}"/>
              </a:ext>
            </a:extLst>
          </p:cNvPr>
          <p:cNvSpPr/>
          <p:nvPr/>
        </p:nvSpPr>
        <p:spPr>
          <a:xfrm>
            <a:off x="0" y="4971018"/>
            <a:ext cx="4302493" cy="230832"/>
          </a:xfrm>
          <a:prstGeom prst="rect">
            <a:avLst/>
          </a:prstGeom>
          <a:solidFill>
            <a:schemeClr val="bg1"/>
          </a:solidFill>
        </p:spPr>
        <p:txBody>
          <a:bodyPr wrap="square">
            <a:spAutoFit/>
          </a:bodyPr>
          <a:lstStyle/>
          <a:p>
            <a:r>
              <a:rPr lang="de-DE" sz="900" dirty="0"/>
              <a:t>Bildquelle: KI generiert mit Adobe Express -  </a:t>
            </a:r>
            <a:r>
              <a:rPr lang="de-DE" sz="900" dirty="0">
                <a:solidFill>
                  <a:srgbClr val="FF0000"/>
                </a:solidFill>
              </a:rPr>
              <a:t>gemeinfrei (daher nicht unter freier Lizenz.)</a:t>
            </a:r>
          </a:p>
        </p:txBody>
      </p:sp>
    </p:spTree>
    <p:extLst>
      <p:ext uri="{BB962C8B-B14F-4D97-AF65-F5344CB8AC3E}">
        <p14:creationId xmlns:p14="http://schemas.microsoft.com/office/powerpoint/2010/main" val="92229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a:extLst>
              <a:ext uri="{FF2B5EF4-FFF2-40B4-BE49-F238E27FC236}">
                <a16:creationId xmlns:a16="http://schemas.microsoft.com/office/drawing/2014/main" id="{F0AE95B9-5DBC-4869-83D8-DA61A9166AE4}"/>
              </a:ext>
            </a:extLst>
          </p:cNvPr>
          <p:cNvGraphicFramePr>
            <a:graphicFrameLocks noGrp="1"/>
          </p:cNvGraphicFramePr>
          <p:nvPr>
            <p:extLst/>
          </p:nvPr>
        </p:nvGraphicFramePr>
        <p:xfrm>
          <a:off x="1609283" y="1672687"/>
          <a:ext cx="9819883" cy="4208608"/>
        </p:xfrm>
        <a:graphic>
          <a:graphicData uri="http://schemas.openxmlformats.org/drawingml/2006/table">
            <a:tbl>
              <a:tblPr>
                <a:tableStyleId>{C4B1156A-380E-4F78-BDF5-A606A8083BF9}</a:tableStyleId>
              </a:tblPr>
              <a:tblGrid>
                <a:gridCol w="2940139">
                  <a:extLst>
                    <a:ext uri="{9D8B030D-6E8A-4147-A177-3AD203B41FA5}">
                      <a16:colId xmlns:a16="http://schemas.microsoft.com/office/drawing/2014/main" val="989264672"/>
                    </a:ext>
                  </a:extLst>
                </a:gridCol>
                <a:gridCol w="6879744">
                  <a:extLst>
                    <a:ext uri="{9D8B030D-6E8A-4147-A177-3AD203B41FA5}">
                      <a16:colId xmlns:a16="http://schemas.microsoft.com/office/drawing/2014/main" val="48057467"/>
                    </a:ext>
                  </a:extLst>
                </a:gridCol>
              </a:tblGrid>
              <a:tr h="263938">
                <a:tc>
                  <a:txBody>
                    <a:bodyPr/>
                    <a:lstStyle/>
                    <a:p>
                      <a:pPr>
                        <a:buFont typeface="Arial" panose="020B0604020202020204" pitchFamily="34" charset="0"/>
                        <a:buNone/>
                      </a:pPr>
                      <a:r>
                        <a:rPr lang="de-DE" sz="1400" b="1">
                          <a:effectLst/>
                        </a:rPr>
                        <a:t>Intervention</a:t>
                      </a:r>
                      <a:endParaRPr lang="de-DE" sz="1600" b="1">
                        <a:effectLst/>
                      </a:endParaRPr>
                    </a:p>
                  </a:txBody>
                  <a:tcPr marL="48357" marR="48357" marT="0" marB="0" anchor="ctr">
                    <a:solidFill>
                      <a:schemeClr val="accent4">
                        <a:lumMod val="60000"/>
                        <a:lumOff val="40000"/>
                      </a:schemeClr>
                    </a:solidFill>
                  </a:tcPr>
                </a:tc>
                <a:tc>
                  <a:txBody>
                    <a:bodyPr/>
                    <a:lstStyle/>
                    <a:p>
                      <a:pPr>
                        <a:buFont typeface="Arial" panose="020B0604020202020204" pitchFamily="34" charset="0"/>
                        <a:buNone/>
                      </a:pPr>
                      <a:r>
                        <a:rPr lang="de-DE" sz="1400" b="1">
                          <a:effectLst/>
                        </a:rPr>
                        <a:t>Wirkung</a:t>
                      </a:r>
                      <a:endParaRPr lang="de-DE" sz="1600" b="1">
                        <a:effectLst/>
                      </a:endParaRPr>
                    </a:p>
                  </a:txBody>
                  <a:tcPr marL="48357" marR="48357" marT="0" marB="0" anchor="ctr">
                    <a:solidFill>
                      <a:schemeClr val="accent4">
                        <a:lumMod val="60000"/>
                        <a:lumOff val="40000"/>
                      </a:schemeClr>
                    </a:solidFill>
                  </a:tcPr>
                </a:tc>
                <a:extLst>
                  <a:ext uri="{0D108BD9-81ED-4DB2-BD59-A6C34878D82A}">
                    <a16:rowId xmlns:a16="http://schemas.microsoft.com/office/drawing/2014/main" val="3193118013"/>
                  </a:ext>
                </a:extLst>
              </a:tr>
              <a:tr h="890334">
                <a:tc>
                  <a:txBody>
                    <a:bodyPr/>
                    <a:lstStyle/>
                    <a:p>
                      <a:pPr>
                        <a:buFont typeface="Arial" panose="020B0604020202020204" pitchFamily="34" charset="0"/>
                        <a:buNone/>
                      </a:pPr>
                      <a:r>
                        <a:rPr lang="de-DE" sz="1400" b="1">
                          <a:effectLst/>
                        </a:rPr>
                        <a:t>Lieblingsgericht  </a:t>
                      </a:r>
                      <a:endParaRPr lang="de-DE" sz="1600" b="1">
                        <a:effectLst/>
                      </a:endParaRPr>
                    </a:p>
                  </a:txBody>
                  <a:tcPr marL="59320" marR="59320"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Soziale Wahrnehmung „das essen andere offensichtlich gerne“</a:t>
                      </a:r>
                      <a:endParaRPr lang="de-DE" sz="1600">
                        <a:effectLst/>
                      </a:endParaRPr>
                    </a:p>
                    <a:p>
                      <a:pPr>
                        <a:buFont typeface="Arial" panose="020B0604020202020204" pitchFamily="34" charset="0"/>
                        <a:buChar char="•"/>
                      </a:pPr>
                      <a:r>
                        <a:rPr lang="de-DE" sz="1400">
                          <a:effectLst/>
                        </a:rPr>
                        <a:t>Persönliche Empfindung „wenn ich für ein Essen abstimme, dann esse ich das später auch“</a:t>
                      </a:r>
                      <a:endParaRPr lang="de-DE" sz="1600">
                        <a:effectLst/>
                      </a:endParaRPr>
                    </a:p>
                    <a:p>
                      <a:pPr>
                        <a:buFont typeface="Arial" panose="020B0604020202020204" pitchFamily="34" charset="0"/>
                        <a:buChar char="•"/>
                      </a:pPr>
                      <a:r>
                        <a:rPr lang="de-DE" sz="1400">
                          <a:effectLst/>
                        </a:rPr>
                        <a:t>Abstimmung steigert empfundenes Involvement</a:t>
                      </a:r>
                      <a:endParaRPr lang="de-DE" sz="1600">
                        <a:effectLst/>
                      </a:endParaRPr>
                    </a:p>
                  </a:txBody>
                  <a:tcPr marL="59320" marR="59320" marT="0" marB="0" anchor="ctr"/>
                </a:tc>
                <a:extLst>
                  <a:ext uri="{0D108BD9-81ED-4DB2-BD59-A6C34878D82A}">
                    <a16:rowId xmlns:a16="http://schemas.microsoft.com/office/drawing/2014/main" val="1530477226"/>
                  </a:ext>
                </a:extLst>
              </a:tr>
              <a:tr h="556835">
                <a:tc>
                  <a:txBody>
                    <a:bodyPr/>
                    <a:lstStyle/>
                    <a:p>
                      <a:pPr>
                        <a:buFont typeface="Arial" panose="020B0604020202020204" pitchFamily="34" charset="0"/>
                        <a:buNone/>
                      </a:pPr>
                      <a:r>
                        <a:rPr lang="de-DE" sz="1400" b="1">
                          <a:effectLst/>
                        </a:rPr>
                        <a:t>Platzierung auf Speisekarte</a:t>
                      </a:r>
                      <a:endParaRPr lang="de-DE" sz="1600" b="1">
                        <a:effectLst/>
                      </a:endParaRPr>
                    </a:p>
                  </a:txBody>
                  <a:tcPr marL="48357" marR="48357"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Bessere Wahrnehmung von Gerichten an Schlüsselpositionen</a:t>
                      </a:r>
                      <a:endParaRPr lang="de-DE" sz="1600">
                        <a:effectLst/>
                      </a:endParaRPr>
                    </a:p>
                  </a:txBody>
                  <a:tcPr marL="48357" marR="48357" marT="0" marB="0" anchor="ctr"/>
                </a:tc>
                <a:extLst>
                  <a:ext uri="{0D108BD9-81ED-4DB2-BD59-A6C34878D82A}">
                    <a16:rowId xmlns:a16="http://schemas.microsoft.com/office/drawing/2014/main" val="1458623630"/>
                  </a:ext>
                </a:extLst>
              </a:tr>
              <a:tr h="477761">
                <a:tc>
                  <a:txBody>
                    <a:bodyPr/>
                    <a:lstStyle/>
                    <a:p>
                      <a:pPr>
                        <a:buFont typeface="Arial" panose="020B0604020202020204" pitchFamily="34" charset="0"/>
                        <a:buNone/>
                      </a:pPr>
                      <a:r>
                        <a:rPr lang="de-DE" sz="1400" b="1">
                          <a:effectLst/>
                        </a:rPr>
                        <a:t>Hintergrundfarbe Speisekarte</a:t>
                      </a:r>
                      <a:endParaRPr lang="de-DE" sz="1600" b="1">
                        <a:effectLst/>
                      </a:endParaRPr>
                    </a:p>
                  </a:txBody>
                  <a:tcPr marL="48357" marR="48357"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Unbewusste Wahrnehmung von Speiseangeboten</a:t>
                      </a:r>
                      <a:endParaRPr lang="de-DE" sz="1600">
                        <a:effectLst/>
                      </a:endParaRPr>
                    </a:p>
                  </a:txBody>
                  <a:tcPr marL="48357" marR="48357" marT="0" marB="0" anchor="ctr"/>
                </a:tc>
                <a:extLst>
                  <a:ext uri="{0D108BD9-81ED-4DB2-BD59-A6C34878D82A}">
                    <a16:rowId xmlns:a16="http://schemas.microsoft.com/office/drawing/2014/main" val="3865801262"/>
                  </a:ext>
                </a:extLst>
              </a:tr>
              <a:tr h="445167">
                <a:tc>
                  <a:txBody>
                    <a:bodyPr/>
                    <a:lstStyle/>
                    <a:p>
                      <a:pPr>
                        <a:buFont typeface="Arial" panose="020B0604020202020204" pitchFamily="34" charset="0"/>
                        <a:buNone/>
                      </a:pPr>
                      <a:r>
                        <a:rPr lang="de-DE" sz="1400" b="1">
                          <a:effectLst/>
                        </a:rPr>
                        <a:t>Reihenfolge in Servicelinie</a:t>
                      </a:r>
                      <a:endParaRPr lang="de-DE" sz="1600" b="1">
                        <a:effectLst/>
                      </a:endParaRPr>
                    </a:p>
                  </a:txBody>
                  <a:tcPr marL="48357" marR="48357"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Einfachere Erreichbarkeit und Wahrnehmung</a:t>
                      </a:r>
                      <a:endParaRPr lang="de-DE" sz="1600">
                        <a:effectLst/>
                      </a:endParaRPr>
                    </a:p>
                  </a:txBody>
                  <a:tcPr marL="48357" marR="48357" marT="0" marB="0" anchor="ctr"/>
                </a:tc>
                <a:extLst>
                  <a:ext uri="{0D108BD9-81ED-4DB2-BD59-A6C34878D82A}">
                    <a16:rowId xmlns:a16="http://schemas.microsoft.com/office/drawing/2014/main" val="2669921183"/>
                  </a:ext>
                </a:extLst>
              </a:tr>
              <a:tr h="650785">
                <a:tc>
                  <a:txBody>
                    <a:bodyPr/>
                    <a:lstStyle/>
                    <a:p>
                      <a:pPr>
                        <a:buFont typeface="Arial" panose="020B0604020202020204" pitchFamily="34" charset="0"/>
                        <a:buNone/>
                      </a:pPr>
                      <a:r>
                        <a:rPr lang="de-DE" sz="1400" b="1">
                          <a:effectLst/>
                        </a:rPr>
                        <a:t>Beschreibende Namen</a:t>
                      </a:r>
                      <a:endParaRPr lang="de-DE" sz="1600" b="1">
                        <a:effectLst/>
                      </a:endParaRPr>
                    </a:p>
                  </a:txBody>
                  <a:tcPr marL="59320" marR="59320"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Beeinflussung Erwartung / Wahrnehmung der Speise</a:t>
                      </a:r>
                      <a:endParaRPr lang="de-DE" sz="1600">
                        <a:effectLst/>
                      </a:endParaRPr>
                    </a:p>
                    <a:p>
                      <a:pPr>
                        <a:buFont typeface="Arial" panose="020B0604020202020204" pitchFamily="34" charset="0"/>
                        <a:buChar char="•"/>
                      </a:pPr>
                      <a:r>
                        <a:rPr lang="de-DE" sz="1400">
                          <a:effectLst/>
                        </a:rPr>
                        <a:t>Einfluss auf affektiv-emotionale Bewertung der Speise</a:t>
                      </a:r>
                      <a:endParaRPr lang="de-DE" sz="1600">
                        <a:effectLst/>
                      </a:endParaRPr>
                    </a:p>
                  </a:txBody>
                  <a:tcPr marL="59320" marR="59320" marT="0" marB="0" anchor="ctr"/>
                </a:tc>
                <a:extLst>
                  <a:ext uri="{0D108BD9-81ED-4DB2-BD59-A6C34878D82A}">
                    <a16:rowId xmlns:a16="http://schemas.microsoft.com/office/drawing/2014/main" val="386616031"/>
                  </a:ext>
                </a:extLst>
              </a:tr>
              <a:tr h="923788">
                <a:tc>
                  <a:txBody>
                    <a:bodyPr/>
                    <a:lstStyle/>
                    <a:p>
                      <a:pPr>
                        <a:buFont typeface="Arial" panose="020B0604020202020204" pitchFamily="34" charset="0"/>
                        <a:buNone/>
                      </a:pPr>
                      <a:r>
                        <a:rPr lang="de-DE" sz="1400" b="1">
                          <a:effectLst/>
                        </a:rPr>
                        <a:t>Label</a:t>
                      </a:r>
                      <a:endParaRPr lang="de-DE" sz="1600" b="1">
                        <a:effectLst/>
                      </a:endParaRPr>
                    </a:p>
                  </a:txBody>
                  <a:tcPr marL="59320" marR="59320" marT="0" marB="0" anchor="ctr">
                    <a:solidFill>
                      <a:schemeClr val="accent4">
                        <a:lumMod val="60000"/>
                        <a:lumOff val="40000"/>
                      </a:schemeClr>
                    </a:solidFill>
                  </a:tcPr>
                </a:tc>
                <a:tc>
                  <a:txBody>
                    <a:bodyPr/>
                    <a:lstStyle/>
                    <a:p>
                      <a:pPr>
                        <a:buFont typeface="Arial" panose="020B0604020202020204" pitchFamily="34" charset="0"/>
                        <a:buChar char="•"/>
                      </a:pPr>
                      <a:r>
                        <a:rPr lang="de-DE" sz="1400">
                          <a:effectLst/>
                        </a:rPr>
                        <a:t>Kognitive Informationsverwertung zu Essenswahl und -verhalten</a:t>
                      </a:r>
                      <a:endParaRPr lang="de-DE" sz="1600">
                        <a:effectLst/>
                      </a:endParaRPr>
                    </a:p>
                    <a:p>
                      <a:pPr>
                        <a:buFont typeface="Arial" panose="020B0604020202020204" pitchFamily="34" charset="0"/>
                        <a:buChar char="•"/>
                      </a:pPr>
                      <a:r>
                        <a:rPr lang="de-DE" sz="1400">
                          <a:effectLst/>
                        </a:rPr>
                        <a:t>Aktivierend für persönliche Werte/Einstellungen wirken</a:t>
                      </a:r>
                      <a:endParaRPr lang="de-DE" sz="1600">
                        <a:effectLst/>
                      </a:endParaRPr>
                    </a:p>
                    <a:p>
                      <a:pPr>
                        <a:buFont typeface="Arial" panose="020B0604020202020204" pitchFamily="34" charset="0"/>
                        <a:buChar char="•"/>
                      </a:pPr>
                      <a:r>
                        <a:rPr lang="de-DE" sz="1400">
                          <a:effectLst/>
                        </a:rPr>
                        <a:t>Beeinflussung Erwartung / Wahrnehmung der Speise</a:t>
                      </a:r>
                      <a:endParaRPr lang="de-DE" sz="1600">
                        <a:effectLst/>
                      </a:endParaRPr>
                    </a:p>
                  </a:txBody>
                  <a:tcPr marL="59320" marR="59320" marT="0" marB="0" anchor="ctr"/>
                </a:tc>
                <a:extLst>
                  <a:ext uri="{0D108BD9-81ED-4DB2-BD59-A6C34878D82A}">
                    <a16:rowId xmlns:a16="http://schemas.microsoft.com/office/drawing/2014/main" val="2123618024"/>
                  </a:ext>
                </a:extLst>
              </a:tr>
            </a:tbl>
          </a:graphicData>
        </a:graphic>
      </p:graphicFrame>
      <p:sp>
        <p:nvSpPr>
          <p:cNvPr id="6" name="Titel 1">
            <a:extLst>
              <a:ext uri="{FF2B5EF4-FFF2-40B4-BE49-F238E27FC236}">
                <a16:creationId xmlns:a16="http://schemas.microsoft.com/office/drawing/2014/main" id="{AD413B98-BB24-49DF-9695-F9F8EED3019B}"/>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err="1">
                <a:latin typeface="Arial" panose="020B0604020202020204" pitchFamily="34" charset="0"/>
                <a:cs typeface="Arial" panose="020B0604020202020204" pitchFamily="34" charset="0"/>
              </a:rPr>
              <a:t>Nudging</a:t>
            </a:r>
            <a:endParaRPr lang="de-DE" b="1" kern="1200" dirty="0">
              <a:latin typeface="Arial" panose="020B0604020202020204" pitchFamily="34" charset="0"/>
              <a:cs typeface="Arial" panose="020B0604020202020204" pitchFamily="34" charset="0"/>
            </a:endParaRPr>
          </a:p>
        </p:txBody>
      </p:sp>
      <p:sp>
        <p:nvSpPr>
          <p:cNvPr id="7" name="Textplatzhalter 11">
            <a:extLst>
              <a:ext uri="{FF2B5EF4-FFF2-40B4-BE49-F238E27FC236}">
                <a16:creationId xmlns:a16="http://schemas.microsoft.com/office/drawing/2014/main" id="{2AB693BC-3807-4CD4-9A84-7D3B29239345}"/>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Interventionsmöglichkeiten</a:t>
            </a:r>
          </a:p>
        </p:txBody>
      </p:sp>
    </p:spTree>
    <p:extLst>
      <p:ext uri="{BB962C8B-B14F-4D97-AF65-F5344CB8AC3E}">
        <p14:creationId xmlns:p14="http://schemas.microsoft.com/office/powerpoint/2010/main" val="279901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7" name="Google Shape;1167;p2"/>
          <p:cNvSpPr txBox="1"/>
          <p:nvPr/>
        </p:nvSpPr>
        <p:spPr>
          <a:xfrm>
            <a:off x="360363" y="1761545"/>
            <a:ext cx="5724642" cy="2450213"/>
          </a:xfrm>
          <a:prstGeom prst="rect">
            <a:avLst/>
          </a:prstGeom>
          <a:noFill/>
          <a:ln>
            <a:noFill/>
          </a:ln>
        </p:spPr>
        <p:txBody>
          <a:bodyPr spcFirstLastPara="1" wrap="square" lIns="0" tIns="0" rIns="0" bIns="0" anchor="t" anchorCtr="0">
            <a:noAutofit/>
          </a:bodyPr>
          <a:lstStyle/>
          <a:p>
            <a:pPr lvl="0">
              <a:lnSpc>
                <a:spcPct val="110000"/>
              </a:lnSpc>
              <a:buClr>
                <a:schemeClr val="dk1"/>
              </a:buClr>
              <a:buSzPts val="1440"/>
            </a:pPr>
            <a:r>
              <a:rPr lang="de-DE" dirty="0"/>
              <a:t>Hier geht es um Stellschrauben, die in erster Linie Aufmerksamkeit erregen, Denkprozesse auslösen und so auf das Verhalten von Personen wirken.</a:t>
            </a:r>
            <a:endParaRPr lang="de-DE" sz="900" dirty="0">
              <a:solidFill>
                <a:srgbClr val="7F7F7F"/>
              </a:solidFil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0" marR="0" lvl="0" indent="0"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0" marR="0" lvl="0" indent="0"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p:txBody>
      </p:sp>
      <p:sp>
        <p:nvSpPr>
          <p:cNvPr id="10" name="Google Shape;1187;p3">
            <a:extLst>
              <a:ext uri="{FF2B5EF4-FFF2-40B4-BE49-F238E27FC236}">
                <a16:creationId xmlns:a16="http://schemas.microsoft.com/office/drawing/2014/main" id="{CCE1B999-1938-4506-BDFD-B47E9D8E300D}"/>
              </a:ext>
            </a:extLst>
          </p:cNvPr>
          <p:cNvSpPr txBox="1"/>
          <p:nvPr/>
        </p:nvSpPr>
        <p:spPr>
          <a:xfrm>
            <a:off x="360363" y="2986651"/>
            <a:ext cx="5029606" cy="738900"/>
          </a:xfrm>
          <a:prstGeom prst="rect">
            <a:avLst/>
          </a:prstGeom>
          <a:noFill/>
          <a:ln w="9525" cap="flat" cmpd="sng">
            <a:solidFill>
              <a:schemeClr val="accent5">
                <a:lumMod val="75000"/>
              </a:schemeClr>
            </a:solidFill>
            <a:prstDash val="solid"/>
            <a:round/>
            <a:headEnd type="none" w="sm" len="sm"/>
            <a:tailEnd type="none" w="sm" len="sm"/>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z.B.</a:t>
            </a:r>
            <a:endParaRPr sz="1400" b="0" i="0" u="none" strike="noStrike" cap="none">
              <a:solidFill>
                <a:srgbClr val="000000"/>
              </a:solidFill>
              <a:latin typeface="Arial"/>
              <a:ea typeface="Arial"/>
              <a:cs typeface="Arial"/>
              <a:sym typeface="Arial"/>
            </a:endParaRPr>
          </a:p>
          <a:p>
            <a:pPr marL="12001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Label &amp; Siegel</a:t>
            </a:r>
            <a:endParaRPr sz="1400" b="0" i="0" u="none" strike="noStrike" cap="none">
              <a:solidFill>
                <a:srgbClr val="000000"/>
              </a:solidFill>
              <a:latin typeface="Arial"/>
              <a:ea typeface="Arial"/>
              <a:cs typeface="Arial"/>
              <a:sym typeface="Arial"/>
            </a:endParaRPr>
          </a:p>
          <a:p>
            <a:pPr marL="12001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Poster, Broschüren etc.</a:t>
            </a:r>
            <a:endParaRPr sz="1400" b="0" i="0" u="none" strike="noStrike" cap="none">
              <a:solidFill>
                <a:srgbClr val="000000"/>
              </a:solidFill>
              <a:latin typeface="Arial"/>
              <a:ea typeface="Arial"/>
              <a:cs typeface="Arial"/>
              <a:sym typeface="Arial"/>
            </a:endParaRPr>
          </a:p>
        </p:txBody>
      </p:sp>
      <p:sp>
        <p:nvSpPr>
          <p:cNvPr id="2" name="Google Shape;1171;p2">
            <a:extLst>
              <a:ext uri="{FF2B5EF4-FFF2-40B4-BE49-F238E27FC236}">
                <a16:creationId xmlns:a16="http://schemas.microsoft.com/office/drawing/2014/main" id="{5E6E12FD-1625-1DC9-A2DC-743F39E02363}"/>
              </a:ext>
            </a:extLst>
          </p:cNvPr>
          <p:cNvSpPr txBox="1"/>
          <p:nvPr/>
        </p:nvSpPr>
        <p:spPr>
          <a:xfrm>
            <a:off x="281718" y="5992736"/>
            <a:ext cx="5735637" cy="338524"/>
          </a:xfrm>
          <a:prstGeom prst="rect">
            <a:avLst/>
          </a:prstGeom>
          <a:noFill/>
          <a:ln>
            <a:noFill/>
          </a:ln>
        </p:spPr>
        <p:txBody>
          <a:bodyPr spcFirstLastPara="1" wrap="square" lIns="91425" tIns="91425" rIns="91425" bIns="91425" anchor="t" anchorCtr="0">
            <a:spAutoFit/>
          </a:bodyPr>
          <a:lstStyle/>
          <a:p>
            <a:pPr lvl="0">
              <a:buClr>
                <a:srgbClr val="000000"/>
              </a:buClr>
              <a:buSzPts val="1000"/>
            </a:pPr>
            <a:r>
              <a:rPr lang="de-DE" sz="1000" dirty="0">
                <a:solidFill>
                  <a:schemeClr val="bg1">
                    <a:lumMod val="65000"/>
                  </a:schemeClr>
                </a:solidFill>
              </a:rPr>
              <a:t>Thaler, R. H.; Sunstein C. R. (2011): </a:t>
            </a:r>
            <a:r>
              <a:rPr lang="de-DE" sz="1000" dirty="0" err="1">
                <a:solidFill>
                  <a:schemeClr val="bg1">
                    <a:lumMod val="65000"/>
                  </a:schemeClr>
                </a:solidFill>
              </a:rPr>
              <a:t>Nudge</a:t>
            </a:r>
            <a:r>
              <a:rPr lang="de-DE" sz="1000" dirty="0">
                <a:solidFill>
                  <a:schemeClr val="bg1">
                    <a:lumMod val="65000"/>
                  </a:schemeClr>
                </a:solidFill>
              </a:rPr>
              <a:t>: Wie man kluge Entscheidungen anstößt. Ullstein.</a:t>
            </a:r>
          </a:p>
        </p:txBody>
      </p:sp>
      <p:sp>
        <p:nvSpPr>
          <p:cNvPr id="3" name="Textfeld 2">
            <a:extLst>
              <a:ext uri="{FF2B5EF4-FFF2-40B4-BE49-F238E27FC236}">
                <a16:creationId xmlns:a16="http://schemas.microsoft.com/office/drawing/2014/main" id="{4CD6AF14-9B0A-E221-DFCC-199D7900B232}"/>
              </a:ext>
            </a:extLst>
          </p:cNvPr>
          <p:cNvSpPr txBox="1"/>
          <p:nvPr/>
        </p:nvSpPr>
        <p:spPr>
          <a:xfrm>
            <a:off x="360363" y="4508574"/>
            <a:ext cx="6349719" cy="1032270"/>
          </a:xfrm>
          <a:prstGeom prst="rect">
            <a:avLst/>
          </a:prstGeom>
          <a:noFill/>
        </p:spPr>
        <p:txBody>
          <a:bodyPr wrap="square" rtlCol="0">
            <a:spAutoFit/>
          </a:bodyPr>
          <a:lstStyle/>
          <a:p>
            <a:pPr>
              <a:lnSpc>
                <a:spcPct val="110000"/>
              </a:lnSpc>
            </a:pPr>
            <a:r>
              <a:rPr lang="de-DE" sz="1900" dirty="0"/>
              <a:t>Wenn sich Informationen nach 24 Stunden bei den Gästen im Kopf festgesetzt haben, steigt der Anteil der Wahl gesunder Speisen.</a:t>
            </a:r>
          </a:p>
        </p:txBody>
      </p:sp>
      <p:pic>
        <p:nvPicPr>
          <p:cNvPr id="9" name="Grafik 8">
            <a:extLst>
              <a:ext uri="{FF2B5EF4-FFF2-40B4-BE49-F238E27FC236}">
                <a16:creationId xmlns:a16="http://schemas.microsoft.com/office/drawing/2014/main" id="{837623AC-6D03-472E-9E33-2AD39AD306A6}"/>
              </a:ext>
            </a:extLst>
          </p:cNvPr>
          <p:cNvPicPr>
            <a:picLocks noChangeAspect="1"/>
          </p:cNvPicPr>
          <p:nvPr/>
        </p:nvPicPr>
        <p:blipFill>
          <a:blip r:embed="rId3"/>
          <a:stretch>
            <a:fillRect/>
          </a:stretch>
        </p:blipFill>
        <p:spPr>
          <a:xfrm>
            <a:off x="6520658" y="1376772"/>
            <a:ext cx="5275843" cy="4365210"/>
          </a:xfrm>
          <a:prstGeom prst="rect">
            <a:avLst/>
          </a:prstGeom>
        </p:spPr>
      </p:pic>
      <p:sp>
        <p:nvSpPr>
          <p:cNvPr id="11" name="Titel 1">
            <a:extLst>
              <a:ext uri="{FF2B5EF4-FFF2-40B4-BE49-F238E27FC236}">
                <a16:creationId xmlns:a16="http://schemas.microsoft.com/office/drawing/2014/main" id="{32D0B8F0-CEAD-4F6C-9CE8-B17D190F5FBE}"/>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Informationen</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C309518E-2701-426D-B7CB-915A2FDD4085}"/>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Was sind Informationen?</a:t>
            </a:r>
          </a:p>
        </p:txBody>
      </p:sp>
    </p:spTree>
    <p:extLst>
      <p:ext uri="{BB962C8B-B14F-4D97-AF65-F5344CB8AC3E}">
        <p14:creationId xmlns:p14="http://schemas.microsoft.com/office/powerpoint/2010/main" val="190773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7" name="Google Shape;1167;p2"/>
          <p:cNvSpPr txBox="1"/>
          <p:nvPr/>
        </p:nvSpPr>
        <p:spPr>
          <a:xfrm>
            <a:off x="371357" y="2045708"/>
            <a:ext cx="5735637" cy="2124780"/>
          </a:xfrm>
          <a:prstGeom prst="rect">
            <a:avLst/>
          </a:prstGeom>
          <a:noFill/>
          <a:ln>
            <a:noFill/>
          </a:ln>
        </p:spPr>
        <p:txBody>
          <a:bodyPr spcFirstLastPara="1" wrap="square" lIns="0" tIns="0" rIns="0" bIns="0" anchor="t" anchorCtr="0">
            <a:noAutofit/>
          </a:bodyPr>
          <a:lstStyle/>
          <a:p>
            <a:pPr lvl="0">
              <a:lnSpc>
                <a:spcPct val="110000"/>
              </a:lnSpc>
              <a:buClr>
                <a:schemeClr val="dk1"/>
              </a:buClr>
              <a:buSzPts val="1440"/>
            </a:pPr>
            <a:r>
              <a:rPr lang="de-DE" dirty="0"/>
              <a:t>Der Begriff der Partizipation (lat. </a:t>
            </a:r>
            <a:r>
              <a:rPr lang="de-DE" dirty="0" err="1"/>
              <a:t>particeps</a:t>
            </a:r>
            <a:r>
              <a:rPr lang="de-DE" dirty="0"/>
              <a:t> = teilhabend) bezeichnet verschiedene Formen von Beteiligung, Teilhabe und Mitbestimmung. Durch die entgegengebrachte Wertschätzung und den gemeinsamen Dialog soll auf das Verhalten von Personen eingewirkt werden.</a:t>
            </a:r>
            <a:endParaRPr lang="de-DE" sz="900" dirty="0">
              <a:solidFill>
                <a:srgbClr val="7F7F7F"/>
              </a:solidFil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349191" marR="0" lvl="0" indent="-257749"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0" marR="0" lvl="0" indent="0"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a:p>
            <a:pPr marL="0" marR="0" lvl="0" indent="0" algn="l" rtl="0">
              <a:lnSpc>
                <a:spcPct val="110000"/>
              </a:lnSpc>
              <a:spcBef>
                <a:spcPts val="0"/>
              </a:spcBef>
              <a:spcAft>
                <a:spcPts val="0"/>
              </a:spcAft>
              <a:buClr>
                <a:schemeClr val="dk1"/>
              </a:buClr>
              <a:buSzPts val="1440"/>
              <a:buFont typeface="Courier New"/>
              <a:buNone/>
            </a:pPr>
            <a:endParaRPr b="0" i="0" u="none" strike="noStrike" cap="none" dirty="0">
              <a:solidFill>
                <a:schemeClr val="dk1"/>
              </a:solidFill>
              <a:latin typeface="Tahoma"/>
              <a:ea typeface="Tahoma"/>
              <a:cs typeface="Tahoma"/>
              <a:sym typeface="Tahoma"/>
            </a:endParaRPr>
          </a:p>
        </p:txBody>
      </p:sp>
      <p:sp>
        <p:nvSpPr>
          <p:cNvPr id="11" name="Google Shape;1187;p3">
            <a:extLst>
              <a:ext uri="{FF2B5EF4-FFF2-40B4-BE49-F238E27FC236}">
                <a16:creationId xmlns:a16="http://schemas.microsoft.com/office/drawing/2014/main" id="{571FA3D8-4E3E-4BE4-BB7A-2D4C46B6BB02}"/>
              </a:ext>
            </a:extLst>
          </p:cNvPr>
          <p:cNvSpPr txBox="1"/>
          <p:nvPr/>
        </p:nvSpPr>
        <p:spPr>
          <a:xfrm>
            <a:off x="371357" y="4259606"/>
            <a:ext cx="5724642" cy="1384954"/>
          </a:xfrm>
          <a:prstGeom prst="rect">
            <a:avLst/>
          </a:prstGeom>
          <a:noFill/>
          <a:ln w="9525" cap="flat" cmpd="sng">
            <a:solidFill>
              <a:schemeClr val="accent5">
                <a:lumMod val="75000"/>
              </a:schemeClr>
            </a:solidFill>
            <a:prstDash val="solid"/>
            <a:round/>
            <a:headEnd type="none" w="sm" len="sm"/>
            <a:tailEnd type="none" w="sm" len="sm"/>
          </a:ln>
        </p:spPr>
        <p:txBody>
          <a:bodyPr spcFirstLastPara="1" wrap="square" lIns="91425" tIns="45700" rIns="91425" bIns="45700" anchor="t" anchorCtr="0">
            <a:spAutoFit/>
          </a:bodyPr>
          <a:lstStyle/>
          <a:p>
            <a:pPr marL="91440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z.B.</a:t>
            </a:r>
            <a:endParaRPr sz="1400" b="0" i="0" u="none" strike="noStrike" cap="none">
              <a:solidFill>
                <a:srgbClr val="000000"/>
              </a:solidFill>
              <a:latin typeface="Arial"/>
              <a:ea typeface="Arial"/>
              <a:cs typeface="Arial"/>
              <a:sym typeface="Arial"/>
            </a:endParaRPr>
          </a:p>
          <a:p>
            <a:pPr marL="1200150" lvl="0" indent="-285750">
              <a:buClr>
                <a:srgbClr val="000000"/>
              </a:buClr>
              <a:buSzPts val="1400"/>
              <a:buFont typeface="Arial"/>
              <a:buChar char="•"/>
            </a:pPr>
            <a:r>
              <a:rPr lang="de-DE" sz="1400">
                <a:solidFill>
                  <a:srgbClr val="000000"/>
                </a:solidFill>
                <a:ea typeface="Arial"/>
                <a:cs typeface="Arial"/>
                <a:sym typeface="Arial"/>
              </a:rPr>
              <a:t>Mitbestimmung bei der Gestaltung der Essenssituation/-umgebung </a:t>
            </a:r>
          </a:p>
          <a:p>
            <a:pPr marL="1200150" lvl="0" indent="-285750">
              <a:buClr>
                <a:srgbClr val="000000"/>
              </a:buClr>
              <a:buSzPts val="1400"/>
              <a:buFont typeface="Arial"/>
              <a:buChar char="•"/>
            </a:pPr>
            <a:r>
              <a:rPr lang="de-DE" sz="1400">
                <a:solidFill>
                  <a:srgbClr val="000000"/>
                </a:solidFill>
                <a:ea typeface="Arial"/>
                <a:cs typeface="Arial"/>
                <a:sym typeface="Arial"/>
              </a:rPr>
              <a:t>Selbständigkeit, Dinge selbst zu tun (u.a. sich selbst Essen zu nehmen oder Getränke einzugießen) </a:t>
            </a:r>
          </a:p>
          <a:p>
            <a:pPr marL="1200150" lvl="0" indent="-285750">
              <a:buClr>
                <a:srgbClr val="000000"/>
              </a:buClr>
              <a:buSzPts val="1400"/>
              <a:buFont typeface="Arial"/>
              <a:buChar char="•"/>
            </a:pPr>
            <a:r>
              <a:rPr lang="de-DE" sz="1400">
                <a:solidFill>
                  <a:srgbClr val="000000"/>
                </a:solidFill>
                <a:ea typeface="Arial"/>
                <a:cs typeface="Arial"/>
                <a:sym typeface="Arial"/>
              </a:rPr>
              <a:t>Das Erleben der Essenssituation als soziale Situation</a:t>
            </a:r>
            <a:endParaRPr sz="1400" b="0" i="0" u="none" strike="noStrike" cap="none">
              <a:solidFill>
                <a:srgbClr val="000000"/>
              </a:solidFill>
              <a:latin typeface="Arial"/>
              <a:ea typeface="Arial"/>
              <a:cs typeface="Arial"/>
              <a:sym typeface="Arial"/>
            </a:endParaRPr>
          </a:p>
        </p:txBody>
      </p:sp>
      <p:pic>
        <p:nvPicPr>
          <p:cNvPr id="8" name="Grafik 7">
            <a:extLst>
              <a:ext uri="{FF2B5EF4-FFF2-40B4-BE49-F238E27FC236}">
                <a16:creationId xmlns:a16="http://schemas.microsoft.com/office/drawing/2014/main" id="{FAFA19A0-16AC-4053-AF00-F2E6D9E63C05}"/>
              </a:ext>
            </a:extLst>
          </p:cNvPr>
          <p:cNvPicPr>
            <a:picLocks noChangeAspect="1"/>
          </p:cNvPicPr>
          <p:nvPr/>
        </p:nvPicPr>
        <p:blipFill>
          <a:blip r:embed="rId3"/>
          <a:stretch>
            <a:fillRect/>
          </a:stretch>
        </p:blipFill>
        <p:spPr>
          <a:xfrm>
            <a:off x="6520658" y="1376772"/>
            <a:ext cx="5275843" cy="4365210"/>
          </a:xfrm>
          <a:prstGeom prst="rect">
            <a:avLst/>
          </a:prstGeom>
        </p:spPr>
      </p:pic>
      <p:sp>
        <p:nvSpPr>
          <p:cNvPr id="9" name="Titel 1">
            <a:extLst>
              <a:ext uri="{FF2B5EF4-FFF2-40B4-BE49-F238E27FC236}">
                <a16:creationId xmlns:a16="http://schemas.microsoft.com/office/drawing/2014/main" id="{26B5106C-185E-49ED-A828-DFC2FEB0D924}"/>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Partizipation</a:t>
            </a:r>
            <a:endParaRPr lang="de-DE" b="1" kern="1200" dirty="0">
              <a:latin typeface="Arial" panose="020B0604020202020204" pitchFamily="34" charset="0"/>
              <a:cs typeface="Arial" panose="020B0604020202020204" pitchFamily="34" charset="0"/>
            </a:endParaRPr>
          </a:p>
        </p:txBody>
      </p:sp>
      <p:sp>
        <p:nvSpPr>
          <p:cNvPr id="10" name="Textplatzhalter 11">
            <a:extLst>
              <a:ext uri="{FF2B5EF4-FFF2-40B4-BE49-F238E27FC236}">
                <a16:creationId xmlns:a16="http://schemas.microsoft.com/office/drawing/2014/main" id="{1B2754A0-10C2-47D0-A953-7F9D86CE0477}"/>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Was ist Partizipation?</a:t>
            </a:r>
          </a:p>
        </p:txBody>
      </p:sp>
    </p:spTree>
    <p:extLst>
      <p:ext uri="{BB962C8B-B14F-4D97-AF65-F5344CB8AC3E}">
        <p14:creationId xmlns:p14="http://schemas.microsoft.com/office/powerpoint/2010/main" val="100895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641EB712-6C5A-4144-8407-04069A8CEAAA}"/>
              </a:ext>
            </a:extLst>
          </p:cNvPr>
          <p:cNvSpPr>
            <a:spLocks noGrp="1"/>
          </p:cNvSpPr>
          <p:nvPr>
            <p:ph type="body" sz="quarter" idx="15"/>
          </p:nvPr>
        </p:nvSpPr>
        <p:spPr>
          <a:solidFill>
            <a:schemeClr val="bg1">
              <a:lumMod val="75000"/>
            </a:schemeClr>
          </a:solidFill>
        </p:spPr>
        <p:txBody>
          <a:bodyPr/>
          <a:lstStyle/>
          <a:p>
            <a:endParaRPr lang="de-DE" dirty="0"/>
          </a:p>
          <a:p>
            <a:endParaRPr lang="de-DE" dirty="0">
              <a:solidFill>
                <a:schemeClr val="accent4">
                  <a:lumMod val="75000"/>
                </a:schemeClr>
              </a:solidFill>
            </a:endParaRPr>
          </a:p>
          <a:p>
            <a:r>
              <a:rPr lang="de-DE" dirty="0">
                <a:solidFill>
                  <a:schemeClr val="accent4">
                    <a:lumMod val="75000"/>
                  </a:schemeClr>
                </a:solidFill>
              </a:rPr>
              <a:t>Welche Maßnahmen zur Verbesserung der Gästekommunikation wollen sie im Team umsetzen?</a:t>
            </a:r>
          </a:p>
        </p:txBody>
      </p:sp>
      <p:sp>
        <p:nvSpPr>
          <p:cNvPr id="9" name="Titel 1">
            <a:extLst>
              <a:ext uri="{FF2B5EF4-FFF2-40B4-BE49-F238E27FC236}">
                <a16:creationId xmlns:a16="http://schemas.microsoft.com/office/drawing/2014/main" id="{89ADC3A2-88A2-49D9-B581-C661895A69D2}"/>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a:t>
            </a:r>
            <a:endParaRPr lang="de-DE" b="1" kern="1200" dirty="0">
              <a:latin typeface="Arial" panose="020B0604020202020204" pitchFamily="34" charset="0"/>
              <a:cs typeface="Arial" panose="020B0604020202020204" pitchFamily="34" charset="0"/>
            </a:endParaRPr>
          </a:p>
        </p:txBody>
      </p:sp>
      <p:sp>
        <p:nvSpPr>
          <p:cNvPr id="10" name="Textplatzhalter 11">
            <a:extLst>
              <a:ext uri="{FF2B5EF4-FFF2-40B4-BE49-F238E27FC236}">
                <a16:creationId xmlns:a16="http://schemas.microsoft.com/office/drawing/2014/main" id="{327EB8C3-7797-474A-B287-B075FF4E427A}"/>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Gästekommunikation</a:t>
            </a:r>
          </a:p>
        </p:txBody>
      </p:sp>
    </p:spTree>
    <p:extLst>
      <p:ext uri="{BB962C8B-B14F-4D97-AF65-F5344CB8AC3E}">
        <p14:creationId xmlns:p14="http://schemas.microsoft.com/office/powerpoint/2010/main" val="194963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653309"/>
            <a:ext cx="11359602" cy="4152179"/>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dargestellt werden. </a:t>
            </a:r>
            <a:endParaRPr lang="de-DE" b="1" i="1" dirty="0">
              <a:solidFill>
                <a:schemeClr val="bg1">
                  <a:lumMod val="75000"/>
                </a:schemeClr>
              </a:solidFill>
            </a:endParaRPr>
          </a:p>
        </p:txBody>
      </p:sp>
      <p:pic>
        <p:nvPicPr>
          <p:cNvPr id="6" name="Grafik 5" descr="Ein Bild, das Astronomie, Kreativität, Stern enthält.&#10;&#10;Beschreibung automatisch generiert.">
            <a:extLst>
              <a:ext uri="{FF2B5EF4-FFF2-40B4-BE49-F238E27FC236}">
                <a16:creationId xmlns:a16="http://schemas.microsoft.com/office/drawing/2014/main" id="{313DDF04-11B2-308B-833B-E17F489F6DD0}"/>
              </a:ext>
            </a:extLst>
          </p:cNvPr>
          <p:cNvPicPr>
            <a:picLocks noChangeAspect="1"/>
          </p:cNvPicPr>
          <p:nvPr/>
        </p:nvPicPr>
        <p:blipFill>
          <a:blip r:embed="rId2"/>
          <a:stretch>
            <a:fillRect/>
          </a:stretch>
        </p:blipFill>
        <p:spPr>
          <a:xfrm>
            <a:off x="10480436" y="4827936"/>
            <a:ext cx="1439841" cy="1106075"/>
          </a:xfrm>
          <a:prstGeom prst="rect">
            <a:avLst/>
          </a:prstGeom>
        </p:spPr>
      </p:pic>
      <p:sp>
        <p:nvSpPr>
          <p:cNvPr id="7" name="Titel 1">
            <a:extLst>
              <a:ext uri="{FF2B5EF4-FFF2-40B4-BE49-F238E27FC236}">
                <a16:creationId xmlns:a16="http://schemas.microsoft.com/office/drawing/2014/main" id="{36B88428-A9BB-4D82-B2BF-D4D4A0C84DD5}"/>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fontScale="92500"/>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Maßnahmenplanung Gästekommunikation</a:t>
            </a:r>
            <a:endParaRPr lang="de-DE" b="1" kern="1200" dirty="0">
              <a:latin typeface="Arial" panose="020B0604020202020204" pitchFamily="34" charset="0"/>
              <a:cs typeface="Arial" panose="020B0604020202020204" pitchFamily="34" charset="0"/>
            </a:endParaRPr>
          </a:p>
        </p:txBody>
      </p:sp>
      <p:sp>
        <p:nvSpPr>
          <p:cNvPr id="8" name="Textplatzhalter 11">
            <a:extLst>
              <a:ext uri="{FF2B5EF4-FFF2-40B4-BE49-F238E27FC236}">
                <a16:creationId xmlns:a16="http://schemas.microsoft.com/office/drawing/2014/main" id="{B20ECAF3-7E10-43FA-836A-0B3B3FC48218}"/>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Name der Einrichtung</a:t>
            </a:r>
          </a:p>
        </p:txBody>
      </p:sp>
    </p:spTree>
    <p:extLst>
      <p:ext uri="{BB962C8B-B14F-4D97-AF65-F5344CB8AC3E}">
        <p14:creationId xmlns:p14="http://schemas.microsoft.com/office/powerpoint/2010/main" val="287742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a:extLst>
              <a:ext uri="{FF2B5EF4-FFF2-40B4-BE49-F238E27FC236}">
                <a16:creationId xmlns:a16="http://schemas.microsoft.com/office/drawing/2014/main" id="{A75F9364-8A62-4C4D-9137-89B6C11B4851}"/>
              </a:ext>
            </a:extLst>
          </p:cNvPr>
          <p:cNvPicPr>
            <a:picLocks noGrp="1" noChangeAspect="1"/>
          </p:cNvPicPr>
          <p:nvPr>
            <p:ph type="pic" sz="quarter" idx="11"/>
          </p:nvPr>
        </p:nvPicPr>
        <p:blipFill>
          <a:blip r:embed="rId2"/>
          <a:srcRect t="26191" b="26191"/>
          <a:stretch>
            <a:fillRect/>
          </a:stretch>
        </p:blipFill>
        <p:spPr/>
      </p:pic>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a:xfrm>
            <a:off x="6600056" y="2096852"/>
            <a:ext cx="5591943" cy="1980220"/>
          </a:xfrm>
        </p:spPr>
        <p:txBody>
          <a:bodyPr anchor="ctr"/>
          <a:lstStyle/>
          <a:p>
            <a:r>
              <a:rPr lang="de-DE" b="1" dirty="0">
                <a:solidFill>
                  <a:schemeClr val="tx1"/>
                </a:solidFill>
                <a:latin typeface="Arial" panose="020B0604020202020204" pitchFamily="34" charset="0"/>
                <a:cs typeface="Arial" panose="020B0604020202020204" pitchFamily="34" charset="0"/>
              </a:rPr>
              <a:t>Los geht’s!</a:t>
            </a:r>
          </a:p>
        </p:txBody>
      </p:sp>
      <p:sp>
        <p:nvSpPr>
          <p:cNvPr id="7" name="Rechteck 6">
            <a:extLst>
              <a:ext uri="{FF2B5EF4-FFF2-40B4-BE49-F238E27FC236}">
                <a16:creationId xmlns:a16="http://schemas.microsoft.com/office/drawing/2014/main" id="{208D342E-41D3-445A-8A87-31DD201C845F}"/>
              </a:ext>
            </a:extLst>
          </p:cNvPr>
          <p:cNvSpPr/>
          <p:nvPr/>
        </p:nvSpPr>
        <p:spPr>
          <a:xfrm>
            <a:off x="0" y="6627168"/>
            <a:ext cx="2381043" cy="230832"/>
          </a:xfrm>
          <a:prstGeom prst="rect">
            <a:avLst/>
          </a:prstGeom>
        </p:spPr>
        <p:txBody>
          <a:bodyPr wrap="square">
            <a:spAutoFit/>
          </a:bodyPr>
          <a:lstStyle/>
          <a:p>
            <a:r>
              <a:rPr lang="de-DE" sz="900" dirty="0">
                <a:solidFill>
                  <a:schemeClr val="bg1">
                    <a:lumMod val="95000"/>
                  </a:schemeClr>
                </a:solidFill>
              </a:rPr>
              <a:t>Bildquelle: KI generiert mit Adobe Express</a:t>
            </a:r>
          </a:p>
        </p:txBody>
      </p:sp>
      <p:sp>
        <p:nvSpPr>
          <p:cNvPr id="5" name="Rechteck 4">
            <a:extLst>
              <a:ext uri="{FF2B5EF4-FFF2-40B4-BE49-F238E27FC236}">
                <a16:creationId xmlns:a16="http://schemas.microsoft.com/office/drawing/2014/main" id="{2A8A2B6B-65B8-4C5D-A8EF-B4C730125CCC}"/>
              </a:ext>
            </a:extLst>
          </p:cNvPr>
          <p:cNvSpPr/>
          <p:nvPr/>
        </p:nvSpPr>
        <p:spPr>
          <a:xfrm>
            <a:off x="0" y="6627168"/>
            <a:ext cx="4302493" cy="230832"/>
          </a:xfrm>
          <a:prstGeom prst="rect">
            <a:avLst/>
          </a:prstGeom>
          <a:solidFill>
            <a:schemeClr val="bg1"/>
          </a:solidFill>
        </p:spPr>
        <p:txBody>
          <a:bodyPr wrap="square">
            <a:spAutoFit/>
          </a:bodyPr>
          <a:lstStyle/>
          <a:p>
            <a:r>
              <a:rPr lang="de-DE" sz="900" dirty="0"/>
              <a:t>Bildquelle: KI generiert mit Adobe Express -  </a:t>
            </a:r>
            <a:r>
              <a:rPr lang="de-DE" sz="900" dirty="0">
                <a:solidFill>
                  <a:srgbClr val="FF0000"/>
                </a:solidFill>
              </a:rPr>
              <a:t>gemeinfrei (daher nicht unter freier Lizenz.)</a:t>
            </a:r>
          </a:p>
        </p:txBody>
      </p:sp>
    </p:spTree>
    <p:extLst>
      <p:ext uri="{BB962C8B-B14F-4D97-AF65-F5344CB8AC3E}">
        <p14:creationId xmlns:p14="http://schemas.microsoft.com/office/powerpoint/2010/main" val="332362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BC6E377C-FF3E-5BE8-5F58-2430F651D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Ablauf der Inhouse-Schulung</a:t>
            </a:r>
            <a:endParaRPr lang="de-DE" b="1" kern="1200" dirty="0">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body" sz="quarter" idx="13"/>
          </p:nvPr>
        </p:nvSpPr>
        <p:spPr/>
        <p:txBody>
          <a:bodyPr vert="horz" wrap="square" lIns="0" tIns="0" rIns="0" bIns="0" numCol="1" anchor="t" anchorCtr="0" compatLnSpc="1">
            <a:prstTxWarp prst="textNoShape">
              <a:avLst/>
            </a:prstTxWarp>
            <a:normAutofit/>
          </a:bodyPr>
          <a:lstStyle/>
          <a:p>
            <a:pPr>
              <a:spcAft>
                <a:spcPts val="600"/>
              </a:spcAft>
            </a:pPr>
            <a:r>
              <a:rPr lang="de-DE" kern="1200"/>
              <a:t>Hilfestellung</a:t>
            </a:r>
          </a:p>
        </p:txBody>
      </p:sp>
      <p:sp>
        <p:nvSpPr>
          <p:cNvPr id="3" name="Inhaltsplatzhalter 2">
            <a:extLst>
              <a:ext uri="{FF2B5EF4-FFF2-40B4-BE49-F238E27FC236}">
                <a16:creationId xmlns:a16="http://schemas.microsoft.com/office/drawing/2014/main" id="{E940E085-F273-7001-424C-A359B3B58470}"/>
              </a:ext>
            </a:extLst>
          </p:cNvPr>
          <p:cNvSpPr txBox="1">
            <a:spLocks/>
          </p:cNvSpPr>
          <p:nvPr/>
        </p:nvSpPr>
        <p:spPr>
          <a:xfrm>
            <a:off x="371481" y="1785938"/>
            <a:ext cx="11299819"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Leiten Sie mit den folgenden drei Folien in die Schulung ein und erläutern Sie Ihren Kolleg*innen welches Ziel damit verfolgt wird. </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Anschließend wird zunächst das Thema „Speiseplanung“ beleuchtet. </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Hier können Sie zunächst kurz in das Thema einleiten und anschließend Ihre Ergebnisse der Auswertung des Speiseplanes vorstellen.</a:t>
            </a:r>
          </a:p>
          <a:p>
            <a:pPr lvl="1">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Daraufhin können Sie entweder direkt mit der Maßnahmenplanung beginnen oder zunächst ab Folie 11 ein paar Ideen einbringen.</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Nach der Maßnahmenplanung für die Speiseplanung können Sie den Vorgang für die Gästekommunikation nochmal wiederholen. </a:t>
            </a:r>
          </a:p>
          <a:p>
            <a:pPr>
              <a:lnSpc>
                <a:spcPct val="150000"/>
              </a:lnSpc>
              <a:buFont typeface="Arial" panose="020B0604020202020204" pitchFamily="34" charset="0"/>
              <a:buChar char="•"/>
            </a:pPr>
            <a:r>
              <a:rPr lang="de-DE" sz="1400" dirty="0">
                <a:latin typeface="Arial" panose="020B0604020202020204" pitchFamily="34" charset="0"/>
                <a:cs typeface="Arial" panose="020B0604020202020204" pitchFamily="34" charset="0"/>
              </a:rPr>
              <a:t>Halten sie Ihre Ergebnisse entsprechend fest. </a:t>
            </a:r>
          </a:p>
        </p:txBody>
      </p:sp>
    </p:spTree>
    <p:extLst>
      <p:ext uri="{BB962C8B-B14F-4D97-AF65-F5344CB8AC3E}">
        <p14:creationId xmlns:p14="http://schemas.microsoft.com/office/powerpoint/2010/main" val="108978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59575" y="1050148"/>
            <a:ext cx="8472849" cy="2027560"/>
          </a:xfrm>
        </p:spPr>
        <p:txBody>
          <a:bodyPr wrap="square" anchor="t">
            <a:noAutofit/>
          </a:bodyPr>
          <a:lstStyle/>
          <a:p>
            <a:pPr algn="ctr"/>
            <a:r>
              <a:rPr lang="de-DE" sz="3200" dirty="0">
                <a:latin typeface="Arial" panose="020B0604020202020204" pitchFamily="34" charset="0"/>
                <a:cs typeface="Arial" panose="020B0604020202020204" pitchFamily="34" charset="0"/>
              </a:rPr>
              <a:t>Gerechte und nachhaltige </a:t>
            </a:r>
            <a:br>
              <a:rPr lang="de-DE" sz="3200" dirty="0">
                <a:latin typeface="Arial" panose="020B0604020202020204" pitchFamily="34" charset="0"/>
                <a:cs typeface="Arial" panose="020B0604020202020204" pitchFamily="34" charset="0"/>
              </a:rPr>
            </a:br>
            <a:r>
              <a:rPr lang="de-DE" sz="3200" dirty="0">
                <a:latin typeface="Arial" panose="020B0604020202020204" pitchFamily="34" charset="0"/>
                <a:cs typeface="Arial" panose="020B0604020202020204" pitchFamily="34" charset="0"/>
              </a:rPr>
              <a:t>Außer-Haus-Angebote gestalten</a:t>
            </a:r>
            <a:br>
              <a:rPr lang="de-DE" sz="3200" b="1" dirty="0">
                <a:latin typeface="Arial" panose="020B0604020202020204" pitchFamily="34" charset="0"/>
                <a:cs typeface="Arial" panose="020B0604020202020204" pitchFamily="34" charset="0"/>
              </a:rPr>
            </a:br>
            <a:br>
              <a:rPr lang="de-DE" sz="800" dirty="0">
                <a:effectLst/>
                <a:latin typeface="Arial" panose="020B0604020202020204" pitchFamily="34" charset="0"/>
                <a:cs typeface="Arial" panose="020B0604020202020204" pitchFamily="34" charset="0"/>
              </a:rPr>
            </a:br>
            <a:br>
              <a:rPr lang="de-DE" sz="800" dirty="0">
                <a:effectLst/>
                <a:latin typeface="Arial" panose="020B0604020202020204" pitchFamily="34" charset="0"/>
                <a:cs typeface="Arial" panose="020B0604020202020204" pitchFamily="34" charset="0"/>
              </a:rPr>
            </a:br>
            <a:br>
              <a:rPr lang="de-DE" sz="3200" dirty="0">
                <a:latin typeface="Arial" panose="020B0604020202020204" pitchFamily="34" charset="0"/>
                <a:cs typeface="Arial" panose="020B0604020202020204" pitchFamily="34" charset="0"/>
              </a:rPr>
            </a:br>
            <a:br>
              <a:rPr lang="de-DE" sz="3200" dirty="0">
                <a:latin typeface="Arial" panose="020B0604020202020204" pitchFamily="34" charset="0"/>
                <a:cs typeface="Arial" panose="020B0604020202020204" pitchFamily="34" charset="0"/>
              </a:rPr>
            </a:br>
            <a:endParaRPr lang="de-DE" sz="3200" dirty="0">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0"/>
          </p:nvPr>
        </p:nvSpPr>
        <p:spPr>
          <a:xfrm>
            <a:off x="1747914" y="2358062"/>
            <a:ext cx="8696170" cy="2370401"/>
          </a:xfrm>
        </p:spPr>
        <p:txBody>
          <a:bodyPr>
            <a:normAutofit/>
          </a:bodyPr>
          <a:lstStyle/>
          <a:p>
            <a:pPr algn="ctr"/>
            <a:r>
              <a:rPr lang="de-DE" sz="4400" b="1" dirty="0">
                <a:solidFill>
                  <a:schemeClr val="accent5">
                    <a:lumMod val="75000"/>
                  </a:schemeClr>
                </a:solidFill>
                <a:latin typeface="Arial" panose="020B0604020202020204" pitchFamily="34" charset="0"/>
                <a:cs typeface="Arial" panose="020B0604020202020204" pitchFamily="34" charset="0"/>
              </a:rPr>
              <a:t>Team-Schulung</a:t>
            </a:r>
          </a:p>
          <a:p>
            <a:pPr algn="ctr"/>
            <a:r>
              <a:rPr lang="de-DE" sz="4400" b="1" dirty="0">
                <a:solidFill>
                  <a:schemeClr val="accent5">
                    <a:lumMod val="75000"/>
                  </a:schemeClr>
                </a:solidFill>
                <a:latin typeface="Arial" panose="020B0604020202020204" pitchFamily="34" charset="0"/>
                <a:cs typeface="Arial" panose="020B0604020202020204" pitchFamily="34" charset="0"/>
              </a:rPr>
              <a:t>- Nachhaltige Speiseplanung und Gästekommunikation -</a:t>
            </a:r>
          </a:p>
        </p:txBody>
      </p:sp>
    </p:spTree>
    <p:extLst>
      <p:ext uri="{BB962C8B-B14F-4D97-AF65-F5344CB8AC3E}">
        <p14:creationId xmlns:p14="http://schemas.microsoft.com/office/powerpoint/2010/main" val="132207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ctrTitle"/>
          </p:nvPr>
        </p:nvSpPr>
        <p:spPr>
          <a:xfrm>
            <a:off x="2742245" y="993335"/>
            <a:ext cx="6707509" cy="2027560"/>
          </a:xfrm>
        </p:spPr>
        <p:txBody>
          <a:bodyPr/>
          <a:lstStyle/>
          <a:p>
            <a:pPr algn="ctr"/>
            <a:r>
              <a:rPr lang="de-DE" b="1" dirty="0">
                <a:latin typeface="Arial" panose="020B0604020202020204" pitchFamily="34" charset="0"/>
                <a:cs typeface="Arial" panose="020B0604020202020204" pitchFamily="34" charset="0"/>
              </a:rPr>
              <a:t>Agenda</a:t>
            </a:r>
          </a:p>
        </p:txBody>
      </p:sp>
      <p:sp>
        <p:nvSpPr>
          <p:cNvPr id="12" name="Textplatzhalter 11">
            <a:extLst>
              <a:ext uri="{FF2B5EF4-FFF2-40B4-BE49-F238E27FC236}">
                <a16:creationId xmlns:a16="http://schemas.microsoft.com/office/drawing/2014/main" id="{DB5C3BEF-9DA2-4F24-A726-BDBB21F17BD5}"/>
              </a:ext>
            </a:extLst>
          </p:cNvPr>
          <p:cNvSpPr>
            <a:spLocks noGrp="1"/>
          </p:cNvSpPr>
          <p:nvPr>
            <p:ph type="body" sz="quarter" idx="12"/>
          </p:nvPr>
        </p:nvSpPr>
        <p:spPr>
          <a:xfrm>
            <a:off x="1898262" y="2846856"/>
            <a:ext cx="8395473" cy="2796562"/>
          </a:xfrm>
        </p:spPr>
        <p:txBody>
          <a:bodyPr>
            <a:normAutofit/>
          </a:bodyPr>
          <a:lstStyle/>
          <a:p>
            <a:pPr algn="ctr"/>
            <a:r>
              <a:rPr lang="de-DE" sz="2800" dirty="0">
                <a:latin typeface="Arial" panose="020B0604020202020204" pitchFamily="34" charset="0"/>
                <a:cs typeface="Arial" panose="020B0604020202020204" pitchFamily="34" charset="0"/>
              </a:rPr>
              <a:t>Ziel</a:t>
            </a:r>
          </a:p>
          <a:p>
            <a:pPr algn="ctr"/>
            <a:r>
              <a:rPr lang="de-DE" sz="2800" dirty="0">
                <a:latin typeface="Arial" panose="020B0604020202020204" pitchFamily="34" charset="0"/>
                <a:cs typeface="Arial" panose="020B0604020202020204" pitchFamily="34" charset="0"/>
              </a:rPr>
              <a:t>Nachhaltigkeit in der Verpflegung</a:t>
            </a:r>
          </a:p>
          <a:p>
            <a:pPr algn="ctr"/>
            <a:r>
              <a:rPr lang="de-DE" sz="2800" dirty="0">
                <a:latin typeface="Arial" panose="020B0604020202020204" pitchFamily="34" charset="0"/>
                <a:cs typeface="Arial" panose="020B0604020202020204" pitchFamily="34" charset="0"/>
              </a:rPr>
              <a:t>Maßnahmenplanung</a:t>
            </a:r>
          </a:p>
          <a:p>
            <a:pPr algn="ctr"/>
            <a:r>
              <a:rPr lang="de-DE" sz="2800" dirty="0">
                <a:latin typeface="Arial" panose="020B0604020202020204" pitchFamily="34" charset="0"/>
                <a:cs typeface="Arial" panose="020B0604020202020204" pitchFamily="34" charset="0"/>
              </a:rPr>
              <a:t>- Speisepläne</a:t>
            </a:r>
          </a:p>
          <a:p>
            <a:pPr algn="ctr"/>
            <a:r>
              <a:rPr lang="de-DE" sz="2800" dirty="0">
                <a:latin typeface="Arial" panose="020B0604020202020204" pitchFamily="34" charset="0"/>
                <a:cs typeface="Arial" panose="020B0604020202020204" pitchFamily="34" charset="0"/>
              </a:rPr>
              <a:t>- Gästekommunikation</a:t>
            </a:r>
          </a:p>
          <a:p>
            <a:pPr algn="ct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32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18ADA-25EB-AC48-35F4-0BC286E96D5B}"/>
              </a:ext>
            </a:extLst>
          </p:cNvPr>
          <p:cNvSpPr>
            <a:spLocks noGrp="1"/>
          </p:cNvSpPr>
          <p:nvPr>
            <p:ph type="ctrTitle"/>
          </p:nvPr>
        </p:nvSpPr>
        <p:spPr>
          <a:xfrm>
            <a:off x="2742245" y="993335"/>
            <a:ext cx="6707509" cy="2027560"/>
          </a:xfrm>
        </p:spPr>
        <p:txBody>
          <a:bodyPr/>
          <a:lstStyle/>
          <a:p>
            <a:pPr algn="ctr"/>
            <a:r>
              <a:rPr lang="de-DE" b="1" dirty="0">
                <a:latin typeface="Arial" panose="020B0604020202020204" pitchFamily="34" charset="0"/>
                <a:cs typeface="Arial" panose="020B0604020202020204" pitchFamily="34" charset="0"/>
              </a:rPr>
              <a:t>Ziel</a:t>
            </a:r>
          </a:p>
        </p:txBody>
      </p:sp>
      <p:sp>
        <p:nvSpPr>
          <p:cNvPr id="10" name="Untertitel 9">
            <a:extLst>
              <a:ext uri="{FF2B5EF4-FFF2-40B4-BE49-F238E27FC236}">
                <a16:creationId xmlns:a16="http://schemas.microsoft.com/office/drawing/2014/main" id="{AC87523B-D015-443C-9566-34C57C77F4E3}"/>
              </a:ext>
            </a:extLst>
          </p:cNvPr>
          <p:cNvSpPr>
            <a:spLocks noGrp="1"/>
          </p:cNvSpPr>
          <p:nvPr>
            <p:ph type="subTitle" idx="1"/>
          </p:nvPr>
        </p:nvSpPr>
        <p:spPr>
          <a:xfrm>
            <a:off x="2753121" y="3837106"/>
            <a:ext cx="6696633" cy="1332148"/>
          </a:xfrm>
        </p:spPr>
        <p:txBody>
          <a:bodyPr>
            <a:normAutofit/>
          </a:bodyPr>
          <a:lstStyle/>
          <a:p>
            <a:pPr algn="ctr"/>
            <a:r>
              <a:rPr lang="de-DE" sz="2400" dirty="0">
                <a:solidFill>
                  <a:schemeClr val="accent6"/>
                </a:solidFill>
                <a:latin typeface="Arial" panose="020B0604020202020204" pitchFamily="34" charset="0"/>
                <a:cs typeface="Arial" panose="020B0604020202020204" pitchFamily="34" charset="0"/>
              </a:rPr>
              <a:t>Ihre Küche möchte mehr umweltfreundliches und menschengerechtes Essen anbieten.</a:t>
            </a:r>
          </a:p>
        </p:txBody>
      </p:sp>
      <p:sp>
        <p:nvSpPr>
          <p:cNvPr id="12" name="Textplatzhalter 11">
            <a:extLst>
              <a:ext uri="{FF2B5EF4-FFF2-40B4-BE49-F238E27FC236}">
                <a16:creationId xmlns:a16="http://schemas.microsoft.com/office/drawing/2014/main" id="{DB5C3BEF-9DA2-4F24-A726-BDBB21F17BD5}"/>
              </a:ext>
            </a:extLst>
          </p:cNvPr>
          <p:cNvSpPr>
            <a:spLocks noGrp="1"/>
          </p:cNvSpPr>
          <p:nvPr>
            <p:ph type="body" sz="quarter" idx="12"/>
          </p:nvPr>
        </p:nvSpPr>
        <p:spPr>
          <a:xfrm>
            <a:off x="1898262" y="2606710"/>
            <a:ext cx="8395473" cy="1296144"/>
          </a:xfrm>
        </p:spPr>
        <p:txBody>
          <a:bodyPr/>
          <a:lstStyle/>
          <a:p>
            <a:pPr algn="ctr"/>
            <a:r>
              <a:rPr lang="de-DE" dirty="0">
                <a:latin typeface="Arial" panose="020B0604020202020204" pitchFamily="34" charset="0"/>
                <a:cs typeface="Arial" panose="020B0604020202020204" pitchFamily="34" charset="0"/>
              </a:rPr>
              <a:t>Planung nachhaltiger Speisenangebote</a:t>
            </a:r>
          </a:p>
          <a:p>
            <a:pPr algn="ctr"/>
            <a:r>
              <a:rPr lang="de-DE" dirty="0">
                <a:latin typeface="Arial" panose="020B0604020202020204" pitchFamily="34" charset="0"/>
                <a:cs typeface="Arial" panose="020B0604020202020204" pitchFamily="34" charset="0"/>
              </a:rPr>
              <a:t>&amp; positiver Gästekommunikation</a:t>
            </a:r>
          </a:p>
          <a:p>
            <a:pPr algn="ct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04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7" descr="Wabengrafik_4.jpg">
            <a:extLst>
              <a:ext uri="{FF2B5EF4-FFF2-40B4-BE49-F238E27FC236}">
                <a16:creationId xmlns:a16="http://schemas.microsoft.com/office/drawing/2014/main" id="{0D3B181F-3418-4829-97D3-3272076EC14A}"/>
              </a:ext>
            </a:extLst>
          </p:cNvPr>
          <p:cNvPicPr>
            <a:picLocks noChangeAspect="1"/>
          </p:cNvPicPr>
          <p:nvPr/>
        </p:nvPicPr>
        <p:blipFill rotWithShape="1">
          <a:blip r:embed="rId2">
            <a:extLst>
              <a:ext uri="{28A0092B-C50C-407E-A947-70E740481C1C}">
                <a14:useLocalDpi xmlns:a14="http://schemas.microsoft.com/office/drawing/2010/main" val="0"/>
              </a:ext>
            </a:extLst>
          </a:blip>
          <a:srcRect l="-5" r="-159"/>
          <a:stretch/>
        </p:blipFill>
        <p:spPr bwMode="auto">
          <a:xfrm>
            <a:off x="145934" y="126319"/>
            <a:ext cx="7650481" cy="60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8" name="Rechteck 7">
            <a:extLst>
              <a:ext uri="{FF2B5EF4-FFF2-40B4-BE49-F238E27FC236}">
                <a16:creationId xmlns:a16="http://schemas.microsoft.com/office/drawing/2014/main" id="{91CEE8D1-4825-4209-9D15-28B1C01B4C7E}"/>
              </a:ext>
            </a:extLst>
          </p:cNvPr>
          <p:cNvSpPr/>
          <p:nvPr/>
        </p:nvSpPr>
        <p:spPr>
          <a:xfrm rot="575042">
            <a:off x="7967876" y="2545271"/>
            <a:ext cx="4006225" cy="1200329"/>
          </a:xfrm>
          <a:prstGeom prst="rect">
            <a:avLst/>
          </a:prstGeom>
        </p:spPr>
        <p:txBody>
          <a:bodyPr wrap="none">
            <a:spAutoFit/>
          </a:bodyPr>
          <a:lstStyle/>
          <a:p>
            <a:r>
              <a:rPr lang="de-DE" sz="3600" b="1" dirty="0">
                <a:solidFill>
                  <a:prstClr val="black"/>
                </a:solidFill>
                <a:ea typeface="+mj-ea"/>
                <a:cs typeface="+mj-cs"/>
              </a:rPr>
              <a:t>Nachhaltigkeit in </a:t>
            </a:r>
          </a:p>
          <a:p>
            <a:r>
              <a:rPr lang="de-DE" sz="3600" b="1" dirty="0">
                <a:solidFill>
                  <a:prstClr val="black"/>
                </a:solidFill>
                <a:ea typeface="+mj-ea"/>
                <a:cs typeface="+mj-cs"/>
              </a:rPr>
              <a:t>der Gastronomie</a:t>
            </a:r>
            <a:endParaRPr lang="de-DE" dirty="0"/>
          </a:p>
        </p:txBody>
      </p:sp>
      <p:sp>
        <p:nvSpPr>
          <p:cNvPr id="2" name="Rechteck 1">
            <a:extLst>
              <a:ext uri="{FF2B5EF4-FFF2-40B4-BE49-F238E27FC236}">
                <a16:creationId xmlns:a16="http://schemas.microsoft.com/office/drawing/2014/main" id="{73DC1480-D3A3-4F72-AED7-53DCDF52DEF5}"/>
              </a:ext>
            </a:extLst>
          </p:cNvPr>
          <p:cNvSpPr/>
          <p:nvPr/>
        </p:nvSpPr>
        <p:spPr>
          <a:xfrm>
            <a:off x="-77714" y="6211669"/>
            <a:ext cx="4395585" cy="646331"/>
          </a:xfrm>
          <a:prstGeom prst="rect">
            <a:avLst/>
          </a:prstGeom>
        </p:spPr>
        <p:txBody>
          <a:bodyPr wrap="square">
            <a:spAutoFit/>
          </a:bodyPr>
          <a:lstStyle/>
          <a:p>
            <a:pPr marL="180000">
              <a:buNone/>
            </a:pPr>
            <a:r>
              <a:rPr lang="de-DE" sz="900" dirty="0" err="1">
                <a:solidFill>
                  <a:schemeClr val="bg1">
                    <a:lumMod val="65000"/>
                  </a:schemeClr>
                </a:solidFill>
                <a:ea typeface="+mn-lt"/>
                <a:cs typeface="+mn-lt"/>
              </a:rPr>
              <a:t>Teitscheid</a:t>
            </a:r>
            <a:r>
              <a:rPr lang="de-DE" sz="900" dirty="0">
                <a:solidFill>
                  <a:schemeClr val="bg1">
                    <a:lumMod val="65000"/>
                  </a:schemeClr>
                </a:solidFill>
                <a:ea typeface="+mn-lt"/>
                <a:cs typeface="+mn-lt"/>
              </a:rPr>
              <a:t>, P., Becker, M., Engelmann, T., Friedrich, S., Hielscher, J., Steinmeier, F. (2021): Nachhaltigkeitsmanagement in der Außer-Haus-Gastronomie: Handlungsempfehlungen entlang der betrieblichen Kernprozesse. Hamburg: </a:t>
            </a:r>
            <a:r>
              <a:rPr lang="de-DE" sz="900" dirty="0" err="1">
                <a:solidFill>
                  <a:schemeClr val="bg1">
                    <a:lumMod val="65000"/>
                  </a:schemeClr>
                </a:solidFill>
                <a:ea typeface="+mn-lt"/>
                <a:cs typeface="+mn-lt"/>
              </a:rPr>
              <a:t>Behr‘s</a:t>
            </a:r>
            <a:r>
              <a:rPr lang="de-DE" sz="900" dirty="0">
                <a:solidFill>
                  <a:schemeClr val="bg1">
                    <a:lumMod val="65000"/>
                  </a:schemeClr>
                </a:solidFill>
                <a:ea typeface="+mn-lt"/>
                <a:cs typeface="+mn-lt"/>
              </a:rPr>
              <a:t> Verlag.</a:t>
            </a:r>
          </a:p>
        </p:txBody>
      </p:sp>
      <p:sp>
        <p:nvSpPr>
          <p:cNvPr id="5" name="Rechteck 4">
            <a:extLst>
              <a:ext uri="{FF2B5EF4-FFF2-40B4-BE49-F238E27FC236}">
                <a16:creationId xmlns:a16="http://schemas.microsoft.com/office/drawing/2014/main" id="{3BF61613-A0B2-49A1-A34D-774A1A9F2CCE}"/>
              </a:ext>
            </a:extLst>
          </p:cNvPr>
          <p:cNvSpPr/>
          <p:nvPr/>
        </p:nvSpPr>
        <p:spPr>
          <a:xfrm>
            <a:off x="4916736" y="6164551"/>
            <a:ext cx="3164067" cy="307777"/>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solidFill>
                  <a:srgbClr val="FF0000"/>
                </a:solidFill>
                <a:ea typeface="Calibri" panose="020F0502020204030204" pitchFamily="34" charset="0"/>
                <a:cs typeface="Times New Roman" panose="02020603050405020304" pitchFamily="18" charset="0"/>
              </a:rPr>
              <a:t>Abbildung ist nicht unter freier Lizenz.</a:t>
            </a:r>
            <a:endParaRPr lang="de-DE" sz="1400" dirty="0">
              <a:solidFill>
                <a:srgbClr val="FF0000"/>
              </a:solidFill>
            </a:endParaRPr>
          </a:p>
        </p:txBody>
      </p:sp>
    </p:spTree>
    <p:extLst>
      <p:ext uri="{BB962C8B-B14F-4D97-AF65-F5344CB8AC3E}">
        <p14:creationId xmlns:p14="http://schemas.microsoft.com/office/powerpoint/2010/main" val="24399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84828A-A73D-CDDB-477D-BBA8BCCBEEEF}"/>
              </a:ext>
            </a:extLst>
          </p:cNvPr>
          <p:cNvSpPr>
            <a:spLocks noGrp="1"/>
          </p:cNvSpPr>
          <p:nvPr>
            <p:ph type="ctrTitle"/>
          </p:nvPr>
        </p:nvSpPr>
        <p:spPr>
          <a:xfrm>
            <a:off x="360600" y="1005396"/>
            <a:ext cx="10167357" cy="659408"/>
          </a:xfrm>
        </p:spPr>
        <p:txBody>
          <a:bodyPr vert="horz" wrap="square" lIns="0" tIns="0" rIns="0" bIns="0" numCol="1" anchor="t" anchorCtr="0" compatLnSpc="1">
            <a:prstTxWarp prst="textNoShape">
              <a:avLst/>
            </a:prstTxWarp>
            <a:normAutofit fontScale="90000"/>
          </a:bodyPr>
          <a:lstStyle/>
          <a:p>
            <a:r>
              <a:rPr lang="de-DE" b="1" spc="-24" dirty="0">
                <a:latin typeface="Arial" panose="020B0604020202020204" pitchFamily="34" charset="0"/>
                <a:cs typeface="Arial" panose="020B0604020202020204" pitchFamily="34" charset="0"/>
              </a:rPr>
              <a:t>Nachhaltige Speiseplanung</a:t>
            </a:r>
            <a:endParaRPr lang="de-DE" b="1" kern="1200" dirty="0">
              <a:solidFill>
                <a:schemeClr val="tx1"/>
              </a:solidFill>
              <a:latin typeface="Arial" panose="020B0604020202020204" pitchFamily="34" charset="0"/>
              <a:cs typeface="Arial" panose="020B0604020202020204" pitchFamily="34" charset="0"/>
            </a:endParaRPr>
          </a:p>
        </p:txBody>
      </p:sp>
      <p:sp>
        <p:nvSpPr>
          <p:cNvPr id="12" name="Textplatzhalter 11">
            <a:extLst>
              <a:ext uri="{FF2B5EF4-FFF2-40B4-BE49-F238E27FC236}">
                <a16:creationId xmlns:a16="http://schemas.microsoft.com/office/drawing/2014/main" id="{BF14C59D-B6AC-C31E-8410-2D64A793A2C8}"/>
              </a:ext>
            </a:extLst>
          </p:cNvPr>
          <p:cNvSpPr>
            <a:spLocks noGrp="1"/>
          </p:cNvSpPr>
          <p:nvPr>
            <p:ph type="subTitle" idx="1"/>
          </p:nvPr>
        </p:nvSpPr>
        <p:spPr/>
        <p:txBody>
          <a:bodyPr vert="horz" wrap="square" lIns="0" tIns="0" rIns="0" bIns="0" numCol="1" anchor="t" anchorCtr="0" compatLnSpc="1">
            <a:prstTxWarp prst="textNoShape">
              <a:avLst/>
            </a:prstTxWarp>
            <a:normAutofit/>
          </a:bodyPr>
          <a:lstStyle/>
          <a:p>
            <a:pPr>
              <a:spcAft>
                <a:spcPts val="600"/>
              </a:spcAft>
            </a:pPr>
            <a:r>
              <a:rPr lang="de-DE" kern="1200" dirty="0">
                <a:solidFill>
                  <a:schemeClr val="bg1">
                    <a:lumMod val="65000"/>
                  </a:schemeClr>
                </a:solidFill>
                <a:latin typeface="Arial" panose="020B0604020202020204" pitchFamily="34" charset="0"/>
                <a:cs typeface="Arial" panose="020B0604020202020204" pitchFamily="34" charset="0"/>
              </a:rPr>
              <a:t>Grundlagen</a:t>
            </a:r>
          </a:p>
        </p:txBody>
      </p:sp>
      <p:pic>
        <p:nvPicPr>
          <p:cNvPr id="4" name="Grafik 3">
            <a:extLst>
              <a:ext uri="{FF2B5EF4-FFF2-40B4-BE49-F238E27FC236}">
                <a16:creationId xmlns:a16="http://schemas.microsoft.com/office/drawing/2014/main" id="{573D34E8-0AF8-44EB-8E52-D367889EF46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78583" y="2144448"/>
            <a:ext cx="6234834" cy="4016205"/>
          </a:xfrm>
          <a:prstGeom prst="rect">
            <a:avLst/>
          </a:prstGeom>
        </p:spPr>
      </p:pic>
    </p:spTree>
    <p:extLst>
      <p:ext uri="{BB962C8B-B14F-4D97-AF65-F5344CB8AC3E}">
        <p14:creationId xmlns:p14="http://schemas.microsoft.com/office/powerpoint/2010/main" val="309242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planetary-health-diet — Soulfood Nutrition Konstanz">
            <a:extLst>
              <a:ext uri="{FF2B5EF4-FFF2-40B4-BE49-F238E27FC236}">
                <a16:creationId xmlns:a16="http://schemas.microsoft.com/office/drawing/2014/main" id="{98763A1D-ABFF-6DAC-478F-9A303F9CF54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2663" r="50166"/>
          <a:stretch/>
        </p:blipFill>
        <p:spPr bwMode="auto">
          <a:xfrm>
            <a:off x="5815835" y="530553"/>
            <a:ext cx="5097139" cy="491315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1A62935-B5AF-58E2-7DD7-9E8431F5A8B1}"/>
              </a:ext>
            </a:extLst>
          </p:cNvPr>
          <p:cNvSpPr txBox="1"/>
          <p:nvPr/>
        </p:nvSpPr>
        <p:spPr>
          <a:xfrm>
            <a:off x="5790850" y="5941278"/>
            <a:ext cx="5338618" cy="352661"/>
          </a:xfrm>
          <a:prstGeom prst="rect">
            <a:avLst/>
          </a:prstGeom>
          <a:noFill/>
        </p:spPr>
        <p:txBody>
          <a:bodyPr wrap="square">
            <a:spAutoFit/>
          </a:bodyPr>
          <a:lstStyle/>
          <a:p>
            <a:pPr algn="ctr">
              <a:lnSpc>
                <a:spcPct val="110000"/>
              </a:lnSpc>
            </a:pPr>
            <a:r>
              <a:rPr lang="en-US" sz="800" dirty="0">
                <a:solidFill>
                  <a:schemeClr val="bg1">
                    <a:lumMod val="65000"/>
                  </a:schemeClr>
                </a:solidFill>
              </a:rPr>
              <a:t>EAT-Lancet Commission (2019): Healthy Diets From Sustainable Food Systems. Food Planet Health. Online: https://eatforum.org/content/uploads/2019/01/EAT-Lancet_Commission_Summary_Report.pdf. </a:t>
            </a:r>
          </a:p>
        </p:txBody>
      </p:sp>
      <p:pic>
        <p:nvPicPr>
          <p:cNvPr id="3" name="Picture 2" descr="planetary-health-diet — Soulfood Nutrition Konstanz">
            <a:extLst>
              <a:ext uri="{FF2B5EF4-FFF2-40B4-BE49-F238E27FC236}">
                <a16:creationId xmlns:a16="http://schemas.microsoft.com/office/drawing/2014/main" id="{3A17F8FF-AF67-9061-5859-7565AD0EC66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50166" t="12663"/>
          <a:stretch/>
        </p:blipFill>
        <p:spPr bwMode="auto">
          <a:xfrm>
            <a:off x="1123997" y="1575829"/>
            <a:ext cx="4012719" cy="38678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35045183-DEAF-1720-8DD5-213F4F04923B}"/>
              </a:ext>
            </a:extLst>
          </p:cNvPr>
          <p:cNvSpPr/>
          <p:nvPr/>
        </p:nvSpPr>
        <p:spPr>
          <a:xfrm>
            <a:off x="7507201" y="5458947"/>
            <a:ext cx="1905917" cy="339196"/>
          </a:xfrm>
          <a:prstGeom prst="rect">
            <a:avLst/>
          </a:prstGeom>
          <a:solidFill>
            <a:srgbClr val="ADD0AE">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10" name="Textfeld 9">
            <a:extLst>
              <a:ext uri="{FF2B5EF4-FFF2-40B4-BE49-F238E27FC236}">
                <a16:creationId xmlns:a16="http://schemas.microsoft.com/office/drawing/2014/main" id="{A24F4A7B-86F1-9D99-2E7F-AE156AF38D82}"/>
              </a:ext>
            </a:extLst>
          </p:cNvPr>
          <p:cNvSpPr txBox="1"/>
          <p:nvPr/>
        </p:nvSpPr>
        <p:spPr>
          <a:xfrm>
            <a:off x="7445860" y="5429728"/>
            <a:ext cx="2028598" cy="317459"/>
          </a:xfrm>
          <a:prstGeom prst="rect">
            <a:avLst/>
          </a:prstGeom>
          <a:noFill/>
        </p:spPr>
        <p:txBody>
          <a:bodyPr wrap="square" rtlCol="0">
            <a:spAutoFit/>
          </a:bodyPr>
          <a:lstStyle/>
          <a:p>
            <a:pPr algn="ctr">
              <a:lnSpc>
                <a:spcPct val="110000"/>
              </a:lnSpc>
            </a:pPr>
            <a:r>
              <a:rPr lang="de-DE" sz="1400" b="1">
                <a:solidFill>
                  <a:schemeClr val="bg1">
                    <a:lumMod val="50000"/>
                  </a:schemeClr>
                </a:solidFill>
              </a:rPr>
              <a:t>Planetary Health </a:t>
            </a:r>
            <a:r>
              <a:rPr lang="de-DE" sz="1400" b="1" err="1">
                <a:solidFill>
                  <a:schemeClr val="bg1">
                    <a:lumMod val="50000"/>
                  </a:schemeClr>
                </a:solidFill>
              </a:rPr>
              <a:t>Diet</a:t>
            </a:r>
            <a:endParaRPr lang="de-DE" sz="1400" b="1">
              <a:solidFill>
                <a:schemeClr val="bg1">
                  <a:lumMod val="50000"/>
                </a:schemeClr>
              </a:solidFill>
            </a:endParaRPr>
          </a:p>
        </p:txBody>
      </p:sp>
      <p:sp>
        <p:nvSpPr>
          <p:cNvPr id="11" name="Rechteck 10">
            <a:extLst>
              <a:ext uri="{FF2B5EF4-FFF2-40B4-BE49-F238E27FC236}">
                <a16:creationId xmlns:a16="http://schemas.microsoft.com/office/drawing/2014/main" id="{9B22A4BA-4458-1F2D-E378-37AAE820E0CD}"/>
              </a:ext>
            </a:extLst>
          </p:cNvPr>
          <p:cNvSpPr/>
          <p:nvPr/>
        </p:nvSpPr>
        <p:spPr>
          <a:xfrm>
            <a:off x="653528" y="5941278"/>
            <a:ext cx="4953656" cy="338554"/>
          </a:xfrm>
          <a:prstGeom prst="rect">
            <a:avLst/>
          </a:prstGeom>
        </p:spPr>
        <p:txBody>
          <a:bodyPr wrap="square">
            <a:spAutoFit/>
          </a:bodyPr>
          <a:lstStyle/>
          <a:p>
            <a:pPr algn="ctr"/>
            <a:r>
              <a:rPr lang="de-DE" sz="800" dirty="0" err="1">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Soulfood</a:t>
            </a:r>
            <a:r>
              <a:rPr lang="de-DE" sz="800" dirty="0">
                <a:solidFill>
                  <a:schemeClr val="bg1">
                    <a:lumMod val="65000"/>
                  </a:schemeClr>
                </a:solidFill>
                <a:latin typeface="Calibri" panose="020F0502020204030204" pitchFamily="34" charset="0"/>
                <a:ea typeface="Calibri" panose="020F0502020204030204" pitchFamily="34" charset="0"/>
                <a:cs typeface="Times New Roman" panose="02020603050405020304" pitchFamily="18" charset="0"/>
              </a:rPr>
              <a:t> Nutrition (2020): Nachhaltige Ernährung – einfache Tipps für die Umsetzung. Online: https://soulfood-nutrition.de/2020/08/04/nachhaltige-ernahrung-einfache-tipps/. </a:t>
            </a:r>
          </a:p>
        </p:txBody>
      </p:sp>
      <p:sp>
        <p:nvSpPr>
          <p:cNvPr id="15" name="Rechteck 14">
            <a:extLst>
              <a:ext uri="{FF2B5EF4-FFF2-40B4-BE49-F238E27FC236}">
                <a16:creationId xmlns:a16="http://schemas.microsoft.com/office/drawing/2014/main" id="{C2BA5F67-AA1B-B2E9-92A0-735A28A6B71F}"/>
              </a:ext>
            </a:extLst>
          </p:cNvPr>
          <p:cNvSpPr/>
          <p:nvPr/>
        </p:nvSpPr>
        <p:spPr>
          <a:xfrm>
            <a:off x="2141946" y="5429727"/>
            <a:ext cx="1905918" cy="326851"/>
          </a:xfrm>
          <a:prstGeom prst="rect">
            <a:avLst/>
          </a:prstGeom>
          <a:solidFill>
            <a:srgbClr val="D08F76">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16" name="Textfeld 15">
            <a:extLst>
              <a:ext uri="{FF2B5EF4-FFF2-40B4-BE49-F238E27FC236}">
                <a16:creationId xmlns:a16="http://schemas.microsoft.com/office/drawing/2014/main" id="{1AE4C9F9-F3AF-51EA-17B5-EF0D85D76190}"/>
              </a:ext>
            </a:extLst>
          </p:cNvPr>
          <p:cNvSpPr txBox="1"/>
          <p:nvPr/>
        </p:nvSpPr>
        <p:spPr>
          <a:xfrm>
            <a:off x="2460798" y="5424993"/>
            <a:ext cx="1268214" cy="317459"/>
          </a:xfrm>
          <a:prstGeom prst="rect">
            <a:avLst/>
          </a:prstGeom>
          <a:noFill/>
        </p:spPr>
        <p:txBody>
          <a:bodyPr wrap="square" rtlCol="0">
            <a:spAutoFit/>
          </a:bodyPr>
          <a:lstStyle>
            <a:defPPr>
              <a:defRPr lang="de-DE"/>
            </a:defPPr>
            <a:lvl1pPr algn="ctr">
              <a:lnSpc>
                <a:spcPct val="110000"/>
              </a:lnSpc>
              <a:defRPr sz="1900" b="1">
                <a:solidFill>
                  <a:schemeClr val="bg2"/>
                </a:solidFill>
              </a:defRPr>
            </a:lvl1pPr>
          </a:lstStyle>
          <a:p>
            <a:r>
              <a:rPr lang="de-DE" sz="1400" dirty="0">
                <a:solidFill>
                  <a:schemeClr val="bg1">
                    <a:lumMod val="50000"/>
                  </a:schemeClr>
                </a:solidFill>
              </a:rPr>
              <a:t>Deutschland</a:t>
            </a:r>
          </a:p>
        </p:txBody>
      </p:sp>
      <p:sp>
        <p:nvSpPr>
          <p:cNvPr id="34" name="Pfeil: 180-Grad 33">
            <a:extLst>
              <a:ext uri="{FF2B5EF4-FFF2-40B4-BE49-F238E27FC236}">
                <a16:creationId xmlns:a16="http://schemas.microsoft.com/office/drawing/2014/main" id="{11B79EF5-CD24-03C1-B5B9-941D8FAD435A}"/>
              </a:ext>
            </a:extLst>
          </p:cNvPr>
          <p:cNvSpPr/>
          <p:nvPr/>
        </p:nvSpPr>
        <p:spPr>
          <a:xfrm flipV="1">
            <a:off x="4781853" y="4769797"/>
            <a:ext cx="1934596" cy="512374"/>
          </a:xfrm>
          <a:prstGeom prst="uturnArrow">
            <a:avLst>
              <a:gd name="adj1" fmla="val 3498"/>
              <a:gd name="adj2" fmla="val 17474"/>
              <a:gd name="adj3" fmla="val 14249"/>
              <a:gd name="adj4" fmla="val 50000"/>
              <a:gd name="adj5" fmla="val 7715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10000"/>
              </a:lnSpc>
            </a:pPr>
            <a:endParaRPr lang="de-DE" sz="1900">
              <a:solidFill>
                <a:schemeClr val="tx1"/>
              </a:solidFill>
            </a:endParaRPr>
          </a:p>
        </p:txBody>
      </p:sp>
      <p:sp>
        <p:nvSpPr>
          <p:cNvPr id="17" name="Rechteck: abgerundete Ecken 16">
            <a:extLst>
              <a:ext uri="{FF2B5EF4-FFF2-40B4-BE49-F238E27FC236}">
                <a16:creationId xmlns:a16="http://schemas.microsoft.com/office/drawing/2014/main" id="{E309A616-8024-43BE-B2BD-AD1558D0069D}"/>
              </a:ext>
            </a:extLst>
          </p:cNvPr>
          <p:cNvSpPr/>
          <p:nvPr/>
        </p:nvSpPr>
        <p:spPr>
          <a:xfrm>
            <a:off x="9492218" y="4468048"/>
            <a:ext cx="2533222" cy="956945"/>
          </a:xfrm>
          <a:prstGeom prst="roundRect">
            <a:avLst/>
          </a:prstGeom>
          <a:solidFill>
            <a:schemeClr val="bg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200">
                <a:solidFill>
                  <a:schemeClr val="tx1"/>
                </a:solidFill>
              </a:rPr>
              <a:t>„Planetary Health </a:t>
            </a:r>
            <a:r>
              <a:rPr lang="de-DE" sz="1200" err="1">
                <a:solidFill>
                  <a:schemeClr val="tx1"/>
                </a:solidFill>
              </a:rPr>
              <a:t>Diet</a:t>
            </a:r>
            <a:r>
              <a:rPr lang="de-DE" sz="1200">
                <a:solidFill>
                  <a:schemeClr val="tx1"/>
                </a:solidFill>
              </a:rPr>
              <a:t>“: Ein Speiseplan, der die Gesundheit des Menschen und des Planeten gleichermaßen schützen könnte.</a:t>
            </a:r>
          </a:p>
        </p:txBody>
      </p:sp>
      <p:sp>
        <p:nvSpPr>
          <p:cNvPr id="20" name="Titel 1">
            <a:extLst>
              <a:ext uri="{FF2B5EF4-FFF2-40B4-BE49-F238E27FC236}">
                <a16:creationId xmlns:a16="http://schemas.microsoft.com/office/drawing/2014/main" id="{A93FFEA3-97FC-4552-B46A-F4B7894DB367}"/>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Verpflegungskonzept</a:t>
            </a:r>
            <a:endParaRPr lang="de-DE" b="1" kern="1200" dirty="0">
              <a:latin typeface="Arial" panose="020B0604020202020204" pitchFamily="34" charset="0"/>
              <a:cs typeface="Arial" panose="020B0604020202020204" pitchFamily="34" charset="0"/>
            </a:endParaRPr>
          </a:p>
        </p:txBody>
      </p:sp>
      <p:sp>
        <p:nvSpPr>
          <p:cNvPr id="21" name="Textplatzhalter 11">
            <a:extLst>
              <a:ext uri="{FF2B5EF4-FFF2-40B4-BE49-F238E27FC236}">
                <a16:creationId xmlns:a16="http://schemas.microsoft.com/office/drawing/2014/main" id="{180C425F-A1D2-4D58-96FA-DECE5A1202EE}"/>
              </a:ext>
            </a:extLst>
          </p:cNvPr>
          <p:cNvSpPr txBox="1">
            <a:spLocks/>
          </p:cNvSpPr>
          <p:nvPr/>
        </p:nvSpPr>
        <p:spPr bwMode="auto">
          <a:xfrm>
            <a:off x="371357" y="872232"/>
            <a:ext cx="8820993" cy="5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marL="0" indent="0" algn="l" rtl="0" eaLnBrk="0" fontAlgn="base" hangingPunct="0">
              <a:lnSpc>
                <a:spcPct val="110000"/>
              </a:lnSpc>
              <a:spcBef>
                <a:spcPct val="0"/>
              </a:spcBef>
              <a:spcAft>
                <a:spcPct val="0"/>
              </a:spcAft>
              <a:buFont typeface="Arial" charset="0"/>
              <a:buNone/>
              <a:defRPr sz="2800" kern="1200">
                <a:solidFill>
                  <a:schemeClr val="tx2"/>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dirty="0">
                <a:solidFill>
                  <a:schemeClr val="bg1">
                    <a:lumMod val="65000"/>
                  </a:schemeClr>
                </a:solidFill>
                <a:latin typeface="Arial" panose="020B0604020202020204" pitchFamily="34" charset="0"/>
                <a:cs typeface="Arial" panose="020B0604020202020204" pitchFamily="34" charset="0"/>
              </a:rPr>
              <a:t>Speisepläne: Heute und in Zukunft</a:t>
            </a:r>
          </a:p>
        </p:txBody>
      </p:sp>
      <p:sp>
        <p:nvSpPr>
          <p:cNvPr id="14" name="Rechteck 13">
            <a:extLst>
              <a:ext uri="{FF2B5EF4-FFF2-40B4-BE49-F238E27FC236}">
                <a16:creationId xmlns:a16="http://schemas.microsoft.com/office/drawing/2014/main" id="{501DE32B-8877-4B2F-9DD4-13A3265ACCCA}"/>
              </a:ext>
            </a:extLst>
          </p:cNvPr>
          <p:cNvSpPr/>
          <p:nvPr/>
        </p:nvSpPr>
        <p:spPr>
          <a:xfrm>
            <a:off x="4047864" y="6437074"/>
            <a:ext cx="3567002" cy="307777"/>
          </a:xfrm>
          <a:prstGeom prst="rect">
            <a:avLst/>
          </a:prstGeom>
        </p:spPr>
        <p:txBody>
          <a:bodyPr wrap="non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400" dirty="0">
                <a:solidFill>
                  <a:srgbClr val="FF0000"/>
                </a:solidFill>
                <a:ea typeface="Calibri" panose="020F0502020204030204" pitchFamily="34" charset="0"/>
                <a:cs typeface="Times New Roman" panose="02020603050405020304" pitchFamily="18" charset="0"/>
              </a:rPr>
              <a:t>Abbildungen sind nicht unter freier Lizenz.</a:t>
            </a:r>
            <a:endParaRPr lang="de-DE" sz="1400" dirty="0">
              <a:solidFill>
                <a:srgbClr val="FF0000"/>
              </a:solidFill>
            </a:endParaRPr>
          </a:p>
        </p:txBody>
      </p:sp>
    </p:spTree>
    <p:extLst>
      <p:ext uri="{BB962C8B-B14F-4D97-AF65-F5344CB8AC3E}">
        <p14:creationId xmlns:p14="http://schemas.microsoft.com/office/powerpoint/2010/main" val="3250409737"/>
      </p:ext>
    </p:extLst>
  </p:cSld>
  <p:clrMapOvr>
    <a:masterClrMapping/>
  </p:clrMapOvr>
</p:sld>
</file>

<file path=ppt/theme/theme1.xml><?xml version="1.0" encoding="utf-8"?>
<a:theme xmlns:a="http://schemas.openxmlformats.org/drawingml/2006/main" name="Office Theme">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3198</Words>
  <Application>Microsoft Office PowerPoint</Application>
  <PresentationFormat>Breitbild</PresentationFormat>
  <Paragraphs>420</Paragraphs>
  <Slides>29</Slides>
  <Notes>17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游ゴシック</vt:lpstr>
      <vt:lpstr>Arial</vt:lpstr>
      <vt:lpstr>Calibri</vt:lpstr>
      <vt:lpstr>Calibri Light</vt:lpstr>
      <vt:lpstr>Courier New</vt:lpstr>
      <vt:lpstr>Quicksand Medium</vt:lpstr>
      <vt:lpstr>Tahoma</vt:lpstr>
      <vt:lpstr>Times New Roman</vt:lpstr>
      <vt:lpstr>Office Theme</vt:lpstr>
      <vt:lpstr>PowerPoint-Präsentation</vt:lpstr>
      <vt:lpstr>PowerPoint-Präsentation</vt:lpstr>
      <vt:lpstr>PowerPoint-Präsentation</vt:lpstr>
      <vt:lpstr>Gerechte und nachhaltige  Außer-Haus-Angebote gestalten     </vt:lpstr>
      <vt:lpstr>Agenda</vt:lpstr>
      <vt:lpstr>Ziel</vt:lpstr>
      <vt:lpstr>PowerPoint-Präsentation</vt:lpstr>
      <vt:lpstr>Nachhaltige Speiseplanung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Gästekommunikation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Los geht’s!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Monique Richert</dc:creator>
  <cp:lastModifiedBy>Monique Richert</cp:lastModifiedBy>
  <cp:revision>16</cp:revision>
  <dcterms:created xsi:type="dcterms:W3CDTF">2024-08-13T09:53:09Z</dcterms:created>
  <dcterms:modified xsi:type="dcterms:W3CDTF">2024-09-12T13:47:43Z</dcterms:modified>
</cp:coreProperties>
</file>