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488_660CE3DD.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1240" r:id="rId2"/>
    <p:sldId id="1636" r:id="rId3"/>
    <p:sldId id="1236" r:id="rId4"/>
    <p:sldId id="290" r:id="rId5"/>
    <p:sldId id="1238" r:id="rId6"/>
    <p:sldId id="341" r:id="rId7"/>
    <p:sldId id="1207" r:id="rId8"/>
    <p:sldId id="1165" r:id="rId9"/>
    <p:sldId id="1224" r:id="rId10"/>
    <p:sldId id="1101" r:id="rId11"/>
    <p:sldId id="1102" r:id="rId12"/>
    <p:sldId id="1231" r:id="rId13"/>
    <p:sldId id="1105" r:id="rId14"/>
    <p:sldId id="1232" r:id="rId15"/>
    <p:sldId id="1234" r:id="rId16"/>
    <p:sldId id="1159" r:id="rId17"/>
    <p:sldId id="1160" r:id="rId18"/>
    <p:sldId id="1233" r:id="rId19"/>
    <p:sldId id="1237" r:id="rId20"/>
    <p:sldId id="1229" r:id="rId21"/>
    <p:sldId id="10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933CB6E1-C91F-4675-AD2D-730B20162CC5}">
          <p14:sldIdLst>
            <p14:sldId id="1240"/>
            <p14:sldId id="1636"/>
          </p14:sldIdLst>
        </p14:section>
        <p14:section name="Ablauf" id="{0495E631-1AC9-4D2F-8D65-C374DFCF8EAC}">
          <p14:sldIdLst>
            <p14:sldId id="1236"/>
          </p14:sldIdLst>
        </p14:section>
        <p14:section name="Schulung" id="{F947CB83-073E-41DF-A916-6A7299C5F6F4}">
          <p14:sldIdLst>
            <p14:sldId id="290"/>
            <p14:sldId id="1238"/>
            <p14:sldId id="341"/>
            <p14:sldId id="1207"/>
            <p14:sldId id="1165"/>
            <p14:sldId id="1224"/>
            <p14:sldId id="1101"/>
            <p14:sldId id="1102"/>
            <p14:sldId id="1231"/>
            <p14:sldId id="1105"/>
            <p14:sldId id="1232"/>
            <p14:sldId id="1234"/>
            <p14:sldId id="1159"/>
            <p14:sldId id="1160"/>
            <p14:sldId id="1233"/>
            <p14:sldId id="1237"/>
            <p14:sldId id="1229"/>
            <p14:sldId id="10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35"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488_660CE3DD.xml><?xml version="1.0" encoding="utf-8"?>
<p188:cmLst xmlns:a="http://schemas.openxmlformats.org/drawingml/2006/main" xmlns:r="http://schemas.openxmlformats.org/officeDocument/2006/relationships" xmlns:p188="http://schemas.microsoft.com/office/powerpoint/2018/8/main">
  <p188:cm id="{BE3469FA-3F72-4DA1-8314-C7D5F9D2AB44}" authorId="{C02CB81E-42E3-D073-224A-F201ECA602DE}" created="2023-06-26T17:04:19.269">
    <pc:sldMkLst xmlns:pc="http://schemas.microsoft.com/office/powerpoint/2013/main/command">
      <pc:docMk/>
      <pc:sldMk cId="1712120797" sldId="1160"/>
    </pc:sldMkLst>
    <p188:replyLst>
      <p188:reply id="{5344A8D6-2F59-49F8-86E5-A20306C739FE}" authorId="{C02CB81E-42E3-D073-224A-F201ECA602DE}" created="2023-08-06T20:11:13.791">
        <p188:txBody>
          <a:bodyPr/>
          <a:lstStyle/>
          <a:p>
            <a:r>
              <a:rPr lang="de-DE"/>
              <a:t>Aufgabe von Sophia, wurde nicht mehr erledigt</a:t>
            </a:r>
          </a:p>
        </p188:txBody>
      </p188:reply>
    </p188:replyLst>
    <p188:txBody>
      <a:bodyPr/>
      <a:lstStyle/>
      <a:p>
        <a:r>
          <a:rPr lang="de-DE"/>
          <a:t>ersetzen</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A87F7-A8AA-4B03-AA75-9982D8C74EFD}" type="doc">
      <dgm:prSet loTypeId="urn:microsoft.com/office/officeart/2005/8/layout/chevron1" loCatId="process" qsTypeId="urn:microsoft.com/office/officeart/2005/8/quickstyle/simple1" qsCatId="simple" csTypeId="urn:microsoft.com/office/officeart/2005/8/colors/accent2_2" csCatId="accent2" phldr="1"/>
      <dgm:spPr/>
    </dgm:pt>
    <dgm:pt modelId="{1B1C6249-D4C4-4D7F-A4B7-FDA8808D030A}">
      <dgm:prSet phldrT="[Text]"/>
      <dgm:spPr/>
      <dgm:t>
        <a:bodyPr/>
        <a:lstStyle/>
        <a:p>
          <a:endParaRPr lang="de-DE" dirty="0"/>
        </a:p>
      </dgm:t>
    </dgm:pt>
    <dgm:pt modelId="{DCE4E22A-C893-4D20-B8C5-FE45532369ED}" type="parTrans" cxnId="{79BEA0D9-8AF3-4E07-8F5E-84AAA35439F0}">
      <dgm:prSet/>
      <dgm:spPr/>
      <dgm:t>
        <a:bodyPr/>
        <a:lstStyle/>
        <a:p>
          <a:endParaRPr lang="de-DE"/>
        </a:p>
      </dgm:t>
    </dgm:pt>
    <dgm:pt modelId="{58E47812-48A2-4B4F-90FB-94B134BE9C36}" type="sibTrans" cxnId="{79BEA0D9-8AF3-4E07-8F5E-84AAA35439F0}">
      <dgm:prSet/>
      <dgm:spPr/>
      <dgm:t>
        <a:bodyPr/>
        <a:lstStyle/>
        <a:p>
          <a:endParaRPr lang="de-DE"/>
        </a:p>
      </dgm:t>
    </dgm:pt>
    <dgm:pt modelId="{257F121B-C97F-42B8-89F9-8C68EA817927}">
      <dgm:prSet phldrT="[Text]"/>
      <dgm:spPr/>
      <dgm:t>
        <a:bodyPr/>
        <a:lstStyle/>
        <a:p>
          <a:endParaRPr lang="de-DE" dirty="0"/>
        </a:p>
      </dgm:t>
    </dgm:pt>
    <dgm:pt modelId="{81E86D5A-4514-44E1-8432-DA0F82DDAB41}" type="parTrans" cxnId="{1A53744B-DD22-4A32-BC05-BA846FC3D809}">
      <dgm:prSet/>
      <dgm:spPr/>
      <dgm:t>
        <a:bodyPr/>
        <a:lstStyle/>
        <a:p>
          <a:endParaRPr lang="de-DE"/>
        </a:p>
      </dgm:t>
    </dgm:pt>
    <dgm:pt modelId="{341FD453-0D0A-4F5B-82AC-4B96D4245751}" type="sibTrans" cxnId="{1A53744B-DD22-4A32-BC05-BA846FC3D809}">
      <dgm:prSet/>
      <dgm:spPr/>
      <dgm:t>
        <a:bodyPr/>
        <a:lstStyle/>
        <a:p>
          <a:endParaRPr lang="de-DE"/>
        </a:p>
      </dgm:t>
    </dgm:pt>
    <dgm:pt modelId="{E7579E9D-2482-40D2-922D-5FFE6F02726C}">
      <dgm:prSet phldrT="[Text]"/>
      <dgm:spPr/>
      <dgm:t>
        <a:bodyPr/>
        <a:lstStyle/>
        <a:p>
          <a:endParaRPr lang="de-DE" dirty="0"/>
        </a:p>
      </dgm:t>
    </dgm:pt>
    <dgm:pt modelId="{A18AAAF9-982E-4DBC-81A6-FDBDD1C3247F}" type="parTrans" cxnId="{D0B2F695-4F48-40D3-B55B-D12EC68B4705}">
      <dgm:prSet/>
      <dgm:spPr/>
      <dgm:t>
        <a:bodyPr/>
        <a:lstStyle/>
        <a:p>
          <a:endParaRPr lang="de-DE"/>
        </a:p>
      </dgm:t>
    </dgm:pt>
    <dgm:pt modelId="{0505B7D1-681A-4076-A5C7-F4545C7F111F}" type="sibTrans" cxnId="{D0B2F695-4F48-40D3-B55B-D12EC68B4705}">
      <dgm:prSet/>
      <dgm:spPr/>
      <dgm:t>
        <a:bodyPr/>
        <a:lstStyle/>
        <a:p>
          <a:endParaRPr lang="de-DE"/>
        </a:p>
      </dgm:t>
    </dgm:pt>
    <dgm:pt modelId="{531CAC89-C6F9-455F-8238-2AC6F3898F4C}">
      <dgm:prSet phldrT="[Text]"/>
      <dgm:spPr/>
      <dgm:t>
        <a:bodyPr/>
        <a:lstStyle/>
        <a:p>
          <a:endParaRPr lang="de-DE" dirty="0"/>
        </a:p>
      </dgm:t>
    </dgm:pt>
    <dgm:pt modelId="{B08ECF1C-CE71-43C7-A6D7-D3052391839F}" type="parTrans" cxnId="{BD130F4D-352D-4B9C-9055-8DB575E4B3BD}">
      <dgm:prSet/>
      <dgm:spPr/>
      <dgm:t>
        <a:bodyPr/>
        <a:lstStyle/>
        <a:p>
          <a:endParaRPr lang="de-DE"/>
        </a:p>
      </dgm:t>
    </dgm:pt>
    <dgm:pt modelId="{3E1520A4-FC0C-49F3-8D8B-4EE5865E3085}" type="sibTrans" cxnId="{BD130F4D-352D-4B9C-9055-8DB575E4B3BD}">
      <dgm:prSet/>
      <dgm:spPr/>
      <dgm:t>
        <a:bodyPr/>
        <a:lstStyle/>
        <a:p>
          <a:endParaRPr lang="de-DE"/>
        </a:p>
      </dgm:t>
    </dgm:pt>
    <dgm:pt modelId="{51051E25-08FF-41A5-9BA7-188BE4574DEF}" type="pres">
      <dgm:prSet presAssocID="{68DA87F7-A8AA-4B03-AA75-9982D8C74EFD}" presName="Name0" presStyleCnt="0">
        <dgm:presLayoutVars>
          <dgm:dir/>
          <dgm:animLvl val="lvl"/>
          <dgm:resizeHandles val="exact"/>
        </dgm:presLayoutVars>
      </dgm:prSet>
      <dgm:spPr/>
    </dgm:pt>
    <dgm:pt modelId="{9EC7EE59-1B69-4BC5-842E-56D95612E536}" type="pres">
      <dgm:prSet presAssocID="{1B1C6249-D4C4-4D7F-A4B7-FDA8808D030A}" presName="parTxOnly" presStyleLbl="node1" presStyleIdx="0" presStyleCnt="4">
        <dgm:presLayoutVars>
          <dgm:chMax val="0"/>
          <dgm:chPref val="0"/>
          <dgm:bulletEnabled val="1"/>
        </dgm:presLayoutVars>
      </dgm:prSet>
      <dgm:spPr/>
    </dgm:pt>
    <dgm:pt modelId="{64E279AD-96EC-41E6-8C59-41D7D614460C}" type="pres">
      <dgm:prSet presAssocID="{58E47812-48A2-4B4F-90FB-94B134BE9C36}" presName="parTxOnlySpace" presStyleCnt="0"/>
      <dgm:spPr/>
    </dgm:pt>
    <dgm:pt modelId="{A33E48D2-EA7E-46F3-BA3C-B3AF72D5E105}" type="pres">
      <dgm:prSet presAssocID="{257F121B-C97F-42B8-89F9-8C68EA817927}" presName="parTxOnly" presStyleLbl="node1" presStyleIdx="1" presStyleCnt="4">
        <dgm:presLayoutVars>
          <dgm:chMax val="0"/>
          <dgm:chPref val="0"/>
          <dgm:bulletEnabled val="1"/>
        </dgm:presLayoutVars>
      </dgm:prSet>
      <dgm:spPr/>
    </dgm:pt>
    <dgm:pt modelId="{A3D5F708-766F-4E57-B731-EC31BA21876D}" type="pres">
      <dgm:prSet presAssocID="{341FD453-0D0A-4F5B-82AC-4B96D4245751}" presName="parTxOnlySpace" presStyleCnt="0"/>
      <dgm:spPr/>
    </dgm:pt>
    <dgm:pt modelId="{513E2C41-875D-414B-9DB1-5587DB6EEE55}" type="pres">
      <dgm:prSet presAssocID="{531CAC89-C6F9-455F-8238-2AC6F3898F4C}" presName="parTxOnly" presStyleLbl="node1" presStyleIdx="2" presStyleCnt="4">
        <dgm:presLayoutVars>
          <dgm:chMax val="0"/>
          <dgm:chPref val="0"/>
          <dgm:bulletEnabled val="1"/>
        </dgm:presLayoutVars>
      </dgm:prSet>
      <dgm:spPr/>
    </dgm:pt>
    <dgm:pt modelId="{6C86022E-AA98-4D4D-B8F8-CA83C081E1A3}" type="pres">
      <dgm:prSet presAssocID="{3E1520A4-FC0C-49F3-8D8B-4EE5865E3085}" presName="parTxOnlySpace" presStyleCnt="0"/>
      <dgm:spPr/>
    </dgm:pt>
    <dgm:pt modelId="{3DC77446-C96B-4EB0-AF94-B905278B1A96}" type="pres">
      <dgm:prSet presAssocID="{E7579E9D-2482-40D2-922D-5FFE6F02726C}" presName="parTxOnly" presStyleLbl="node1" presStyleIdx="3" presStyleCnt="4">
        <dgm:presLayoutVars>
          <dgm:chMax val="0"/>
          <dgm:chPref val="0"/>
          <dgm:bulletEnabled val="1"/>
        </dgm:presLayoutVars>
      </dgm:prSet>
      <dgm:spPr/>
    </dgm:pt>
  </dgm:ptLst>
  <dgm:cxnLst>
    <dgm:cxn modelId="{B2E5E723-F654-4EB8-AF58-BA8B9C35D530}" type="presOf" srcId="{1B1C6249-D4C4-4D7F-A4B7-FDA8808D030A}" destId="{9EC7EE59-1B69-4BC5-842E-56D95612E536}" srcOrd="0" destOrd="0" presId="urn:microsoft.com/office/officeart/2005/8/layout/chevron1"/>
    <dgm:cxn modelId="{1A53744B-DD22-4A32-BC05-BA846FC3D809}" srcId="{68DA87F7-A8AA-4B03-AA75-9982D8C74EFD}" destId="{257F121B-C97F-42B8-89F9-8C68EA817927}" srcOrd="1" destOrd="0" parTransId="{81E86D5A-4514-44E1-8432-DA0F82DDAB41}" sibTransId="{341FD453-0D0A-4F5B-82AC-4B96D4245751}"/>
    <dgm:cxn modelId="{BD130F4D-352D-4B9C-9055-8DB575E4B3BD}" srcId="{68DA87F7-A8AA-4B03-AA75-9982D8C74EFD}" destId="{531CAC89-C6F9-455F-8238-2AC6F3898F4C}" srcOrd="2" destOrd="0" parTransId="{B08ECF1C-CE71-43C7-A6D7-D3052391839F}" sibTransId="{3E1520A4-FC0C-49F3-8D8B-4EE5865E3085}"/>
    <dgm:cxn modelId="{CFC30551-EBCB-4DD9-ACE5-A64CAE157D30}" type="presOf" srcId="{531CAC89-C6F9-455F-8238-2AC6F3898F4C}" destId="{513E2C41-875D-414B-9DB1-5587DB6EEE55}" srcOrd="0" destOrd="0" presId="urn:microsoft.com/office/officeart/2005/8/layout/chevron1"/>
    <dgm:cxn modelId="{D0B2F695-4F48-40D3-B55B-D12EC68B4705}" srcId="{68DA87F7-A8AA-4B03-AA75-9982D8C74EFD}" destId="{E7579E9D-2482-40D2-922D-5FFE6F02726C}" srcOrd="3" destOrd="0" parTransId="{A18AAAF9-982E-4DBC-81A6-FDBDD1C3247F}" sibTransId="{0505B7D1-681A-4076-A5C7-F4545C7F111F}"/>
    <dgm:cxn modelId="{86A379CF-1B8E-46F1-A9E5-A51DA8767783}" type="presOf" srcId="{E7579E9D-2482-40D2-922D-5FFE6F02726C}" destId="{3DC77446-C96B-4EB0-AF94-B905278B1A96}" srcOrd="0" destOrd="0" presId="urn:microsoft.com/office/officeart/2005/8/layout/chevron1"/>
    <dgm:cxn modelId="{79BEA0D9-8AF3-4E07-8F5E-84AAA35439F0}" srcId="{68DA87F7-A8AA-4B03-AA75-9982D8C74EFD}" destId="{1B1C6249-D4C4-4D7F-A4B7-FDA8808D030A}" srcOrd="0" destOrd="0" parTransId="{DCE4E22A-C893-4D20-B8C5-FE45532369ED}" sibTransId="{58E47812-48A2-4B4F-90FB-94B134BE9C36}"/>
    <dgm:cxn modelId="{E104E9DA-44E0-42C5-93F0-3881C266A0D7}" type="presOf" srcId="{257F121B-C97F-42B8-89F9-8C68EA817927}" destId="{A33E48D2-EA7E-46F3-BA3C-B3AF72D5E105}" srcOrd="0" destOrd="0" presId="urn:microsoft.com/office/officeart/2005/8/layout/chevron1"/>
    <dgm:cxn modelId="{A70716E0-9695-4893-B44C-CB651AEB97E1}" type="presOf" srcId="{68DA87F7-A8AA-4B03-AA75-9982D8C74EFD}" destId="{51051E25-08FF-41A5-9BA7-188BE4574DEF}" srcOrd="0" destOrd="0" presId="urn:microsoft.com/office/officeart/2005/8/layout/chevron1"/>
    <dgm:cxn modelId="{6F798FF9-2827-485B-9548-585246DFBB27}" type="presParOf" srcId="{51051E25-08FF-41A5-9BA7-188BE4574DEF}" destId="{9EC7EE59-1B69-4BC5-842E-56D95612E536}" srcOrd="0" destOrd="0" presId="urn:microsoft.com/office/officeart/2005/8/layout/chevron1"/>
    <dgm:cxn modelId="{A69C00AC-4C90-4D2E-84D5-AC5C71F829E5}" type="presParOf" srcId="{51051E25-08FF-41A5-9BA7-188BE4574DEF}" destId="{64E279AD-96EC-41E6-8C59-41D7D614460C}" srcOrd="1" destOrd="0" presId="urn:microsoft.com/office/officeart/2005/8/layout/chevron1"/>
    <dgm:cxn modelId="{AE7E0969-7F07-44B3-8D01-6A91E67D37F0}" type="presParOf" srcId="{51051E25-08FF-41A5-9BA7-188BE4574DEF}" destId="{A33E48D2-EA7E-46F3-BA3C-B3AF72D5E105}" srcOrd="2" destOrd="0" presId="urn:microsoft.com/office/officeart/2005/8/layout/chevron1"/>
    <dgm:cxn modelId="{DFE7A3A8-5169-45DE-9492-B7415695E214}" type="presParOf" srcId="{51051E25-08FF-41A5-9BA7-188BE4574DEF}" destId="{A3D5F708-766F-4E57-B731-EC31BA21876D}" srcOrd="3" destOrd="0" presId="urn:microsoft.com/office/officeart/2005/8/layout/chevron1"/>
    <dgm:cxn modelId="{2FFCE580-4FEF-463D-924E-4AC98D992A15}" type="presParOf" srcId="{51051E25-08FF-41A5-9BA7-188BE4574DEF}" destId="{513E2C41-875D-414B-9DB1-5587DB6EEE55}" srcOrd="4" destOrd="0" presId="urn:microsoft.com/office/officeart/2005/8/layout/chevron1"/>
    <dgm:cxn modelId="{2B569C00-6A6D-4096-A49C-AEF059B3583B}" type="presParOf" srcId="{51051E25-08FF-41A5-9BA7-188BE4574DEF}" destId="{6C86022E-AA98-4D4D-B8F8-CA83C081E1A3}" srcOrd="5" destOrd="0" presId="urn:microsoft.com/office/officeart/2005/8/layout/chevron1"/>
    <dgm:cxn modelId="{7B1198E4-FCD9-49B2-A27F-6FB64D64802A}" type="presParOf" srcId="{51051E25-08FF-41A5-9BA7-188BE4574DEF}" destId="{3DC77446-C96B-4EB0-AF94-B905278B1A96}"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7EE59-1B69-4BC5-842E-56D95612E536}">
      <dsp:nvSpPr>
        <dsp:cNvPr id="0" name=""/>
        <dsp:cNvSpPr/>
      </dsp:nvSpPr>
      <dsp:spPr>
        <a:xfrm>
          <a:off x="2276" y="2444300"/>
          <a:ext cx="1325166" cy="5300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endParaRPr lang="de-DE" sz="3100" kern="1200" dirty="0"/>
        </a:p>
      </dsp:txBody>
      <dsp:txXfrm>
        <a:off x="267309" y="2444300"/>
        <a:ext cx="795100" cy="530066"/>
      </dsp:txXfrm>
    </dsp:sp>
    <dsp:sp modelId="{A33E48D2-EA7E-46F3-BA3C-B3AF72D5E105}">
      <dsp:nvSpPr>
        <dsp:cNvPr id="0" name=""/>
        <dsp:cNvSpPr/>
      </dsp:nvSpPr>
      <dsp:spPr>
        <a:xfrm>
          <a:off x="1194926" y="2444300"/>
          <a:ext cx="1325166" cy="5300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endParaRPr lang="de-DE" sz="3100" kern="1200" dirty="0"/>
        </a:p>
      </dsp:txBody>
      <dsp:txXfrm>
        <a:off x="1459959" y="2444300"/>
        <a:ext cx="795100" cy="530066"/>
      </dsp:txXfrm>
    </dsp:sp>
    <dsp:sp modelId="{513E2C41-875D-414B-9DB1-5587DB6EEE55}">
      <dsp:nvSpPr>
        <dsp:cNvPr id="0" name=""/>
        <dsp:cNvSpPr/>
      </dsp:nvSpPr>
      <dsp:spPr>
        <a:xfrm>
          <a:off x="2387576" y="2444300"/>
          <a:ext cx="1325166" cy="5300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endParaRPr lang="de-DE" sz="3100" kern="1200" dirty="0"/>
        </a:p>
      </dsp:txBody>
      <dsp:txXfrm>
        <a:off x="2652609" y="2444300"/>
        <a:ext cx="795100" cy="530066"/>
      </dsp:txXfrm>
    </dsp:sp>
    <dsp:sp modelId="{3DC77446-C96B-4EB0-AF94-B905278B1A96}">
      <dsp:nvSpPr>
        <dsp:cNvPr id="0" name=""/>
        <dsp:cNvSpPr/>
      </dsp:nvSpPr>
      <dsp:spPr>
        <a:xfrm>
          <a:off x="3580226" y="2444300"/>
          <a:ext cx="1325166" cy="5300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endParaRPr lang="de-DE" sz="3100" kern="1200" dirty="0"/>
        </a:p>
      </dsp:txBody>
      <dsp:txXfrm>
        <a:off x="3845259" y="2444300"/>
        <a:ext cx="795100" cy="5300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74503-5F7C-4188-9FE1-D57F26D0CBDF}" type="datetimeFigureOut">
              <a:rPr lang="de-DE" smtClean="0"/>
              <a:t>21.08.2024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3D6C0-3D01-4D20-A3ED-0EA517B489DD}" type="slidenum">
              <a:rPr lang="de-DE" smtClean="0"/>
              <a:t>‹Nr.›</a:t>
            </a:fld>
            <a:endParaRPr lang="de-DE"/>
          </a:p>
        </p:txBody>
      </p:sp>
    </p:spTree>
    <p:extLst>
      <p:ext uri="{BB962C8B-B14F-4D97-AF65-F5344CB8AC3E}">
        <p14:creationId xmlns:p14="http://schemas.microsoft.com/office/powerpoint/2010/main" val="402742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19</a:t>
            </a:fld>
            <a:endParaRPr lang="de-DE"/>
          </a:p>
        </p:txBody>
      </p:sp>
    </p:spTree>
    <p:extLst>
      <p:ext uri="{BB962C8B-B14F-4D97-AF65-F5344CB8AC3E}">
        <p14:creationId xmlns:p14="http://schemas.microsoft.com/office/powerpoint/2010/main" val="126106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20</a:t>
            </a:fld>
            <a:endParaRPr lang="de-DE"/>
          </a:p>
        </p:txBody>
      </p:sp>
    </p:spTree>
    <p:extLst>
      <p:ext uri="{BB962C8B-B14F-4D97-AF65-F5344CB8AC3E}">
        <p14:creationId xmlns:p14="http://schemas.microsoft.com/office/powerpoint/2010/main" val="404386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https://www.youtube.com/watch?v=RukR368mQ84</a:t>
            </a:r>
          </a:p>
        </p:txBody>
      </p:sp>
      <p:sp>
        <p:nvSpPr>
          <p:cNvPr id="4" name="Foliennummernplatzhalter 3"/>
          <p:cNvSpPr>
            <a:spLocks noGrp="1"/>
          </p:cNvSpPr>
          <p:nvPr>
            <p:ph type="sldNum" sz="quarter" idx="10"/>
          </p:nvPr>
        </p:nvSpPr>
        <p:spPr/>
        <p:txBody>
          <a:bodyPr/>
          <a:lstStyle/>
          <a:p>
            <a:fld id="{4FADC32D-6777-4FB9-B44A-320DA7FFADEF}" type="slidenum">
              <a:rPr lang="de-DE" smtClean="0"/>
              <a:t>6</a:t>
            </a:fld>
            <a:endParaRPr lang="de-DE"/>
          </a:p>
        </p:txBody>
      </p:sp>
    </p:spTree>
    <p:extLst>
      <p:ext uri="{BB962C8B-B14F-4D97-AF65-F5344CB8AC3E}">
        <p14:creationId xmlns:p14="http://schemas.microsoft.com/office/powerpoint/2010/main" val="116826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t>Weltweit: </a:t>
            </a:r>
            <a:r>
              <a:rPr lang="de-DE" sz="1200"/>
              <a:t>Rund 1/3 aller für die Ernährung der Menschen hergestellten Lebensmittel gehen verloren oder werden weggeworfen = Jährlich ungefähr 1,3 Mrd. t</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t>Deutschland: </a:t>
            </a:r>
            <a:r>
              <a:rPr lang="de-DE" sz="1200"/>
              <a:t>12 Mio. - t/a  Lebensmittelabfälle</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a:solidFill>
                  <a:prstClr val="black"/>
                </a:solidFill>
                <a:cs typeface="Arial" pitchFamily="34" charset="0"/>
              </a:rPr>
              <a:t>(FAO 2013; </a:t>
            </a:r>
            <a:r>
              <a:rPr lang="de-DE" sz="1200">
                <a:solidFill>
                  <a:prstClr val="black"/>
                </a:solidFill>
                <a:cs typeface="Arial" pitchFamily="34" charset="0"/>
                <a:sym typeface="Wingdings" pitchFamily="2" charset="2"/>
              </a:rPr>
              <a:t>Thünen Institut 2019)</a:t>
            </a:r>
            <a:endParaRPr lang="de-DE" altLang="de-DE" sz="1200">
              <a:solidFill>
                <a:prstClr val="black"/>
              </a:solidFill>
              <a:cs typeface="Arial" pitchFamily="34" charset="0"/>
            </a:endParaRP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7</a:t>
            </a:fld>
            <a:endParaRPr lang="de-DE"/>
          </a:p>
        </p:txBody>
      </p:sp>
    </p:spTree>
    <p:extLst>
      <p:ext uri="{BB962C8B-B14F-4D97-AF65-F5344CB8AC3E}">
        <p14:creationId xmlns:p14="http://schemas.microsoft.com/office/powerpoint/2010/main" val="79396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10</a:t>
            </a:fld>
            <a:endParaRPr lang="de-DE"/>
          </a:p>
        </p:txBody>
      </p:sp>
    </p:spTree>
    <p:extLst>
      <p:ext uri="{BB962C8B-B14F-4D97-AF65-F5344CB8AC3E}">
        <p14:creationId xmlns:p14="http://schemas.microsoft.com/office/powerpoint/2010/main" val="288550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12</a:t>
            </a:fld>
            <a:endParaRPr lang="de-DE"/>
          </a:p>
        </p:txBody>
      </p:sp>
    </p:spTree>
    <p:extLst>
      <p:ext uri="{BB962C8B-B14F-4D97-AF65-F5344CB8AC3E}">
        <p14:creationId xmlns:p14="http://schemas.microsoft.com/office/powerpoint/2010/main" val="293417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Den Mitarbeitern zeigen – es mit Ihnen diskutieren und daran zeigen, dass sie wichtig in dem Prozess sind.</a:t>
            </a:r>
          </a:p>
        </p:txBody>
      </p:sp>
      <p:sp>
        <p:nvSpPr>
          <p:cNvPr id="4" name="Foliennummernplatzhalter 3"/>
          <p:cNvSpPr>
            <a:spLocks noGrp="1"/>
          </p:cNvSpPr>
          <p:nvPr>
            <p:ph type="sldNum" sz="quarter" idx="5"/>
          </p:nvPr>
        </p:nvSpPr>
        <p:spPr/>
        <p:txBody>
          <a:bodyPr/>
          <a:lstStyle/>
          <a:p>
            <a:fld id="{7F5BED8C-25A0-454E-9F9C-04F65E5AD4F7}" type="slidenum">
              <a:rPr lang="de-DE" smtClean="0"/>
              <a:t>13</a:t>
            </a:fld>
            <a:endParaRPr lang="de-DE"/>
          </a:p>
        </p:txBody>
      </p:sp>
    </p:spTree>
    <p:extLst>
      <p:ext uri="{BB962C8B-B14F-4D97-AF65-F5344CB8AC3E}">
        <p14:creationId xmlns:p14="http://schemas.microsoft.com/office/powerpoint/2010/main" val="214926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Aufzeigen, welche Möglichkeiten der Erfassung es gibt – was auf jeden Fall erhoben werden soll.</a:t>
            </a:r>
          </a:p>
        </p:txBody>
      </p:sp>
      <p:sp>
        <p:nvSpPr>
          <p:cNvPr id="4" name="Foliennummernplatzhalter 3"/>
          <p:cNvSpPr>
            <a:spLocks noGrp="1"/>
          </p:cNvSpPr>
          <p:nvPr>
            <p:ph type="sldNum" sz="quarter" idx="5"/>
          </p:nvPr>
        </p:nvSpPr>
        <p:spPr/>
        <p:txBody>
          <a:bodyPr/>
          <a:lstStyle/>
          <a:p>
            <a:fld id="{7F5BED8C-25A0-454E-9F9C-04F65E5AD4F7}" type="slidenum">
              <a:rPr lang="de-DE" smtClean="0"/>
              <a:t>14</a:t>
            </a:fld>
            <a:endParaRPr lang="de-DE"/>
          </a:p>
        </p:txBody>
      </p:sp>
    </p:spTree>
    <p:extLst>
      <p:ext uri="{BB962C8B-B14F-4D97-AF65-F5344CB8AC3E}">
        <p14:creationId xmlns:p14="http://schemas.microsoft.com/office/powerpoint/2010/main" val="96906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30000"/>
              </a:lnSpc>
            </a:pPr>
            <a:r>
              <a:rPr lang="de-DE" altLang="de-DE" i="1" u="sng"/>
              <a:t>1. Lagerverluste</a:t>
            </a:r>
            <a:endParaRPr lang="de-DE" altLang="de-DE"/>
          </a:p>
          <a:p>
            <a:pPr>
              <a:lnSpc>
                <a:spcPct val="130000"/>
              </a:lnSpc>
            </a:pPr>
            <a:r>
              <a:rPr lang="de-DE" altLang="de-DE" b="1"/>
              <a:t>Verluste, die im Lager anfallen, wie z. B.: </a:t>
            </a:r>
            <a:r>
              <a:rPr lang="de-DE" altLang="de-DE"/>
              <a:t>Verpackte Ware: MHD abgelaufen, Bruchware, Falsche Lagertemperatur</a:t>
            </a:r>
          </a:p>
          <a:p>
            <a:pPr>
              <a:lnSpc>
                <a:spcPct val="130000"/>
              </a:lnSpc>
            </a:pPr>
            <a:r>
              <a:rPr lang="de-DE" altLang="de-DE"/>
              <a:t>Zubereitete Speisen: Überproduktion, die zur Weiterverwendung eingelagert wird, aber doch entsorgt wird, weil z. B. „schlecht geworden“ </a:t>
            </a:r>
          </a:p>
          <a:p>
            <a:pPr>
              <a:lnSpc>
                <a:spcPct val="130000"/>
              </a:lnSpc>
            </a:pPr>
            <a:r>
              <a:rPr lang="de-DE" altLang="de-DE"/>
              <a:t> </a:t>
            </a:r>
            <a:r>
              <a:rPr lang="de-DE" altLang="de-DE" i="1" u="sng"/>
              <a:t>2. Putz- und </a:t>
            </a:r>
            <a:r>
              <a:rPr lang="de-DE" altLang="de-DE" i="1" u="sng" err="1"/>
              <a:t>Zubereitungsverluste</a:t>
            </a:r>
            <a:r>
              <a:rPr lang="de-DE" altLang="de-DE" b="1" err="1"/>
              <a:t>Lebensmittel</a:t>
            </a:r>
            <a:r>
              <a:rPr lang="de-DE" altLang="de-DE" b="1"/>
              <a:t>, die während der Produktion der Speisen entsorgt werden, z.B.: </a:t>
            </a:r>
            <a:r>
              <a:rPr lang="de-DE" altLang="de-DE"/>
              <a:t>Schöpfverluste (Topf und Pfannenreste), Produkte mit Schadstellen, Produkte, die aus hygienischen Gründen nicht mehr zu verwerten sind (heruntergefallene Speisen), Übrig gebliebene Panade (nach dem Schnitzel panieren), Nicht vermeidbare Abfälle: Schalen, Kerne, Knochen, Strunk, Eierschalen, Kaffeefilter, </a:t>
            </a:r>
            <a:r>
              <a:rPr lang="de-DE" altLang="de-DE" err="1"/>
              <a:t>Altfette</a:t>
            </a:r>
            <a:r>
              <a:rPr lang="de-DE" altLang="de-DE"/>
              <a:t> und Öle</a:t>
            </a:r>
          </a:p>
          <a:p>
            <a:pPr>
              <a:lnSpc>
                <a:spcPct val="130000"/>
              </a:lnSpc>
            </a:pPr>
            <a:r>
              <a:rPr lang="de-DE" altLang="de-DE" i="1" u="sng"/>
              <a:t>3. Verluste aus Fehl- und Überproduktion: </a:t>
            </a:r>
            <a:r>
              <a:rPr lang="de-DE" altLang="de-DE" b="1"/>
              <a:t>Lebensmittel, die nach Fertigstellung des Gerichtes entsorgt werden, z.B.:</a:t>
            </a:r>
            <a:endParaRPr lang="de-DE" altLang="de-DE"/>
          </a:p>
          <a:p>
            <a:pPr>
              <a:lnSpc>
                <a:spcPct val="130000"/>
              </a:lnSpc>
            </a:pPr>
            <a:r>
              <a:rPr lang="de-DE" altLang="de-DE"/>
              <a:t>Überschüsse, die direkt entsorgt werden, z.B. zu viel/falsch gekocht (verkochte Nudeln, Reste nach der Befüllung der GN-Behälter)</a:t>
            </a:r>
          </a:p>
          <a:p>
            <a:pPr>
              <a:lnSpc>
                <a:spcPct val="130000"/>
              </a:lnSpc>
            </a:pPr>
            <a:r>
              <a:rPr lang="de-DE" altLang="de-DE"/>
              <a:t> </a:t>
            </a:r>
            <a:r>
              <a:rPr lang="de-DE" altLang="de-DE" i="1" u="sng"/>
              <a:t>4. Ausgabeverluste : </a:t>
            </a:r>
            <a:r>
              <a:rPr lang="de-DE" altLang="de-DE" b="1"/>
              <a:t>Lebensmittel, die in der Ausgabe waren und nicht verteilt wurden, z. B.:</a:t>
            </a:r>
            <a:endParaRPr lang="de-DE" altLang="de-DE"/>
          </a:p>
          <a:p>
            <a:pPr>
              <a:lnSpc>
                <a:spcPct val="130000"/>
              </a:lnSpc>
            </a:pPr>
            <a:r>
              <a:rPr lang="de-DE" altLang="de-DE"/>
              <a:t>Schöpfverluste (Reste in GN-Behältern), Produkte mit Mängeln (braune Stellen an Kartoffel) und Herunter gefallene Speisen</a:t>
            </a:r>
          </a:p>
          <a:p>
            <a:pPr>
              <a:lnSpc>
                <a:spcPct val="130000"/>
              </a:lnSpc>
            </a:pPr>
            <a:r>
              <a:rPr lang="de-DE" altLang="de-DE"/>
              <a:t>Musterteller und Rückstellproben, Rückläufe der Außenstellen (GN-Behälter), Reste aus Salatbar</a:t>
            </a:r>
          </a:p>
          <a:p>
            <a:pPr>
              <a:lnSpc>
                <a:spcPct val="130000"/>
              </a:lnSpc>
            </a:pPr>
            <a:r>
              <a:rPr lang="de-DE" altLang="de-DE"/>
              <a:t> </a:t>
            </a:r>
            <a:r>
              <a:rPr lang="de-DE" altLang="de-DE" i="1" u="sng"/>
              <a:t>5. Tellerreste, R</a:t>
            </a:r>
            <a:r>
              <a:rPr lang="de-DE" altLang="de-DE" b="1"/>
              <a:t>este auf Tellern, die vom Kunden zurückkommen</a:t>
            </a:r>
            <a:r>
              <a:rPr lang="de-DE" altLang="de-DE"/>
              <a:t>!</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15</a:t>
            </a:fld>
            <a:endParaRPr lang="de-DE"/>
          </a:p>
        </p:txBody>
      </p:sp>
    </p:spTree>
    <p:extLst>
      <p:ext uri="{BB962C8B-B14F-4D97-AF65-F5344CB8AC3E}">
        <p14:creationId xmlns:p14="http://schemas.microsoft.com/office/powerpoint/2010/main" val="273549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18</a:t>
            </a:fld>
            <a:endParaRPr lang="de-DE"/>
          </a:p>
        </p:txBody>
      </p:sp>
    </p:spTree>
    <p:extLst>
      <p:ext uri="{BB962C8B-B14F-4D97-AF65-F5344CB8AC3E}">
        <p14:creationId xmlns:p14="http://schemas.microsoft.com/office/powerpoint/2010/main" val="266640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21.08.2024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11334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21.08.2024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171784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21.08.2024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09132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bg1">
                    <a:lumMod val="65000"/>
                  </a:schemeClr>
                </a:solidFill>
                <a:latin typeface="Arial" panose="020B0604020202020204" pitchFamily="34" charset="0"/>
                <a:cs typeface="Arial" panose="020B0604020202020204" pitchFamily="34" charset="0"/>
              </a:defRPr>
            </a:lvl1pPr>
          </a:lstStyle>
          <a:p>
            <a:pPr lvl="0"/>
            <a:r>
              <a:rPr lang="de-DE" dirty="0"/>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de-DE" noProof="0"/>
              <a:t>Bild durch Klicken auf Symbol hinzufügen</a:t>
            </a:r>
          </a:p>
        </p:txBody>
      </p:sp>
      <p:sp>
        <p:nvSpPr>
          <p:cNvPr id="6" name="Fußzeilenplatzhalter 4"/>
          <p:cNvSpPr>
            <a:spLocks noGrp="1"/>
          </p:cNvSpPr>
          <p:nvPr>
            <p:ph type="ftr" sz="quarter" idx="15"/>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236737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360600" y="1113408"/>
            <a:ext cx="6707509" cy="2027560"/>
          </a:xfrm>
        </p:spPr>
        <p:txBody>
          <a:bodyPr>
            <a:noAutofit/>
          </a:bodyPr>
          <a:lstStyle>
            <a:lvl1pPr algn="l">
              <a:lnSpc>
                <a:spcPct val="85000"/>
              </a:lnSpc>
              <a:defRPr sz="6000" b="0"/>
            </a:lvl1pPr>
          </a:lstStyle>
          <a:p>
            <a:r>
              <a:rPr lang="de-DE" dirty="0"/>
              <a:t>Titelmasterformat durch Klicken bearbeiten</a:t>
            </a:r>
          </a:p>
        </p:txBody>
      </p:sp>
      <p:sp>
        <p:nvSpPr>
          <p:cNvPr id="3" name="Untertitel 2"/>
          <p:cNvSpPr>
            <a:spLocks noGrp="1"/>
          </p:cNvSpPr>
          <p:nvPr>
            <p:ph type="subTitle" idx="1"/>
          </p:nvPr>
        </p:nvSpPr>
        <p:spPr>
          <a:xfrm>
            <a:off x="371481" y="4581128"/>
            <a:ext cx="6696633" cy="1332148"/>
          </a:xfrm>
        </p:spPr>
        <p:txBody>
          <a:bodyPr anchor="b"/>
          <a:lstStyle>
            <a:lvl1pPr marL="0" indent="0" algn="l">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371479" y="5949280"/>
            <a:ext cx="6696633" cy="314510"/>
          </a:xfrm>
        </p:spPr>
        <p:txBody>
          <a:bodyPr anchor="b"/>
          <a:lstStyle>
            <a:lvl1pPr marL="0" indent="0">
              <a:lnSpc>
                <a:spcPct val="100000"/>
              </a:lnSpc>
              <a:buNone/>
              <a:tabLst>
                <a:tab pos="1076245" algn="l"/>
                <a:tab pos="2600130" algn="l"/>
              </a:tabLst>
              <a:defRPr sz="800"/>
            </a:lvl1pPr>
          </a:lstStyle>
          <a:p>
            <a:pPr lvl="0"/>
            <a:r>
              <a:rPr lang="de-DE"/>
              <a:t>Formatvorlagen des Textmasters bearbeiten</a:t>
            </a:r>
          </a:p>
        </p:txBody>
      </p:sp>
      <p:sp>
        <p:nvSpPr>
          <p:cNvPr id="10" name="Bildplatzhalter 4"/>
          <p:cNvSpPr>
            <a:spLocks noGrp="1"/>
          </p:cNvSpPr>
          <p:nvPr>
            <p:ph type="pic" sz="quarter" idx="11"/>
          </p:nvPr>
        </p:nvSpPr>
        <p:spPr>
          <a:xfrm>
            <a:off x="7572167" y="828516"/>
            <a:ext cx="3852428" cy="5732835"/>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5"/>
          <p:cNvSpPr>
            <a:spLocks noGrp="1"/>
          </p:cNvSpPr>
          <p:nvPr>
            <p:ph type="body" sz="quarter" idx="12"/>
          </p:nvPr>
        </p:nvSpPr>
        <p:spPr>
          <a:xfrm>
            <a:off x="371481" y="3212976"/>
            <a:ext cx="6696633" cy="1296144"/>
          </a:xfrm>
        </p:spPr>
        <p:txBody>
          <a:bodyPr/>
          <a:lstStyle>
            <a:lvl1pPr marL="0" indent="0">
              <a:buNone/>
              <a:defRPr sz="3200"/>
            </a:lvl1pPr>
          </a:lstStyle>
          <a:p>
            <a:pPr lvl="0"/>
            <a:r>
              <a:rPr lang="de-DE"/>
              <a:t>Formatvorlagen des Textmasters bearbeiten</a:t>
            </a:r>
          </a:p>
        </p:txBody>
      </p:sp>
    </p:spTree>
    <p:extLst>
      <p:ext uri="{BB962C8B-B14F-4D97-AF65-F5344CB8AC3E}">
        <p14:creationId xmlns:p14="http://schemas.microsoft.com/office/powerpoint/2010/main" val="291736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bg1">
                    <a:lumMod val="65000"/>
                  </a:schemeClr>
                </a:solidFill>
                <a:latin typeface="Arial" panose="020B0604020202020204" pitchFamily="34" charset="0"/>
                <a:cs typeface="Arial" panose="020B0604020202020204" pitchFamily="34" charset="0"/>
              </a:defRPr>
            </a:lvl1pPr>
          </a:lstStyle>
          <a:p>
            <a:pPr lvl="0"/>
            <a:r>
              <a:rPr lang="de-DE" dirty="0"/>
              <a:t>Formatvorlagen des Textmasters bearbeiten</a:t>
            </a:r>
          </a:p>
        </p:txBody>
      </p:sp>
    </p:spTree>
    <p:extLst>
      <p:ext uri="{BB962C8B-B14F-4D97-AF65-F5344CB8AC3E}">
        <p14:creationId xmlns:p14="http://schemas.microsoft.com/office/powerpoint/2010/main" val="219823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a:xfrm>
            <a:off x="838200" y="383413"/>
            <a:ext cx="10515600" cy="1325563"/>
          </a:xfrm>
        </p:spPr>
        <p:txBody>
          <a:bodyPr/>
          <a:lstStyle>
            <a:lvl1pPr>
              <a:defRPr>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90520"/>
            <a:ext cx="8820993" cy="504540"/>
          </a:xfrm>
        </p:spPr>
        <p:txBody>
          <a:bodyPr/>
          <a:lstStyle>
            <a:lvl1pPr marL="0" indent="0">
              <a:buNone/>
              <a:defRPr sz="2800">
                <a:solidFill>
                  <a:schemeClr val="bg1">
                    <a:lumMod val="65000"/>
                  </a:schemeClr>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extLst>
      <p:ext uri="{BB962C8B-B14F-4D97-AF65-F5344CB8AC3E}">
        <p14:creationId xmlns:p14="http://schemas.microsoft.com/office/powerpoint/2010/main" val="644743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360600" y="1005396"/>
            <a:ext cx="6707509" cy="659408"/>
          </a:xfrm>
        </p:spPr>
        <p:txBody>
          <a:bodyPr/>
          <a:lstStyle>
            <a:lvl1pPr algn="l">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371481" y="1664804"/>
            <a:ext cx="6696633" cy="1332148"/>
          </a:xfrm>
        </p:spPr>
        <p:txBody>
          <a:bodyPr/>
          <a:lstStyle>
            <a:lvl1pPr marL="0" indent="0" algn="l">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82737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7" y="2096852"/>
            <a:ext cx="4680520"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21324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21.08.2024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186544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5B285AD-4515-4BD9-B1E9-FAFA5809F5D8}" type="datetimeFigureOut">
              <a:rPr lang="de-DE" smtClean="0"/>
              <a:t>21.08.2024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379139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5B285AD-4515-4BD9-B1E9-FAFA5809F5D8}" type="datetimeFigureOut">
              <a:rPr lang="de-DE" smtClean="0"/>
              <a:t>21.08.2024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344373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5B285AD-4515-4BD9-B1E9-FAFA5809F5D8}" type="datetimeFigureOut">
              <a:rPr lang="de-DE" smtClean="0"/>
              <a:t>21.08.2024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01415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5B285AD-4515-4BD9-B1E9-FAFA5809F5D8}" type="datetimeFigureOut">
              <a:rPr lang="de-DE" smtClean="0"/>
              <a:t>21.08.2024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16714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285AD-4515-4BD9-B1E9-FAFA5809F5D8}" type="datetimeFigureOut">
              <a:rPr lang="de-DE" smtClean="0"/>
              <a:t>21.08.2024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59079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5B285AD-4515-4BD9-B1E9-FAFA5809F5D8}" type="datetimeFigureOut">
              <a:rPr lang="de-DE" smtClean="0"/>
              <a:t>21.08.2024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12104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5B285AD-4515-4BD9-B1E9-FAFA5809F5D8}" type="datetimeFigureOut">
              <a:rPr lang="de-DE" smtClean="0"/>
              <a:t>21.08.2024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377339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285AD-4515-4BD9-B1E9-FAFA5809F5D8}" type="datetimeFigureOut">
              <a:rPr lang="de-DE" smtClean="0"/>
              <a:t>21.08.2024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EFF6B-78CF-4621-B82E-4461463DDB65}" type="slidenum">
              <a:rPr lang="de-DE" smtClean="0"/>
              <a:t>‹Nr.›</a:t>
            </a:fld>
            <a:endParaRPr lang="de-DE"/>
          </a:p>
        </p:txBody>
      </p:sp>
    </p:spTree>
    <p:extLst>
      <p:ext uri="{BB962C8B-B14F-4D97-AF65-F5344CB8AC3E}">
        <p14:creationId xmlns:p14="http://schemas.microsoft.com/office/powerpoint/2010/main" val="1937584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5.svg"/><Relationship Id="rId5" Type="http://schemas.openxmlformats.org/officeDocument/2006/relationships/diagramData" Target="../diagrams/data1.xml"/><Relationship Id="rId10" Type="http://schemas.openxmlformats.org/officeDocument/2006/relationships/image" Target="../media/image13.png"/><Relationship Id="rId4" Type="http://schemas.openxmlformats.org/officeDocument/2006/relationships/image" Target="../media/image10.sv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7" Type="http://schemas.microsoft.com/office/2018/10/relationships/comments" Target="../comments/modernComment_488_660CE3DD.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26.sv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ukR368mQ84"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www.youtube.com/watch?v=72cRSWaRuw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mweltbundesamt.de/sites/default/files/medien/377/publikationen/2016-12-14_vermeidung-lebens_mittelabfalle_dt_lang_fi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zugutfuerdietonne.de/unsere-strategie/materialien/grafiken"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wwf.de/fileadmin/fm-wwf/Publikationen-PDF/Landwirtschaft/WWF-Weniger-ist-mehr.pdf" TargetMode="External"/><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727448"/>
            <a:ext cx="108371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de-DE" altLang="de-DE" sz="1400" i="1" dirty="0">
                <a:latin typeface="Arial" panose="020B0604020202020204" pitchFamily="34" charset="0"/>
                <a:ea typeface="Times New Roman" panose="02020603050405020304" pitchFamily="18" charset="0"/>
                <a:cs typeface="Arial" panose="020B0604020202020204" pitchFamily="34" charset="0"/>
              </a:rPr>
              <a:t>Inhouse-Schulung Lebensmittelabfallvermeidung</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4828A-A73D-CDDB-477D-BBA8BCCBEEEF}"/>
              </a:ext>
            </a:extLst>
          </p:cNvPr>
          <p:cNvSpPr>
            <a:spLocks noGrp="1"/>
          </p:cNvSpPr>
          <p:nvPr>
            <p:ph type="ctrTitle"/>
          </p:nvPr>
        </p:nvSpPr>
        <p:spPr>
          <a:xfrm>
            <a:off x="360600" y="1005396"/>
            <a:ext cx="10167357" cy="659408"/>
          </a:xfrm>
        </p:spPr>
        <p:txBody>
          <a:bodyPr vert="horz" wrap="square" lIns="0" tIns="0" rIns="0" bIns="0" numCol="1" anchor="t" anchorCtr="0" compatLnSpc="1">
            <a:prstTxWarp prst="textNoShape">
              <a:avLst/>
            </a:prstTxWarp>
            <a:normAutofit fontScale="90000"/>
          </a:bodyPr>
          <a:lstStyle/>
          <a:p>
            <a:r>
              <a:rPr lang="de-DE" b="1" kern="1200" spc="-24" dirty="0">
                <a:solidFill>
                  <a:schemeClr val="tx1"/>
                </a:solidFill>
                <a:latin typeface="Arial" panose="020B0604020202020204" pitchFamily="34" charset="0"/>
                <a:cs typeface="Arial" panose="020B0604020202020204" pitchFamily="34" charset="0"/>
              </a:rPr>
              <a:t>Messung der Lebensmittelabfälle</a:t>
            </a:r>
            <a:endParaRPr lang="de-DE" b="1" kern="1200" dirty="0">
              <a:solidFill>
                <a:schemeClr val="tx1"/>
              </a:solidFill>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subTitle" idx="1"/>
          </p:nvPr>
        </p:nvSpPr>
        <p:spPr/>
        <p:txBody>
          <a:bodyPr vert="horz" wrap="square" lIns="0" tIns="0" rIns="0" bIns="0" numCol="1" anchor="t" anchorCtr="0" compatLnSpc="1">
            <a:prstTxWarp prst="textNoShape">
              <a:avLst/>
            </a:prstTxWarp>
            <a:normAutofit/>
          </a:bodyPr>
          <a:lstStyle/>
          <a:p>
            <a:pPr>
              <a:spcAft>
                <a:spcPts val="600"/>
              </a:spcAft>
            </a:pPr>
            <a:r>
              <a:rPr lang="de-DE" kern="1200" dirty="0">
                <a:solidFill>
                  <a:schemeClr val="bg1">
                    <a:lumMod val="65000"/>
                  </a:schemeClr>
                </a:solidFill>
                <a:latin typeface="Arial" panose="020B0604020202020204" pitchFamily="34" charset="0"/>
                <a:cs typeface="Arial" panose="020B0604020202020204" pitchFamily="34" charset="0"/>
              </a:rPr>
              <a:t>Wie geht das?</a:t>
            </a:r>
          </a:p>
        </p:txBody>
      </p:sp>
      <p:pic>
        <p:nvPicPr>
          <p:cNvPr id="9" name="Grafik 8" descr="Waage der Justitia mit einfarbiger Füllung">
            <a:extLst>
              <a:ext uri="{FF2B5EF4-FFF2-40B4-BE49-F238E27FC236}">
                <a16:creationId xmlns:a16="http://schemas.microsoft.com/office/drawing/2014/main" id="{A44E784F-2B9A-AF8A-7E7F-95440AB714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9797" y="1726918"/>
            <a:ext cx="5131082" cy="5131082"/>
          </a:xfrm>
          <a:prstGeom prst="rect">
            <a:avLst/>
          </a:prstGeom>
        </p:spPr>
      </p:pic>
    </p:spTree>
    <p:extLst>
      <p:ext uri="{BB962C8B-B14F-4D97-AF65-F5344CB8AC3E}">
        <p14:creationId xmlns:p14="http://schemas.microsoft.com/office/powerpoint/2010/main" val="134108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Messung der Lebensmittelabfälle</a:t>
            </a:r>
            <a:endParaRPr lang="de-DE" b="1" kern="1200"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p:txBody>
          <a:bodyPr vert="horz" wrap="square" lIns="0" tIns="0" rIns="0" bIns="0" numCol="1" anchor="t" anchorCtr="0" compatLnSpc="1">
            <a:prstTxWarp prst="textNoShape">
              <a:avLst/>
            </a:prstTxWarp>
            <a:normAutofit/>
          </a:bodyPr>
          <a:lstStyle/>
          <a:p>
            <a:pPr>
              <a:spcAft>
                <a:spcPts val="600"/>
              </a:spcAft>
            </a:pPr>
            <a:r>
              <a:rPr lang="de-DE" kern="1200" dirty="0"/>
              <a:t>Ziele der Messung</a:t>
            </a:r>
          </a:p>
        </p:txBody>
      </p:sp>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Char char="•"/>
            </a:pPr>
            <a:r>
              <a:rPr lang="de-DE" sz="2000" b="1" dirty="0">
                <a:latin typeface="Arial" panose="020B0604020202020204" pitchFamily="34" charset="0"/>
                <a:cs typeface="Arial" panose="020B0604020202020204" pitchFamily="34" charset="0"/>
              </a:rPr>
              <a:t>Status Quo</a:t>
            </a:r>
            <a:r>
              <a:rPr lang="de-DE" sz="2000" dirty="0">
                <a:latin typeface="Arial" panose="020B0604020202020204" pitchFamily="34" charset="0"/>
                <a:cs typeface="Arial" panose="020B0604020202020204" pitchFamily="34" charset="0"/>
              </a:rPr>
              <a:t>-Erhebung: Art und Menge der Lebensmittelabfälle</a:t>
            </a:r>
          </a:p>
          <a:p>
            <a:pPr>
              <a:lnSpc>
                <a:spcPct val="150000"/>
              </a:lnSpc>
              <a:buFont typeface="Arial" panose="020B0604020202020204" pitchFamily="34" charset="0"/>
              <a:buChar char="•"/>
            </a:pPr>
            <a:r>
              <a:rPr lang="de-DE" sz="2000" dirty="0">
                <a:latin typeface="Arial" panose="020B0604020202020204" pitchFamily="34" charset="0"/>
                <a:cs typeface="Arial" panose="020B0604020202020204" pitchFamily="34" charset="0"/>
              </a:rPr>
              <a:t>Identifizierung der </a:t>
            </a:r>
            <a:r>
              <a:rPr lang="de-DE" sz="2000" b="1" dirty="0">
                <a:latin typeface="Arial" panose="020B0604020202020204" pitchFamily="34" charset="0"/>
                <a:cs typeface="Arial" panose="020B0604020202020204" pitchFamily="34" charset="0"/>
              </a:rPr>
              <a:t>Ursachen</a:t>
            </a:r>
          </a:p>
          <a:p>
            <a:pPr>
              <a:lnSpc>
                <a:spcPct val="150000"/>
              </a:lnSpc>
              <a:buFont typeface="Arial" panose="020B0604020202020204" pitchFamily="34" charset="0"/>
              <a:buChar char="•"/>
            </a:pPr>
            <a:r>
              <a:rPr lang="de-DE" sz="2000" b="1" dirty="0">
                <a:latin typeface="Arial" panose="020B0604020202020204" pitchFamily="34" charset="0"/>
                <a:cs typeface="Arial" panose="020B0604020202020204" pitchFamily="34" charset="0"/>
              </a:rPr>
              <a:t>Kommunikation</a:t>
            </a:r>
            <a:r>
              <a:rPr lang="de-DE" sz="2000" dirty="0">
                <a:latin typeface="Arial" panose="020B0604020202020204" pitchFamily="34" charset="0"/>
                <a:cs typeface="Arial" panose="020B0604020202020204" pitchFamily="34" charset="0"/>
              </a:rPr>
              <a:t> an andere Akteure (z. B. Mitarbeitende, Gäste, Geschäftsführung)</a:t>
            </a:r>
          </a:p>
          <a:p>
            <a:pPr>
              <a:lnSpc>
                <a:spcPct val="150000"/>
              </a:lnSpc>
              <a:buFont typeface="Arial" panose="020B0604020202020204" pitchFamily="34" charset="0"/>
              <a:buChar char="•"/>
            </a:pPr>
            <a:r>
              <a:rPr lang="de-DE" sz="2000" b="1" dirty="0">
                <a:latin typeface="Arial" panose="020B0604020202020204" pitchFamily="34" charset="0"/>
                <a:cs typeface="Arial" panose="020B0604020202020204" pitchFamily="34" charset="0"/>
              </a:rPr>
              <a:t>Maßnahmen</a:t>
            </a:r>
            <a:r>
              <a:rPr lang="de-DE" sz="2000" dirty="0">
                <a:latin typeface="Arial" panose="020B0604020202020204" pitchFamily="34" charset="0"/>
                <a:cs typeface="Arial" panose="020B0604020202020204" pitchFamily="34" charset="0"/>
              </a:rPr>
              <a:t>entwicklung</a:t>
            </a:r>
          </a:p>
          <a:p>
            <a:pPr>
              <a:lnSpc>
                <a:spcPct val="150000"/>
              </a:lnSpc>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de-DE" sz="2000" b="1" dirty="0">
                <a:latin typeface="Arial" panose="020B0604020202020204" pitchFamily="34" charset="0"/>
                <a:cs typeface="Arial" panose="020B0604020202020204" pitchFamily="34" charset="0"/>
              </a:rPr>
              <a:t>Verringerung von Abfallmengen und Kosten</a:t>
            </a:r>
          </a:p>
        </p:txBody>
      </p:sp>
      <p:pic>
        <p:nvPicPr>
          <p:cNvPr id="5" name="Grafik 4" descr="Volltreffer Silhouette">
            <a:extLst>
              <a:ext uri="{FF2B5EF4-FFF2-40B4-BE49-F238E27FC236}">
                <a16:creationId xmlns:a16="http://schemas.microsoft.com/office/drawing/2014/main" id="{C0672335-C32B-2A5D-131F-6066353539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8462" y="3795713"/>
            <a:ext cx="2507775" cy="2507775"/>
          </a:xfrm>
          <a:prstGeom prst="rect">
            <a:avLst/>
          </a:prstGeom>
        </p:spPr>
      </p:pic>
    </p:spTree>
    <p:extLst>
      <p:ext uri="{BB962C8B-B14F-4D97-AF65-F5344CB8AC3E}">
        <p14:creationId xmlns:p14="http://schemas.microsoft.com/office/powerpoint/2010/main" val="240710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325" y="1346539"/>
            <a:ext cx="10867705" cy="3242760"/>
          </a:xfrm>
          <a:prstGeom prst="rect">
            <a:avLst/>
          </a:prstGeom>
        </p:spPr>
        <p:txBody>
          <a:bodyPr vert="horz" wrap="square" lIns="0" tIns="125807" rIns="0" bIns="0" rtlCol="0">
            <a:spAutoFit/>
          </a:bodyPr>
          <a:lstStyle/>
          <a:p>
            <a:pPr marL="290747" indent="-275405">
              <a:spcBef>
                <a:spcPts val="991"/>
              </a:spcBef>
              <a:buFont typeface="Arial"/>
              <a:buChar char="•"/>
              <a:tabLst>
                <a:tab pos="290747" algn="l"/>
                <a:tab pos="291515" algn="l"/>
              </a:tabLst>
            </a:pPr>
            <a:r>
              <a:rPr sz="2416" b="1" spc="-85" dirty="0" err="1">
                <a:latin typeface="Arial" panose="020B0604020202020204" pitchFamily="34" charset="0"/>
                <a:cs typeface="Arial" panose="020B0604020202020204" pitchFamily="34" charset="0"/>
              </a:rPr>
              <a:t>Wer</a:t>
            </a:r>
            <a:r>
              <a:rPr sz="2416" b="1" spc="-36" dirty="0">
                <a:latin typeface="Arial" panose="020B0604020202020204" pitchFamily="34" charset="0"/>
                <a:cs typeface="Arial" panose="020B0604020202020204" pitchFamily="34" charset="0"/>
              </a:rPr>
              <a:t> </a:t>
            </a:r>
            <a:r>
              <a:rPr sz="2416" b="1" dirty="0" err="1">
                <a:latin typeface="Arial" panose="020B0604020202020204" pitchFamily="34" charset="0"/>
                <a:cs typeface="Arial" panose="020B0604020202020204" pitchFamily="34" charset="0"/>
              </a:rPr>
              <a:t>ist</a:t>
            </a:r>
            <a:r>
              <a:rPr sz="2416" b="1" spc="-48" dirty="0">
                <a:latin typeface="Arial" panose="020B0604020202020204" pitchFamily="34" charset="0"/>
                <a:cs typeface="Arial" panose="020B0604020202020204" pitchFamily="34" charset="0"/>
              </a:rPr>
              <a:t> </a:t>
            </a:r>
            <a:r>
              <a:rPr sz="2416" b="1" spc="-12" dirty="0" err="1">
                <a:latin typeface="Arial" panose="020B0604020202020204" pitchFamily="34" charset="0"/>
                <a:cs typeface="Arial" panose="020B0604020202020204" pitchFamily="34" charset="0"/>
              </a:rPr>
              <a:t>verantwortlich</a:t>
            </a:r>
            <a:r>
              <a:rPr sz="2416" b="1" spc="-12" dirty="0">
                <a:latin typeface="Arial" panose="020B0604020202020204" pitchFamily="34" charset="0"/>
                <a:cs typeface="Arial" panose="020B0604020202020204" pitchFamily="34" charset="0"/>
              </a:rPr>
              <a:t>?</a:t>
            </a:r>
            <a:endParaRPr sz="2416" b="1"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sz="2416" b="1" spc="-85" dirty="0" err="1">
                <a:latin typeface="Arial" panose="020B0604020202020204" pitchFamily="34" charset="0"/>
                <a:cs typeface="Arial" panose="020B0604020202020204" pitchFamily="34" charset="0"/>
              </a:rPr>
              <a:t>Wer</a:t>
            </a:r>
            <a:r>
              <a:rPr sz="2416" b="1" spc="-24" dirty="0">
                <a:latin typeface="Arial" panose="020B0604020202020204" pitchFamily="34" charset="0"/>
                <a:cs typeface="Arial" panose="020B0604020202020204" pitchFamily="34" charset="0"/>
              </a:rPr>
              <a:t> </a:t>
            </a:r>
            <a:r>
              <a:rPr sz="2416" b="1" dirty="0">
                <a:latin typeface="Arial" panose="020B0604020202020204" pitchFamily="34" charset="0"/>
                <a:cs typeface="Arial" panose="020B0604020202020204" pitchFamily="34" charset="0"/>
              </a:rPr>
              <a:t>muss</a:t>
            </a:r>
            <a:r>
              <a:rPr sz="2416" b="1" spc="-42" dirty="0">
                <a:latin typeface="Arial" panose="020B0604020202020204" pitchFamily="34" charset="0"/>
                <a:cs typeface="Arial" panose="020B0604020202020204" pitchFamily="34" charset="0"/>
              </a:rPr>
              <a:t> </a:t>
            </a:r>
            <a:r>
              <a:rPr sz="2416" b="1" spc="-42" dirty="0" err="1">
                <a:latin typeface="Arial" panose="020B0604020202020204" pitchFamily="34" charset="0"/>
                <a:cs typeface="Arial" panose="020B0604020202020204" pitchFamily="34" charset="0"/>
              </a:rPr>
              <a:t>eingebunden</a:t>
            </a:r>
            <a:r>
              <a:rPr sz="2416" b="1" spc="-66" dirty="0">
                <a:latin typeface="Arial" panose="020B0604020202020204" pitchFamily="34" charset="0"/>
                <a:cs typeface="Arial" panose="020B0604020202020204" pitchFamily="34" charset="0"/>
              </a:rPr>
              <a:t> </a:t>
            </a:r>
            <a:r>
              <a:rPr sz="2416" b="1" spc="-85" dirty="0" err="1">
                <a:latin typeface="Arial" panose="020B0604020202020204" pitchFamily="34" charset="0"/>
                <a:cs typeface="Arial" panose="020B0604020202020204" pitchFamily="34" charset="0"/>
              </a:rPr>
              <a:t>werden</a:t>
            </a:r>
            <a:r>
              <a:rPr sz="2416" b="1" spc="-85" dirty="0">
                <a:latin typeface="Arial" panose="020B0604020202020204" pitchFamily="34" charset="0"/>
                <a:cs typeface="Arial" panose="020B0604020202020204" pitchFamily="34" charset="0"/>
              </a:rPr>
              <a:t>?</a:t>
            </a:r>
            <a:endParaRPr lang="de-DE" sz="2416" b="1" spc="-85"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endParaRPr lang="de-DE" sz="2416" b="1" spc="-24"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lang="de-DE" sz="2000" spc="-36" dirty="0">
                <a:latin typeface="Arial" panose="020B0604020202020204" pitchFamily="34" charset="0"/>
                <a:cs typeface="Arial" panose="020B0604020202020204" pitchFamily="34" charset="0"/>
              </a:rPr>
              <a:t>Welche</a:t>
            </a:r>
            <a:r>
              <a:rPr lang="de-DE" sz="2000" spc="-85" dirty="0">
                <a:latin typeface="Arial" panose="020B0604020202020204" pitchFamily="34" charset="0"/>
                <a:cs typeface="Arial" panose="020B0604020202020204" pitchFamily="34" charset="0"/>
              </a:rPr>
              <a:t> </a:t>
            </a:r>
            <a:r>
              <a:rPr lang="de-DE" sz="2000" spc="-24" dirty="0">
                <a:latin typeface="Arial" panose="020B0604020202020204" pitchFamily="34" charset="0"/>
                <a:cs typeface="Arial" panose="020B0604020202020204" pitchFamily="34" charset="0"/>
              </a:rPr>
              <a:t>Prozesse</a:t>
            </a:r>
            <a:r>
              <a:rPr lang="de-DE" sz="2000" spc="-85" dirty="0">
                <a:latin typeface="Arial" panose="020B0604020202020204" pitchFamily="34" charset="0"/>
                <a:cs typeface="Arial" panose="020B0604020202020204" pitchFamily="34" charset="0"/>
              </a:rPr>
              <a:t> </a:t>
            </a:r>
            <a:r>
              <a:rPr lang="de-DE" sz="2000" spc="-48" dirty="0">
                <a:latin typeface="Arial" panose="020B0604020202020204" pitchFamily="34" charset="0"/>
                <a:cs typeface="Arial" panose="020B0604020202020204" pitchFamily="34" charset="0"/>
              </a:rPr>
              <a:t>werden</a:t>
            </a:r>
            <a:r>
              <a:rPr lang="de-DE" sz="2000" spc="-79" dirty="0">
                <a:latin typeface="Arial" panose="020B0604020202020204" pitchFamily="34" charset="0"/>
                <a:cs typeface="Arial" panose="020B0604020202020204" pitchFamily="34" charset="0"/>
              </a:rPr>
              <a:t> </a:t>
            </a:r>
            <a:r>
              <a:rPr lang="de-DE" sz="2000" spc="-12" dirty="0">
                <a:latin typeface="Arial" panose="020B0604020202020204" pitchFamily="34" charset="0"/>
                <a:cs typeface="Arial" panose="020B0604020202020204" pitchFamily="34" charset="0"/>
              </a:rPr>
              <a:t>analysiert?</a:t>
            </a:r>
            <a:endParaRPr lang="de-DE" sz="2000"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sz="2000" spc="-85" dirty="0" err="1">
                <a:latin typeface="Arial" panose="020B0604020202020204" pitchFamily="34" charset="0"/>
                <a:cs typeface="Arial" panose="020B0604020202020204" pitchFamily="34" charset="0"/>
              </a:rPr>
              <a:t>Wann</a:t>
            </a:r>
            <a:r>
              <a:rPr sz="2000" spc="-42"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ist</a:t>
            </a:r>
            <a:r>
              <a:rPr sz="2000" spc="-48" dirty="0">
                <a:latin typeface="Arial" panose="020B0604020202020204" pitchFamily="34" charset="0"/>
                <a:cs typeface="Arial" panose="020B0604020202020204" pitchFamily="34" charset="0"/>
              </a:rPr>
              <a:t> </a:t>
            </a:r>
            <a:r>
              <a:rPr sz="2000" spc="-24" dirty="0" err="1">
                <a:latin typeface="Arial" panose="020B0604020202020204" pitchFamily="34" charset="0"/>
                <a:cs typeface="Arial" panose="020B0604020202020204" pitchFamily="34" charset="0"/>
              </a:rPr>
              <a:t>ein</a:t>
            </a:r>
            <a:r>
              <a:rPr sz="2000" spc="-54" dirty="0">
                <a:latin typeface="Arial" panose="020B0604020202020204" pitchFamily="34" charset="0"/>
                <a:cs typeface="Arial" panose="020B0604020202020204" pitchFamily="34" charset="0"/>
              </a:rPr>
              <a:t> </a:t>
            </a:r>
            <a:r>
              <a:rPr sz="2000" spc="-24" dirty="0" err="1">
                <a:latin typeface="Arial" panose="020B0604020202020204" pitchFamily="34" charset="0"/>
                <a:cs typeface="Arial" panose="020B0604020202020204" pitchFamily="34" charset="0"/>
              </a:rPr>
              <a:t>sinnvoller</a:t>
            </a:r>
            <a:r>
              <a:rPr sz="2000" spc="-72"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Startpunkt</a:t>
            </a:r>
            <a:r>
              <a:rPr sz="2000" spc="-12" dirty="0">
                <a:latin typeface="Arial" panose="020B0604020202020204" pitchFamily="34" charset="0"/>
                <a:cs typeface="Arial" panose="020B0604020202020204" pitchFamily="34" charset="0"/>
              </a:rPr>
              <a:t>?</a:t>
            </a:r>
            <a:endParaRPr lang="de-DE" sz="2000" spc="-12" dirty="0">
              <a:latin typeface="Arial" panose="020B0604020202020204" pitchFamily="34" charset="0"/>
              <a:cs typeface="Arial" panose="020B0604020202020204" pitchFamily="34" charset="0"/>
            </a:endParaRPr>
          </a:p>
          <a:p>
            <a:pPr marL="290747" indent="-275405">
              <a:spcBef>
                <a:spcPts val="991"/>
              </a:spcBef>
              <a:buFont typeface="Arial"/>
              <a:buChar char="•"/>
              <a:tabLst>
                <a:tab pos="290747" algn="l"/>
                <a:tab pos="291515" algn="l"/>
              </a:tabLst>
            </a:pPr>
            <a:r>
              <a:rPr lang="de-DE" sz="2000" spc="-85" dirty="0">
                <a:latin typeface="Arial" panose="020B0604020202020204" pitchFamily="34" charset="0"/>
                <a:cs typeface="Arial" panose="020B0604020202020204" pitchFamily="34" charset="0"/>
              </a:rPr>
              <a:t>Wie</a:t>
            </a:r>
            <a:r>
              <a:rPr lang="de-DE" sz="2000" spc="-30"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lange</a:t>
            </a:r>
            <a:r>
              <a:rPr lang="de-DE" sz="2000" spc="-42"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soll</a:t>
            </a:r>
            <a:r>
              <a:rPr lang="de-DE" sz="2000" spc="-72" dirty="0">
                <a:latin typeface="Arial" panose="020B0604020202020204" pitchFamily="34" charset="0"/>
                <a:cs typeface="Arial" panose="020B0604020202020204" pitchFamily="34" charset="0"/>
              </a:rPr>
              <a:t> </a:t>
            </a:r>
            <a:r>
              <a:rPr lang="de-DE" sz="2000" spc="-30" dirty="0">
                <a:latin typeface="Arial" panose="020B0604020202020204" pitchFamily="34" charset="0"/>
                <a:cs typeface="Arial" panose="020B0604020202020204" pitchFamily="34" charset="0"/>
              </a:rPr>
              <a:t>gemessen</a:t>
            </a:r>
            <a:r>
              <a:rPr lang="de-DE" sz="2000" spc="-36" dirty="0">
                <a:latin typeface="Arial" panose="020B0604020202020204" pitchFamily="34" charset="0"/>
                <a:cs typeface="Arial" panose="020B0604020202020204" pitchFamily="34" charset="0"/>
              </a:rPr>
              <a:t> </a:t>
            </a:r>
            <a:r>
              <a:rPr lang="de-DE" sz="2000" spc="-12" dirty="0">
                <a:latin typeface="Arial" panose="020B0604020202020204" pitchFamily="34" charset="0"/>
                <a:cs typeface="Arial" panose="020B0604020202020204" pitchFamily="34" charset="0"/>
              </a:rPr>
              <a:t>werden?</a:t>
            </a:r>
            <a:endParaRPr lang="de-DE" sz="2000"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endParaRPr sz="2416" dirty="0">
              <a:latin typeface="Arial" panose="020B0604020202020204" pitchFamily="34" charset="0"/>
              <a:cs typeface="Arial" panose="020B0604020202020204" pitchFamily="34" charset="0"/>
            </a:endParaRPr>
          </a:p>
        </p:txBody>
      </p:sp>
      <p:sp>
        <p:nvSpPr>
          <p:cNvPr id="13" name="object 13"/>
          <p:cNvSpPr txBox="1"/>
          <p:nvPr/>
        </p:nvSpPr>
        <p:spPr>
          <a:xfrm>
            <a:off x="1311355" y="5119106"/>
            <a:ext cx="4523672" cy="818913"/>
          </a:xfrm>
          <a:prstGeom prst="rect">
            <a:avLst/>
          </a:prstGeom>
          <a:ln w="25907">
            <a:solidFill>
              <a:srgbClr val="E8761B"/>
            </a:solidFill>
          </a:ln>
        </p:spPr>
        <p:txBody>
          <a:bodyPr vert="horz" wrap="square" lIns="0" tIns="148053" rIns="0" bIns="0" rtlCol="0">
            <a:spAutoFit/>
          </a:bodyPr>
          <a:lstStyle/>
          <a:p>
            <a:pPr marL="108167" marR="1414613">
              <a:spcBef>
                <a:spcPts val="1166"/>
              </a:spcBef>
            </a:pPr>
            <a:r>
              <a:rPr sz="2175" err="1">
                <a:latin typeface="Arial" panose="020B0604020202020204" pitchFamily="34" charset="0"/>
                <a:cs typeface="Arial" panose="020B0604020202020204" pitchFamily="34" charset="0"/>
              </a:rPr>
              <a:t>Checkliste</a:t>
            </a:r>
            <a:r>
              <a:rPr sz="2175" spc="-109">
                <a:latin typeface="Arial" panose="020B0604020202020204" pitchFamily="34" charset="0"/>
                <a:cs typeface="Arial" panose="020B0604020202020204" pitchFamily="34" charset="0"/>
              </a:rPr>
              <a:t> </a:t>
            </a:r>
            <a:r>
              <a:rPr sz="2175" spc="-12" err="1">
                <a:latin typeface="Arial" panose="020B0604020202020204" pitchFamily="34" charset="0"/>
                <a:cs typeface="Arial" panose="020B0604020202020204" pitchFamily="34" charset="0"/>
              </a:rPr>
              <a:t>zur</a:t>
            </a:r>
            <a:r>
              <a:rPr sz="2175" spc="-60">
                <a:latin typeface="Arial" panose="020B0604020202020204" pitchFamily="34" charset="0"/>
                <a:cs typeface="Arial" panose="020B0604020202020204" pitchFamily="34" charset="0"/>
              </a:rPr>
              <a:t> </a:t>
            </a:r>
            <a:r>
              <a:rPr sz="2175" spc="-54" err="1">
                <a:latin typeface="Arial" panose="020B0604020202020204" pitchFamily="34" charset="0"/>
                <a:cs typeface="Arial" panose="020B0604020202020204" pitchFamily="34" charset="0"/>
              </a:rPr>
              <a:t>Messung</a:t>
            </a:r>
            <a:r>
              <a:rPr sz="2175" spc="-72">
                <a:latin typeface="Arial" panose="020B0604020202020204" pitchFamily="34" charset="0"/>
                <a:cs typeface="Arial" panose="020B0604020202020204" pitchFamily="34" charset="0"/>
              </a:rPr>
              <a:t> </a:t>
            </a:r>
            <a:r>
              <a:rPr sz="2175" spc="-30">
                <a:latin typeface="Arial" panose="020B0604020202020204" pitchFamily="34" charset="0"/>
                <a:cs typeface="Arial" panose="020B0604020202020204" pitchFamily="34" charset="0"/>
              </a:rPr>
              <a:t>der </a:t>
            </a:r>
            <a:r>
              <a:rPr sz="2175" spc="-12" err="1">
                <a:latin typeface="Arial" panose="020B0604020202020204" pitchFamily="34" charset="0"/>
                <a:cs typeface="Arial" panose="020B0604020202020204" pitchFamily="34" charset="0"/>
              </a:rPr>
              <a:t>Lebensmittelabfälle</a:t>
            </a:r>
            <a:endParaRPr sz="2175">
              <a:latin typeface="Arial" panose="020B0604020202020204" pitchFamily="34" charset="0"/>
              <a:cs typeface="Arial" panose="020B0604020202020204" pitchFamily="34" charset="0"/>
            </a:endParaRPr>
          </a:p>
        </p:txBody>
      </p:sp>
      <p:pic>
        <p:nvPicPr>
          <p:cNvPr id="14" name="object 14" descr="Klemmbrett abgehakt mit einfarbiger Füllung"/>
          <p:cNvPicPr/>
          <p:nvPr/>
        </p:nvPicPr>
        <p:blipFill>
          <a:blip r:embed="rId3">
            <a:extLst>
              <a:ext uri="{96DAC541-7B7A-43D3-8B79-37D633B846F1}">
                <asvg:svgBlip xmlns:asvg="http://schemas.microsoft.com/office/drawing/2016/SVG/main" r:embed="rId4"/>
              </a:ext>
            </a:extLst>
          </a:blip>
          <a:srcRect/>
          <a:stretch/>
        </p:blipFill>
        <p:spPr>
          <a:xfrm>
            <a:off x="206712" y="4946392"/>
            <a:ext cx="1104643" cy="1104643"/>
          </a:xfrm>
          <a:prstGeom prst="rect">
            <a:avLst/>
          </a:prstGeom>
        </p:spPr>
      </p:pic>
      <p:pic>
        <p:nvPicPr>
          <p:cNvPr id="5" name="Grafik 4" descr="Gruppieren">
            <a:extLst>
              <a:ext uri="{FF2B5EF4-FFF2-40B4-BE49-F238E27FC236}">
                <a16:creationId xmlns:a16="http://schemas.microsoft.com/office/drawing/2014/main" id="{45A89F49-4648-423A-9C40-644A08C04A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1140" y="2472324"/>
            <a:ext cx="2474068" cy="2474068"/>
          </a:xfrm>
          <a:prstGeom prst="rect">
            <a:avLst/>
          </a:prstGeom>
        </p:spPr>
      </p:pic>
      <p:pic>
        <p:nvPicPr>
          <p:cNvPr id="7" name="Grafik 6" descr="Fragezeichen">
            <a:extLst>
              <a:ext uri="{FF2B5EF4-FFF2-40B4-BE49-F238E27FC236}">
                <a16:creationId xmlns:a16="http://schemas.microsoft.com/office/drawing/2014/main" id="{C12CC831-5E9C-4FFB-AE3F-3E6EDB8594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0974" y="1622397"/>
            <a:ext cx="914400" cy="914400"/>
          </a:xfrm>
          <a:prstGeom prst="rect">
            <a:avLst/>
          </a:prstGeom>
        </p:spPr>
      </p:pic>
      <p:sp>
        <p:nvSpPr>
          <p:cNvPr id="9" name="Titel 1">
            <a:extLst>
              <a:ext uri="{FF2B5EF4-FFF2-40B4-BE49-F238E27FC236}">
                <a16:creationId xmlns:a16="http://schemas.microsoft.com/office/drawing/2014/main" id="{1921C4CB-961F-48AA-8C77-349A00AD99F7}"/>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Systematisches Vorgehen planen</a:t>
            </a:r>
            <a:endParaRPr lang="de-DE" b="1" kern="12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11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lnSpcReduction="10000"/>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Festlegung von Rollen, Aufgaben,</a:t>
            </a:r>
          </a:p>
          <a:p>
            <a:pPr>
              <a:spcAft>
                <a:spcPts val="600"/>
              </a:spcAft>
            </a:pPr>
            <a:r>
              <a:rPr lang="de-DE" spc="-24" dirty="0">
                <a:latin typeface="Arial" panose="020B0604020202020204" pitchFamily="34" charset="0"/>
                <a:cs typeface="Arial" panose="020B0604020202020204" pitchFamily="34" charset="0"/>
              </a:rPr>
              <a:t>Verantwortlichkeiten</a:t>
            </a:r>
            <a:r>
              <a:rPr lang="de-DE" b="1" kern="1200" spc="-24" dirty="0">
                <a:latin typeface="Arial" panose="020B0604020202020204" pitchFamily="34" charset="0"/>
                <a:cs typeface="Arial" panose="020B0604020202020204" pitchFamily="34" charset="0"/>
              </a:rPr>
              <a:t> </a:t>
            </a:r>
            <a:endParaRPr lang="de-DE" b="1" kern="1200"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a:xfrm>
            <a:off x="371481" y="1406666"/>
            <a:ext cx="8820993" cy="504540"/>
          </a:xfrm>
        </p:spPr>
        <p:txBody>
          <a:bodyPr vert="horz" wrap="square" lIns="0" tIns="0" rIns="0" bIns="0" numCol="1" anchor="t" anchorCtr="0" compatLnSpc="1">
            <a:prstTxWarp prst="textNoShape">
              <a:avLst/>
            </a:prstTxWarp>
            <a:normAutofit/>
          </a:bodyPr>
          <a:lstStyle/>
          <a:p>
            <a:pPr>
              <a:spcAft>
                <a:spcPts val="600"/>
              </a:spcAft>
            </a:pPr>
            <a:r>
              <a:rPr lang="de-DE" dirty="0"/>
              <a:t>Prozessdiagramm inkl. Informationsfluss</a:t>
            </a:r>
            <a:endParaRPr lang="de-DE" kern="1200" dirty="0"/>
          </a:p>
        </p:txBody>
      </p:sp>
      <p:sp>
        <p:nvSpPr>
          <p:cNvPr id="2" name="Rechteck 1">
            <a:extLst>
              <a:ext uri="{FF2B5EF4-FFF2-40B4-BE49-F238E27FC236}">
                <a16:creationId xmlns:a16="http://schemas.microsoft.com/office/drawing/2014/main" id="{B9D1A293-A860-4025-B63E-EE57856DCD59}"/>
              </a:ext>
            </a:extLst>
          </p:cNvPr>
          <p:cNvSpPr/>
          <p:nvPr/>
        </p:nvSpPr>
        <p:spPr>
          <a:xfrm>
            <a:off x="371481" y="2047347"/>
            <a:ext cx="11294046" cy="4435995"/>
          </a:xfrm>
          <a:prstGeom prst="rect">
            <a:avLst/>
          </a:prstGeom>
          <a:solidFill>
            <a:schemeClr val="bg1"/>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900" dirty="0">
                <a:solidFill>
                  <a:schemeClr val="bg1">
                    <a:lumMod val="50000"/>
                  </a:schemeClr>
                </a:solidFill>
                <a:latin typeface="Arial" panose="020B0604020202020204" pitchFamily="34" charset="0"/>
                <a:cs typeface="Arial" panose="020B0604020202020204" pitchFamily="34" charset="0"/>
              </a:rPr>
              <a:t>Hier können Sie ihr Prozessdiagramm aus dem ersten Workshop ein- und vorstellen.</a:t>
            </a:r>
          </a:p>
        </p:txBody>
      </p:sp>
    </p:spTree>
    <p:extLst>
      <p:ext uri="{BB962C8B-B14F-4D97-AF65-F5344CB8AC3E}">
        <p14:creationId xmlns:p14="http://schemas.microsoft.com/office/powerpoint/2010/main" val="79173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325" y="1346539"/>
            <a:ext cx="10867705" cy="3665953"/>
          </a:xfrm>
          <a:prstGeom prst="rect">
            <a:avLst/>
          </a:prstGeom>
        </p:spPr>
        <p:txBody>
          <a:bodyPr vert="horz" wrap="square" lIns="0" tIns="125807" rIns="0" bIns="0" rtlCol="0">
            <a:spAutoFit/>
          </a:bodyPr>
          <a:lstStyle/>
          <a:p>
            <a:pPr marL="290747" indent="-275405">
              <a:spcBef>
                <a:spcPts val="991"/>
              </a:spcBef>
              <a:buFont typeface="Arial"/>
              <a:buChar char="•"/>
              <a:tabLst>
                <a:tab pos="290747" algn="l"/>
                <a:tab pos="291515" algn="l"/>
              </a:tabLst>
            </a:pPr>
            <a:r>
              <a:rPr sz="2000" spc="-85" dirty="0" err="1">
                <a:latin typeface="Arial" panose="020B0604020202020204" pitchFamily="34" charset="0"/>
                <a:cs typeface="Arial" panose="020B0604020202020204" pitchFamily="34" charset="0"/>
              </a:rPr>
              <a:t>Wer</a:t>
            </a:r>
            <a:r>
              <a:rPr sz="2000" spc="-36"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ist</a:t>
            </a:r>
            <a:r>
              <a:rPr sz="2000" spc="-48"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verantwortlich</a:t>
            </a:r>
            <a:r>
              <a:rPr sz="2000" spc="-12"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sz="2000" spc="-85" dirty="0" err="1">
                <a:latin typeface="Arial" panose="020B0604020202020204" pitchFamily="34" charset="0"/>
                <a:cs typeface="Arial" panose="020B0604020202020204" pitchFamily="34" charset="0"/>
              </a:rPr>
              <a:t>Wer</a:t>
            </a:r>
            <a:r>
              <a:rPr sz="2000" spc="-2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muss</a:t>
            </a:r>
            <a:r>
              <a:rPr sz="2000" spc="-42" dirty="0">
                <a:latin typeface="Arial" panose="020B0604020202020204" pitchFamily="34" charset="0"/>
                <a:cs typeface="Arial" panose="020B0604020202020204" pitchFamily="34" charset="0"/>
              </a:rPr>
              <a:t> </a:t>
            </a:r>
            <a:r>
              <a:rPr sz="2000" spc="-42" dirty="0" err="1">
                <a:latin typeface="Arial" panose="020B0604020202020204" pitchFamily="34" charset="0"/>
                <a:cs typeface="Arial" panose="020B0604020202020204" pitchFamily="34" charset="0"/>
              </a:rPr>
              <a:t>eingebunden</a:t>
            </a:r>
            <a:r>
              <a:rPr sz="2000" spc="-66" dirty="0">
                <a:latin typeface="Arial" panose="020B0604020202020204" pitchFamily="34" charset="0"/>
                <a:cs typeface="Arial" panose="020B0604020202020204" pitchFamily="34" charset="0"/>
              </a:rPr>
              <a:t> </a:t>
            </a:r>
            <a:r>
              <a:rPr sz="2000" spc="-85" dirty="0" err="1">
                <a:latin typeface="Arial" panose="020B0604020202020204" pitchFamily="34" charset="0"/>
                <a:cs typeface="Arial" panose="020B0604020202020204" pitchFamily="34" charset="0"/>
              </a:rPr>
              <a:t>werden</a:t>
            </a:r>
            <a:r>
              <a:rPr sz="2000" spc="-85" dirty="0">
                <a:latin typeface="Arial" panose="020B0604020202020204" pitchFamily="34" charset="0"/>
                <a:cs typeface="Arial" panose="020B0604020202020204" pitchFamily="34" charset="0"/>
              </a:rPr>
              <a:t>?</a:t>
            </a:r>
            <a:r>
              <a:rPr sz="2000" spc="-24" dirty="0">
                <a:latin typeface="Arial" panose="020B0604020202020204" pitchFamily="34" charset="0"/>
                <a:cs typeface="Arial" panose="020B0604020202020204" pitchFamily="34" charset="0"/>
              </a:rPr>
              <a:t> </a:t>
            </a:r>
            <a:endParaRPr lang="de-DE" sz="2000" spc="-24"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endParaRPr lang="de-DE" sz="2416" spc="-24"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lang="de-DE" sz="2416" b="1" spc="-36" dirty="0">
                <a:latin typeface="Arial" panose="020B0604020202020204" pitchFamily="34" charset="0"/>
                <a:cs typeface="Arial" panose="020B0604020202020204" pitchFamily="34" charset="0"/>
              </a:rPr>
              <a:t>Welche</a:t>
            </a:r>
            <a:r>
              <a:rPr lang="de-DE" sz="2416" b="1" spc="-85" dirty="0">
                <a:latin typeface="Arial" panose="020B0604020202020204" pitchFamily="34" charset="0"/>
                <a:cs typeface="Arial" panose="020B0604020202020204" pitchFamily="34" charset="0"/>
              </a:rPr>
              <a:t> </a:t>
            </a:r>
            <a:r>
              <a:rPr lang="de-DE" sz="2416" b="1" spc="-24" dirty="0">
                <a:latin typeface="Arial" panose="020B0604020202020204" pitchFamily="34" charset="0"/>
                <a:cs typeface="Arial" panose="020B0604020202020204" pitchFamily="34" charset="0"/>
              </a:rPr>
              <a:t>Prozesse</a:t>
            </a:r>
            <a:r>
              <a:rPr lang="de-DE" sz="2416" b="1" spc="-85" dirty="0">
                <a:latin typeface="Arial" panose="020B0604020202020204" pitchFamily="34" charset="0"/>
                <a:cs typeface="Arial" panose="020B0604020202020204" pitchFamily="34" charset="0"/>
              </a:rPr>
              <a:t> </a:t>
            </a:r>
            <a:r>
              <a:rPr lang="de-DE" sz="2416" b="1" spc="-48" dirty="0">
                <a:latin typeface="Arial" panose="020B0604020202020204" pitchFamily="34" charset="0"/>
                <a:cs typeface="Arial" panose="020B0604020202020204" pitchFamily="34" charset="0"/>
              </a:rPr>
              <a:t>werden</a:t>
            </a:r>
            <a:r>
              <a:rPr lang="de-DE" sz="2416" b="1" spc="-79" dirty="0">
                <a:latin typeface="Arial" panose="020B0604020202020204" pitchFamily="34" charset="0"/>
                <a:cs typeface="Arial" panose="020B0604020202020204" pitchFamily="34" charset="0"/>
              </a:rPr>
              <a:t> </a:t>
            </a:r>
            <a:r>
              <a:rPr lang="de-DE" sz="2416" b="1" spc="-12" dirty="0">
                <a:latin typeface="Arial" panose="020B0604020202020204" pitchFamily="34" charset="0"/>
                <a:cs typeface="Arial" panose="020B0604020202020204" pitchFamily="34" charset="0"/>
              </a:rPr>
              <a:t>analysiert?</a:t>
            </a:r>
          </a:p>
          <a:p>
            <a:pPr marL="290747" indent="-275405">
              <a:spcBef>
                <a:spcPts val="870"/>
              </a:spcBef>
              <a:buFont typeface="Arial"/>
              <a:buChar char="•"/>
              <a:tabLst>
                <a:tab pos="290747" algn="l"/>
                <a:tab pos="291515" algn="l"/>
              </a:tabLst>
            </a:pPr>
            <a:endParaRPr lang="de-DE" sz="2416" b="1"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sz="2000" spc="-85" dirty="0" err="1">
                <a:latin typeface="Arial" panose="020B0604020202020204" pitchFamily="34" charset="0"/>
                <a:cs typeface="Arial" panose="020B0604020202020204" pitchFamily="34" charset="0"/>
              </a:rPr>
              <a:t>Wann</a:t>
            </a:r>
            <a:r>
              <a:rPr sz="2000" spc="-42"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ist</a:t>
            </a:r>
            <a:r>
              <a:rPr sz="2000" spc="-48" dirty="0">
                <a:latin typeface="Arial" panose="020B0604020202020204" pitchFamily="34" charset="0"/>
                <a:cs typeface="Arial" panose="020B0604020202020204" pitchFamily="34" charset="0"/>
              </a:rPr>
              <a:t> </a:t>
            </a:r>
            <a:r>
              <a:rPr sz="2000" spc="-24" dirty="0" err="1">
                <a:latin typeface="Arial" panose="020B0604020202020204" pitchFamily="34" charset="0"/>
                <a:cs typeface="Arial" panose="020B0604020202020204" pitchFamily="34" charset="0"/>
              </a:rPr>
              <a:t>ein</a:t>
            </a:r>
            <a:r>
              <a:rPr sz="2000" spc="-54" dirty="0">
                <a:latin typeface="Arial" panose="020B0604020202020204" pitchFamily="34" charset="0"/>
                <a:cs typeface="Arial" panose="020B0604020202020204" pitchFamily="34" charset="0"/>
              </a:rPr>
              <a:t> </a:t>
            </a:r>
            <a:r>
              <a:rPr sz="2000" spc="-24" dirty="0" err="1">
                <a:latin typeface="Arial" panose="020B0604020202020204" pitchFamily="34" charset="0"/>
                <a:cs typeface="Arial" panose="020B0604020202020204" pitchFamily="34" charset="0"/>
              </a:rPr>
              <a:t>sinnvoller</a:t>
            </a:r>
            <a:r>
              <a:rPr sz="2000" spc="-72"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Startpunkt</a:t>
            </a:r>
            <a:r>
              <a:rPr sz="2000" spc="-12" dirty="0">
                <a:latin typeface="Arial" panose="020B0604020202020204" pitchFamily="34" charset="0"/>
                <a:cs typeface="Arial" panose="020B0604020202020204" pitchFamily="34" charset="0"/>
              </a:rPr>
              <a:t>?</a:t>
            </a:r>
            <a:endParaRPr lang="de-DE" sz="2000" spc="-12" dirty="0">
              <a:latin typeface="Arial" panose="020B0604020202020204" pitchFamily="34" charset="0"/>
              <a:cs typeface="Arial" panose="020B0604020202020204" pitchFamily="34" charset="0"/>
            </a:endParaRPr>
          </a:p>
          <a:p>
            <a:pPr marL="290747" indent="-275405">
              <a:spcBef>
                <a:spcPts val="991"/>
              </a:spcBef>
              <a:buFont typeface="Arial"/>
              <a:buChar char="•"/>
              <a:tabLst>
                <a:tab pos="290747" algn="l"/>
                <a:tab pos="291515" algn="l"/>
              </a:tabLst>
            </a:pPr>
            <a:r>
              <a:rPr lang="de-DE" sz="2000" spc="-85" dirty="0">
                <a:latin typeface="Arial" panose="020B0604020202020204" pitchFamily="34" charset="0"/>
                <a:cs typeface="Arial" panose="020B0604020202020204" pitchFamily="34" charset="0"/>
              </a:rPr>
              <a:t>Wie</a:t>
            </a:r>
            <a:r>
              <a:rPr lang="de-DE" sz="2000" spc="-30"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lange</a:t>
            </a:r>
            <a:r>
              <a:rPr lang="de-DE" sz="2000" spc="-42"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soll</a:t>
            </a:r>
            <a:r>
              <a:rPr lang="de-DE" sz="2000" spc="-72" dirty="0">
                <a:latin typeface="Arial" panose="020B0604020202020204" pitchFamily="34" charset="0"/>
                <a:cs typeface="Arial" panose="020B0604020202020204" pitchFamily="34" charset="0"/>
              </a:rPr>
              <a:t> </a:t>
            </a:r>
            <a:r>
              <a:rPr lang="de-DE" sz="2000" spc="-30" dirty="0">
                <a:latin typeface="Arial" panose="020B0604020202020204" pitchFamily="34" charset="0"/>
                <a:cs typeface="Arial" panose="020B0604020202020204" pitchFamily="34" charset="0"/>
              </a:rPr>
              <a:t>gemessen</a:t>
            </a:r>
            <a:r>
              <a:rPr lang="de-DE" sz="2000" spc="-36" dirty="0">
                <a:latin typeface="Arial" panose="020B0604020202020204" pitchFamily="34" charset="0"/>
                <a:cs typeface="Arial" panose="020B0604020202020204" pitchFamily="34" charset="0"/>
              </a:rPr>
              <a:t> </a:t>
            </a:r>
            <a:r>
              <a:rPr lang="de-DE" sz="2000" spc="-12" dirty="0">
                <a:latin typeface="Arial" panose="020B0604020202020204" pitchFamily="34" charset="0"/>
                <a:cs typeface="Arial" panose="020B0604020202020204" pitchFamily="34" charset="0"/>
              </a:rPr>
              <a:t>werden?</a:t>
            </a:r>
            <a:endParaRPr lang="de-DE" sz="2000"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endParaRPr sz="2416" dirty="0">
              <a:latin typeface="Arial" panose="020B0604020202020204" pitchFamily="34" charset="0"/>
              <a:cs typeface="Arial" panose="020B0604020202020204" pitchFamily="34" charset="0"/>
            </a:endParaRPr>
          </a:p>
        </p:txBody>
      </p:sp>
      <p:sp>
        <p:nvSpPr>
          <p:cNvPr id="13" name="object 13"/>
          <p:cNvSpPr txBox="1"/>
          <p:nvPr/>
        </p:nvSpPr>
        <p:spPr>
          <a:xfrm>
            <a:off x="1311355" y="5119106"/>
            <a:ext cx="4523672" cy="818913"/>
          </a:xfrm>
          <a:prstGeom prst="rect">
            <a:avLst/>
          </a:prstGeom>
          <a:ln w="25907">
            <a:solidFill>
              <a:srgbClr val="E8761B"/>
            </a:solidFill>
          </a:ln>
        </p:spPr>
        <p:txBody>
          <a:bodyPr vert="horz" wrap="square" lIns="0" tIns="148053" rIns="0" bIns="0" rtlCol="0">
            <a:spAutoFit/>
          </a:bodyPr>
          <a:lstStyle/>
          <a:p>
            <a:pPr marL="108167" marR="1414613">
              <a:spcBef>
                <a:spcPts val="1166"/>
              </a:spcBef>
            </a:pPr>
            <a:r>
              <a:rPr sz="2175" err="1">
                <a:latin typeface="Arial" panose="020B0604020202020204" pitchFamily="34" charset="0"/>
                <a:cs typeface="Arial" panose="020B0604020202020204" pitchFamily="34" charset="0"/>
              </a:rPr>
              <a:t>Checkliste</a:t>
            </a:r>
            <a:r>
              <a:rPr sz="2175" spc="-109">
                <a:latin typeface="Arial" panose="020B0604020202020204" pitchFamily="34" charset="0"/>
                <a:cs typeface="Arial" panose="020B0604020202020204" pitchFamily="34" charset="0"/>
              </a:rPr>
              <a:t> </a:t>
            </a:r>
            <a:r>
              <a:rPr sz="2175" spc="-12" err="1">
                <a:latin typeface="Arial" panose="020B0604020202020204" pitchFamily="34" charset="0"/>
                <a:cs typeface="Arial" panose="020B0604020202020204" pitchFamily="34" charset="0"/>
              </a:rPr>
              <a:t>zur</a:t>
            </a:r>
            <a:r>
              <a:rPr sz="2175" spc="-60">
                <a:latin typeface="Arial" panose="020B0604020202020204" pitchFamily="34" charset="0"/>
                <a:cs typeface="Arial" panose="020B0604020202020204" pitchFamily="34" charset="0"/>
              </a:rPr>
              <a:t> </a:t>
            </a:r>
            <a:r>
              <a:rPr sz="2175" spc="-54" err="1">
                <a:latin typeface="Arial" panose="020B0604020202020204" pitchFamily="34" charset="0"/>
                <a:cs typeface="Arial" panose="020B0604020202020204" pitchFamily="34" charset="0"/>
              </a:rPr>
              <a:t>Messung</a:t>
            </a:r>
            <a:r>
              <a:rPr sz="2175" spc="-72">
                <a:latin typeface="Arial" panose="020B0604020202020204" pitchFamily="34" charset="0"/>
                <a:cs typeface="Arial" panose="020B0604020202020204" pitchFamily="34" charset="0"/>
              </a:rPr>
              <a:t> </a:t>
            </a:r>
            <a:r>
              <a:rPr sz="2175" spc="-30">
                <a:latin typeface="Arial" panose="020B0604020202020204" pitchFamily="34" charset="0"/>
                <a:cs typeface="Arial" panose="020B0604020202020204" pitchFamily="34" charset="0"/>
              </a:rPr>
              <a:t>der </a:t>
            </a:r>
            <a:r>
              <a:rPr sz="2175" spc="-12" err="1">
                <a:latin typeface="Arial" panose="020B0604020202020204" pitchFamily="34" charset="0"/>
                <a:cs typeface="Arial" panose="020B0604020202020204" pitchFamily="34" charset="0"/>
              </a:rPr>
              <a:t>Lebensmittelabfälle</a:t>
            </a:r>
            <a:endParaRPr sz="2175">
              <a:latin typeface="Arial" panose="020B0604020202020204" pitchFamily="34" charset="0"/>
              <a:cs typeface="Arial" panose="020B0604020202020204" pitchFamily="34" charset="0"/>
            </a:endParaRPr>
          </a:p>
        </p:txBody>
      </p:sp>
      <p:pic>
        <p:nvPicPr>
          <p:cNvPr id="14" name="object 14" descr="Klemmbrett abgehakt mit einfarbiger Füllung"/>
          <p:cNvPicPr/>
          <p:nvPr/>
        </p:nvPicPr>
        <p:blipFill>
          <a:blip r:embed="rId3">
            <a:extLst>
              <a:ext uri="{96DAC541-7B7A-43D3-8B79-37D633B846F1}">
                <asvg:svgBlip xmlns:asvg="http://schemas.microsoft.com/office/drawing/2016/SVG/main" r:embed="rId4"/>
              </a:ext>
            </a:extLst>
          </a:blip>
          <a:srcRect/>
          <a:stretch/>
        </p:blipFill>
        <p:spPr>
          <a:xfrm>
            <a:off x="206712" y="4946392"/>
            <a:ext cx="1104643" cy="1104643"/>
          </a:xfrm>
          <a:prstGeom prst="rect">
            <a:avLst/>
          </a:prstGeom>
        </p:spPr>
      </p:pic>
      <p:graphicFrame>
        <p:nvGraphicFramePr>
          <p:cNvPr id="5" name="Diagramm 4">
            <a:extLst>
              <a:ext uri="{FF2B5EF4-FFF2-40B4-BE49-F238E27FC236}">
                <a16:creationId xmlns:a16="http://schemas.microsoft.com/office/drawing/2014/main" id="{684D3DF6-3DE3-4DF6-A4C2-334FD0CE5284}"/>
              </a:ext>
            </a:extLst>
          </p:cNvPr>
          <p:cNvGraphicFramePr/>
          <p:nvPr>
            <p:extLst>
              <p:ext uri="{D42A27DB-BD31-4B8C-83A1-F6EECF244321}">
                <p14:modId xmlns:p14="http://schemas.microsoft.com/office/powerpoint/2010/main" val="1540439896"/>
              </p:ext>
            </p:extLst>
          </p:nvPr>
        </p:nvGraphicFramePr>
        <p:xfrm>
          <a:off x="6356975" y="236147"/>
          <a:ext cx="490767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fik 8" descr="Fragezeichen">
            <a:extLst>
              <a:ext uri="{FF2B5EF4-FFF2-40B4-BE49-F238E27FC236}">
                <a16:creationId xmlns:a16="http://schemas.microsoft.com/office/drawing/2014/main" id="{5585735A-7C15-4AF8-9FC8-32703F60FD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53610" y="1680099"/>
            <a:ext cx="914400" cy="914400"/>
          </a:xfrm>
          <a:prstGeom prst="rect">
            <a:avLst/>
          </a:prstGeom>
        </p:spPr>
      </p:pic>
      <p:sp>
        <p:nvSpPr>
          <p:cNvPr id="10" name="Titel 1">
            <a:extLst>
              <a:ext uri="{FF2B5EF4-FFF2-40B4-BE49-F238E27FC236}">
                <a16:creationId xmlns:a16="http://schemas.microsoft.com/office/drawing/2014/main" id="{0C2958C6-B548-4A3F-971E-F546A218B8B9}"/>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Systematisches Vorgehen planen</a:t>
            </a:r>
            <a:endParaRPr lang="de-DE"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87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3956" y="3127066"/>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rgbClr val="E8761B"/>
            </a:solidFill>
          </a:ln>
        </p:spPr>
        <p:txBody>
          <a:bodyPr wrap="square" lIns="0" tIns="0" rIns="0" bIns="0" rtlCol="0"/>
          <a:lstStyle/>
          <a:p>
            <a:pPr algn="ctr"/>
            <a:endParaRPr>
              <a:solidFill>
                <a:srgbClr val="E8761B"/>
              </a:solidFill>
            </a:endParaRPr>
          </a:p>
        </p:txBody>
      </p:sp>
      <p:sp>
        <p:nvSpPr>
          <p:cNvPr id="3" name="object 3"/>
          <p:cNvSpPr txBox="1"/>
          <p:nvPr/>
        </p:nvSpPr>
        <p:spPr>
          <a:xfrm>
            <a:off x="4001624" y="3267410"/>
            <a:ext cx="1356258" cy="292491"/>
          </a:xfrm>
          <a:prstGeom prst="rect">
            <a:avLst/>
          </a:prstGeom>
        </p:spPr>
        <p:txBody>
          <a:bodyPr vert="horz" wrap="square" lIns="0" tIns="15342" rIns="0" bIns="0" rtlCol="0">
            <a:spAutoFit/>
          </a:bodyPr>
          <a:lstStyle/>
          <a:p>
            <a:pPr marL="15343" algn="ctr">
              <a:spcBef>
                <a:spcPts val="121"/>
              </a:spcBef>
            </a:pPr>
            <a:r>
              <a:rPr spc="-30">
                <a:solidFill>
                  <a:srgbClr val="E8761B"/>
                </a:solidFill>
                <a:latin typeface="Arial" panose="020B0604020202020204" pitchFamily="34" charset="0"/>
                <a:cs typeface="Arial" panose="020B0604020202020204" pitchFamily="34" charset="0"/>
              </a:rPr>
              <a:t>Zubereitung</a:t>
            </a:r>
            <a:endParaRPr>
              <a:solidFill>
                <a:srgbClr val="E8761B"/>
              </a:solidFill>
              <a:latin typeface="Arial" panose="020B0604020202020204" pitchFamily="34" charset="0"/>
              <a:cs typeface="Arial" panose="020B0604020202020204" pitchFamily="34" charset="0"/>
            </a:endParaRPr>
          </a:p>
        </p:txBody>
      </p:sp>
      <p:sp>
        <p:nvSpPr>
          <p:cNvPr id="4" name="object 4"/>
          <p:cNvSpPr/>
          <p:nvPr/>
        </p:nvSpPr>
        <p:spPr>
          <a:xfrm>
            <a:off x="6355897"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rgbClr val="E8761B"/>
            </a:solidFill>
          </a:ln>
        </p:spPr>
        <p:txBody>
          <a:bodyPr wrap="square" lIns="0" tIns="0" rIns="0" bIns="0" rtlCol="0"/>
          <a:lstStyle/>
          <a:p>
            <a:pPr algn="ctr"/>
            <a:endParaRPr>
              <a:solidFill>
                <a:srgbClr val="E8761B"/>
              </a:solidFill>
            </a:endParaRPr>
          </a:p>
        </p:txBody>
      </p:sp>
      <p:sp>
        <p:nvSpPr>
          <p:cNvPr id="5" name="object 5"/>
          <p:cNvSpPr txBox="1"/>
          <p:nvPr/>
        </p:nvSpPr>
        <p:spPr>
          <a:xfrm>
            <a:off x="6856959" y="3246073"/>
            <a:ext cx="976536" cy="292491"/>
          </a:xfrm>
          <a:prstGeom prst="rect">
            <a:avLst/>
          </a:prstGeom>
        </p:spPr>
        <p:txBody>
          <a:bodyPr vert="horz" wrap="square" lIns="0" tIns="15342" rIns="0" bIns="0" rtlCol="0">
            <a:spAutoFit/>
          </a:bodyPr>
          <a:lstStyle/>
          <a:p>
            <a:pPr marL="15343" algn="ctr">
              <a:spcBef>
                <a:spcPts val="121"/>
              </a:spcBef>
            </a:pPr>
            <a:r>
              <a:rPr spc="-12">
                <a:solidFill>
                  <a:srgbClr val="E8761B"/>
                </a:solidFill>
                <a:latin typeface="Arial" panose="020B0604020202020204" pitchFamily="34" charset="0"/>
                <a:cs typeface="Arial" panose="020B0604020202020204" pitchFamily="34" charset="0"/>
              </a:rPr>
              <a:t>Ausgabe</a:t>
            </a:r>
            <a:endParaRPr>
              <a:solidFill>
                <a:srgbClr val="E8761B"/>
              </a:solidFill>
              <a:latin typeface="Arial" panose="020B0604020202020204" pitchFamily="34" charset="0"/>
              <a:cs typeface="Arial" panose="020B0604020202020204" pitchFamily="34" charset="0"/>
            </a:endParaRPr>
          </a:p>
        </p:txBody>
      </p:sp>
      <p:sp>
        <p:nvSpPr>
          <p:cNvPr id="6" name="object 6"/>
          <p:cNvSpPr/>
          <p:nvPr/>
        </p:nvSpPr>
        <p:spPr>
          <a:xfrm>
            <a:off x="9001520"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rgbClr val="E8761B"/>
            </a:solidFill>
          </a:ln>
        </p:spPr>
        <p:txBody>
          <a:bodyPr wrap="square" lIns="0" tIns="0" rIns="0" bIns="0" rtlCol="0"/>
          <a:lstStyle/>
          <a:p>
            <a:pPr algn="ctr"/>
            <a:endParaRPr>
              <a:solidFill>
                <a:srgbClr val="E8761B"/>
              </a:solidFill>
            </a:endParaRPr>
          </a:p>
        </p:txBody>
      </p:sp>
      <p:sp>
        <p:nvSpPr>
          <p:cNvPr id="7" name="object 7"/>
          <p:cNvSpPr txBox="1"/>
          <p:nvPr/>
        </p:nvSpPr>
        <p:spPr>
          <a:xfrm>
            <a:off x="9637891" y="3273552"/>
            <a:ext cx="866072" cy="292491"/>
          </a:xfrm>
          <a:prstGeom prst="rect">
            <a:avLst/>
          </a:prstGeom>
        </p:spPr>
        <p:txBody>
          <a:bodyPr vert="horz" wrap="square" lIns="0" tIns="15342" rIns="0" bIns="0" rtlCol="0">
            <a:spAutoFit/>
          </a:bodyPr>
          <a:lstStyle/>
          <a:p>
            <a:pPr marL="15343" algn="ctr">
              <a:spcBef>
                <a:spcPts val="121"/>
              </a:spcBef>
            </a:pPr>
            <a:r>
              <a:rPr spc="-48" dirty="0" err="1">
                <a:solidFill>
                  <a:srgbClr val="E8761B"/>
                </a:solidFill>
                <a:latin typeface="Arial" panose="020B0604020202020204" pitchFamily="34" charset="0"/>
                <a:cs typeface="Arial" panose="020B0604020202020204" pitchFamily="34" charset="0"/>
              </a:rPr>
              <a:t>Verzehr</a:t>
            </a:r>
            <a:endParaRPr dirty="0">
              <a:solidFill>
                <a:srgbClr val="E8761B"/>
              </a:solidFill>
              <a:latin typeface="Arial" panose="020B0604020202020204" pitchFamily="34" charset="0"/>
              <a:cs typeface="Arial" panose="020B0604020202020204" pitchFamily="34" charset="0"/>
            </a:endParaRPr>
          </a:p>
        </p:txBody>
      </p:sp>
      <p:sp>
        <p:nvSpPr>
          <p:cNvPr id="15" name="object 15"/>
          <p:cNvSpPr txBox="1"/>
          <p:nvPr/>
        </p:nvSpPr>
        <p:spPr>
          <a:xfrm>
            <a:off x="6362727" y="4258592"/>
            <a:ext cx="1980000" cy="451801"/>
          </a:xfrm>
          <a:prstGeom prst="rect">
            <a:avLst/>
          </a:prstGeom>
          <a:solidFill>
            <a:srgbClr val="D9D9D9"/>
          </a:solidFill>
          <a:ln w="9144">
            <a:solidFill>
              <a:srgbClr val="E8761B"/>
            </a:solidFill>
          </a:ln>
        </p:spPr>
        <p:txBody>
          <a:bodyPr vert="horz" wrap="square" lIns="0" tIns="20712" rIns="0" bIns="0" rtlCol="0">
            <a:spAutoFit/>
          </a:bodyPr>
          <a:lstStyle/>
          <a:p>
            <a:pPr marL="276172" marR="184882" indent="-90523" algn="ctr">
              <a:spcBef>
                <a:spcPts val="163"/>
              </a:spcBef>
            </a:pPr>
            <a:r>
              <a:rPr lang="de-DE" sz="1400" spc="-12">
                <a:latin typeface="Arial" panose="020B0604020202020204" pitchFamily="34" charset="0"/>
                <a:cs typeface="Arial" panose="020B0604020202020204" pitchFamily="34" charset="0"/>
              </a:rPr>
              <a:t>Ausgabeverluste/ Überproduktion</a:t>
            </a:r>
            <a:endParaRPr sz="1400">
              <a:latin typeface="Arial" panose="020B0604020202020204" pitchFamily="34" charset="0"/>
              <a:cs typeface="Arial" panose="020B0604020202020204" pitchFamily="34" charset="0"/>
            </a:endParaRPr>
          </a:p>
        </p:txBody>
      </p:sp>
      <p:sp>
        <p:nvSpPr>
          <p:cNvPr id="16" name="object 16"/>
          <p:cNvSpPr txBox="1"/>
          <p:nvPr/>
        </p:nvSpPr>
        <p:spPr>
          <a:xfrm>
            <a:off x="9001520" y="4261940"/>
            <a:ext cx="1980000" cy="237907"/>
          </a:xfrm>
          <a:prstGeom prst="rect">
            <a:avLst/>
          </a:prstGeom>
          <a:solidFill>
            <a:srgbClr val="D9D9D9"/>
          </a:solidFill>
          <a:ln w="9144">
            <a:solidFill>
              <a:srgbClr val="E8761B"/>
            </a:solidFill>
          </a:ln>
        </p:spPr>
        <p:txBody>
          <a:bodyPr vert="horz" wrap="square" lIns="0" tIns="22246" rIns="0" bIns="0" rtlCol="0">
            <a:spAutoFit/>
          </a:bodyPr>
          <a:lstStyle/>
          <a:p>
            <a:pPr algn="ctr">
              <a:spcBef>
                <a:spcPts val="175"/>
              </a:spcBef>
            </a:pPr>
            <a:r>
              <a:rPr sz="1400" spc="-12">
                <a:latin typeface="Arial" panose="020B0604020202020204" pitchFamily="34" charset="0"/>
                <a:cs typeface="Arial" panose="020B0604020202020204" pitchFamily="34" charset="0"/>
              </a:rPr>
              <a:t>Tellerreste</a:t>
            </a:r>
            <a:endParaRPr sz="1400">
              <a:latin typeface="Arial" panose="020B0604020202020204" pitchFamily="34" charset="0"/>
              <a:cs typeface="Arial" panose="020B0604020202020204" pitchFamily="34" charset="0"/>
            </a:endParaRPr>
          </a:p>
        </p:txBody>
      </p:sp>
      <p:sp>
        <p:nvSpPr>
          <p:cNvPr id="17" name="object 17"/>
          <p:cNvSpPr/>
          <p:nvPr/>
        </p:nvSpPr>
        <p:spPr>
          <a:xfrm>
            <a:off x="1040103" y="3134430"/>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rgbClr val="E8761B"/>
            </a:solidFill>
          </a:ln>
        </p:spPr>
        <p:txBody>
          <a:bodyPr wrap="square" lIns="0" tIns="0" rIns="0" bIns="0" rtlCol="0"/>
          <a:lstStyle/>
          <a:p>
            <a:pPr algn="ctr"/>
            <a:endParaRPr>
              <a:solidFill>
                <a:srgbClr val="E8761B"/>
              </a:solidFill>
            </a:endParaRPr>
          </a:p>
        </p:txBody>
      </p:sp>
      <p:sp>
        <p:nvSpPr>
          <p:cNvPr id="18" name="object 18"/>
          <p:cNvSpPr txBox="1"/>
          <p:nvPr/>
        </p:nvSpPr>
        <p:spPr>
          <a:xfrm>
            <a:off x="1442939" y="3267410"/>
            <a:ext cx="1054015" cy="292491"/>
          </a:xfrm>
          <a:prstGeom prst="rect">
            <a:avLst/>
          </a:prstGeom>
        </p:spPr>
        <p:txBody>
          <a:bodyPr vert="horz" wrap="square" lIns="0" tIns="15342" rIns="0" bIns="0" rtlCol="0">
            <a:spAutoFit/>
          </a:bodyPr>
          <a:lstStyle/>
          <a:p>
            <a:pPr marL="15343" algn="ctr">
              <a:spcBef>
                <a:spcPts val="121"/>
              </a:spcBef>
            </a:pPr>
            <a:r>
              <a:rPr spc="-12">
                <a:solidFill>
                  <a:srgbClr val="E8761B"/>
                </a:solidFill>
                <a:latin typeface="Arial" panose="020B0604020202020204" pitchFamily="34" charset="0"/>
                <a:cs typeface="Arial" panose="020B0604020202020204" pitchFamily="34" charset="0"/>
              </a:rPr>
              <a:t>Lagerung</a:t>
            </a:r>
            <a:endParaRPr>
              <a:solidFill>
                <a:srgbClr val="E8761B"/>
              </a:solidFill>
              <a:latin typeface="Arial" panose="020B0604020202020204" pitchFamily="34" charset="0"/>
              <a:cs typeface="Arial" panose="020B0604020202020204" pitchFamily="34" charset="0"/>
            </a:endParaRPr>
          </a:p>
        </p:txBody>
      </p:sp>
      <p:sp>
        <p:nvSpPr>
          <p:cNvPr id="20" name="object 20"/>
          <p:cNvSpPr/>
          <p:nvPr/>
        </p:nvSpPr>
        <p:spPr>
          <a:xfrm>
            <a:off x="3133826"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p:spPr>
        <p:txBody>
          <a:bodyPr wrap="square" lIns="0" tIns="0" rIns="0" bIns="0" rtlCol="0"/>
          <a:lstStyle/>
          <a:p>
            <a:pPr algn="ctr"/>
            <a:endParaRPr>
              <a:solidFill>
                <a:srgbClr val="E8761B"/>
              </a:solidFill>
            </a:endParaRPr>
          </a:p>
        </p:txBody>
      </p:sp>
      <p:sp>
        <p:nvSpPr>
          <p:cNvPr id="21" name="object 21"/>
          <p:cNvSpPr/>
          <p:nvPr/>
        </p:nvSpPr>
        <p:spPr>
          <a:xfrm>
            <a:off x="3133827"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37" name="object 37"/>
          <p:cNvSpPr txBox="1"/>
          <p:nvPr/>
        </p:nvSpPr>
        <p:spPr>
          <a:xfrm>
            <a:off x="3748976" y="4926094"/>
            <a:ext cx="1980000" cy="237907"/>
          </a:xfrm>
          <a:prstGeom prst="rect">
            <a:avLst/>
          </a:prstGeom>
          <a:solidFill>
            <a:srgbClr val="D9D9D9"/>
          </a:solidFill>
          <a:ln w="9144">
            <a:solidFill>
              <a:srgbClr val="E8761B"/>
            </a:solidFill>
          </a:ln>
        </p:spPr>
        <p:txBody>
          <a:bodyPr vert="horz" wrap="square" lIns="0" tIns="22246" rIns="0" bIns="0" rtlCol="0">
            <a:spAutoFit/>
          </a:bodyPr>
          <a:lstStyle/>
          <a:p>
            <a:pPr algn="ctr">
              <a:spcBef>
                <a:spcPts val="175"/>
              </a:spcBef>
            </a:pPr>
            <a:r>
              <a:rPr sz="1400" spc="-12">
                <a:latin typeface="Arial" panose="020B0604020202020204" pitchFamily="34" charset="0"/>
                <a:cs typeface="Arial" panose="020B0604020202020204" pitchFamily="34" charset="0"/>
              </a:rPr>
              <a:t>Fehlproduktion</a:t>
            </a:r>
            <a:endParaRPr sz="1400">
              <a:latin typeface="Arial" panose="020B0604020202020204" pitchFamily="34" charset="0"/>
              <a:cs typeface="Arial" panose="020B0604020202020204" pitchFamily="34" charset="0"/>
            </a:endParaRPr>
          </a:p>
        </p:txBody>
      </p:sp>
      <p:sp>
        <p:nvSpPr>
          <p:cNvPr id="39" name="object 39"/>
          <p:cNvSpPr txBox="1"/>
          <p:nvPr/>
        </p:nvSpPr>
        <p:spPr>
          <a:xfrm>
            <a:off x="6362727" y="1911591"/>
            <a:ext cx="1980000" cy="667245"/>
          </a:xfrm>
          <a:prstGeom prst="rect">
            <a:avLst/>
          </a:prstGeom>
          <a:solidFill>
            <a:srgbClr val="D9D9D9"/>
          </a:solidFill>
          <a:ln w="9144">
            <a:solidFill>
              <a:srgbClr val="E8761B"/>
            </a:solidFill>
          </a:ln>
        </p:spPr>
        <p:txBody>
          <a:bodyPr vert="horz" wrap="square" lIns="0" tIns="20712" rIns="0" bIns="0" rtlCol="0">
            <a:spAutoFit/>
          </a:bodyPr>
          <a:lstStyle/>
          <a:p>
            <a:pPr algn="ctr">
              <a:spcBef>
                <a:spcPts val="163"/>
              </a:spcBef>
            </a:pPr>
            <a:r>
              <a:rPr sz="1400" spc="-12">
                <a:latin typeface="Arial" panose="020B0604020202020204" pitchFamily="34" charset="0"/>
                <a:cs typeface="Arial" panose="020B0604020202020204" pitchFamily="34" charset="0"/>
              </a:rPr>
              <a:t>Anzahl</a:t>
            </a:r>
            <a:endParaRPr sz="1400">
              <a:latin typeface="Arial" panose="020B0604020202020204" pitchFamily="34" charset="0"/>
              <a:cs typeface="Arial" panose="020B0604020202020204" pitchFamily="34" charset="0"/>
            </a:endParaRPr>
          </a:p>
          <a:p>
            <a:pPr marL="362092" marR="355955" algn="ctr"/>
            <a:r>
              <a:rPr sz="1400" spc="-12">
                <a:latin typeface="Arial" panose="020B0604020202020204" pitchFamily="34" charset="0"/>
                <a:cs typeface="Arial" panose="020B0604020202020204" pitchFamily="34" charset="0"/>
              </a:rPr>
              <a:t>ausgegebene Essen</a:t>
            </a:r>
            <a:endParaRPr sz="1400">
              <a:latin typeface="Arial" panose="020B0604020202020204" pitchFamily="34" charset="0"/>
              <a:cs typeface="Arial" panose="020B0604020202020204" pitchFamily="34" charset="0"/>
            </a:endParaRPr>
          </a:p>
        </p:txBody>
      </p:sp>
      <p:sp>
        <p:nvSpPr>
          <p:cNvPr id="45" name="Titel 1">
            <a:extLst>
              <a:ext uri="{FF2B5EF4-FFF2-40B4-BE49-F238E27FC236}">
                <a16:creationId xmlns:a16="http://schemas.microsoft.com/office/drawing/2014/main" id="{BC89CFB1-78BE-D743-27E7-C29CE530CDFE}"/>
              </a:ext>
            </a:extLst>
          </p:cNvPr>
          <p:cNvSpPr txBox="1">
            <a:spLocks/>
          </p:cNvSpPr>
          <p:nvPr/>
        </p:nvSpPr>
        <p:spPr bwMode="auto">
          <a:xfrm>
            <a:off x="523881" y="527058"/>
            <a:ext cx="89724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r>
              <a:rPr lang="de-DE" spc="-24" dirty="0">
                <a:latin typeface="Arial" panose="020B0604020202020204" pitchFamily="34" charset="0"/>
                <a:cs typeface="Arial" panose="020B0604020202020204" pitchFamily="34" charset="0"/>
              </a:rPr>
              <a:t>Lebensmittelabfälle entlang der Prozesse</a:t>
            </a:r>
            <a:endParaRPr lang="de-DE" dirty="0">
              <a:latin typeface="Arial" panose="020B0604020202020204" pitchFamily="34" charset="0"/>
              <a:cs typeface="Arial" panose="020B0604020202020204" pitchFamily="34" charset="0"/>
            </a:endParaRPr>
          </a:p>
        </p:txBody>
      </p:sp>
      <p:sp>
        <p:nvSpPr>
          <p:cNvPr id="47" name="object 16">
            <a:extLst>
              <a:ext uri="{FF2B5EF4-FFF2-40B4-BE49-F238E27FC236}">
                <a16:creationId xmlns:a16="http://schemas.microsoft.com/office/drawing/2014/main" id="{AF70A63F-FA3D-F4A2-9D12-3432267A220F}"/>
              </a:ext>
            </a:extLst>
          </p:cNvPr>
          <p:cNvSpPr txBox="1"/>
          <p:nvPr/>
        </p:nvSpPr>
        <p:spPr>
          <a:xfrm>
            <a:off x="3748976" y="4261940"/>
            <a:ext cx="1980000" cy="453350"/>
          </a:xfrm>
          <a:prstGeom prst="rect">
            <a:avLst/>
          </a:prstGeom>
          <a:solidFill>
            <a:srgbClr val="D9D9D9"/>
          </a:solidFill>
          <a:ln w="9144">
            <a:solidFill>
              <a:srgbClr val="E8761B"/>
            </a:solidFill>
          </a:ln>
        </p:spPr>
        <p:txBody>
          <a:bodyPr vert="horz" wrap="square" lIns="0" tIns="22246" rIns="0" bIns="0" rtlCol="0">
            <a:spAutoFit/>
          </a:bodyPr>
          <a:lstStyle/>
          <a:p>
            <a:pPr algn="ctr">
              <a:spcBef>
                <a:spcPts val="175"/>
              </a:spcBef>
            </a:pPr>
            <a:r>
              <a:rPr lang="de-DE" sz="1400" spc="-12">
                <a:latin typeface="Arial" panose="020B0604020202020204" pitchFamily="34" charset="0"/>
                <a:cs typeface="Arial" panose="020B0604020202020204" pitchFamily="34" charset="0"/>
              </a:rPr>
              <a:t>Putz- und Zubereitungs-verluste</a:t>
            </a:r>
            <a:endParaRPr sz="1400">
              <a:latin typeface="Arial" panose="020B0604020202020204" pitchFamily="34" charset="0"/>
              <a:cs typeface="Arial" panose="020B0604020202020204" pitchFamily="34" charset="0"/>
            </a:endParaRPr>
          </a:p>
        </p:txBody>
      </p:sp>
      <p:sp>
        <p:nvSpPr>
          <p:cNvPr id="48" name="object 37">
            <a:extLst>
              <a:ext uri="{FF2B5EF4-FFF2-40B4-BE49-F238E27FC236}">
                <a16:creationId xmlns:a16="http://schemas.microsoft.com/office/drawing/2014/main" id="{167EF8BD-9F56-8CF5-B707-C490DB81B36D}"/>
              </a:ext>
            </a:extLst>
          </p:cNvPr>
          <p:cNvSpPr txBox="1"/>
          <p:nvPr/>
        </p:nvSpPr>
        <p:spPr>
          <a:xfrm>
            <a:off x="1040103" y="4261940"/>
            <a:ext cx="1980000" cy="237907"/>
          </a:xfrm>
          <a:prstGeom prst="rect">
            <a:avLst/>
          </a:prstGeom>
          <a:solidFill>
            <a:srgbClr val="D9D9D9"/>
          </a:solidFill>
          <a:ln w="9144">
            <a:solidFill>
              <a:srgbClr val="E8761B"/>
            </a:solidFill>
          </a:ln>
        </p:spPr>
        <p:txBody>
          <a:bodyPr vert="horz" wrap="square" lIns="0" tIns="22246" rIns="0" bIns="0" rtlCol="0">
            <a:spAutoFit/>
          </a:bodyPr>
          <a:lstStyle/>
          <a:p>
            <a:pPr algn="ctr">
              <a:spcBef>
                <a:spcPts val="175"/>
              </a:spcBef>
            </a:pPr>
            <a:r>
              <a:rPr lang="de-DE" sz="1400" spc="-12">
                <a:latin typeface="Arial" panose="020B0604020202020204" pitchFamily="34" charset="0"/>
                <a:cs typeface="Arial" panose="020B0604020202020204" pitchFamily="34" charset="0"/>
              </a:rPr>
              <a:t>Lagerverluste</a:t>
            </a:r>
            <a:endParaRPr sz="1400">
              <a:latin typeface="Arial" panose="020B0604020202020204" pitchFamily="34" charset="0"/>
              <a:cs typeface="Arial" panose="020B0604020202020204" pitchFamily="34" charset="0"/>
            </a:endParaRPr>
          </a:p>
        </p:txBody>
      </p:sp>
      <p:sp>
        <p:nvSpPr>
          <p:cNvPr id="57" name="object 36">
            <a:extLst>
              <a:ext uri="{FF2B5EF4-FFF2-40B4-BE49-F238E27FC236}">
                <a16:creationId xmlns:a16="http://schemas.microsoft.com/office/drawing/2014/main" id="{82478774-8DE8-128C-32A3-61BD9048D3EB}"/>
              </a:ext>
            </a:extLst>
          </p:cNvPr>
          <p:cNvSpPr/>
          <p:nvPr/>
        </p:nvSpPr>
        <p:spPr>
          <a:xfrm>
            <a:off x="1884074" y="3772905"/>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60" name="object 36">
            <a:extLst>
              <a:ext uri="{FF2B5EF4-FFF2-40B4-BE49-F238E27FC236}">
                <a16:creationId xmlns:a16="http://schemas.microsoft.com/office/drawing/2014/main" id="{B55E4766-BBDD-C1B3-6E28-5D9FEEE8DAEF}"/>
              </a:ext>
            </a:extLst>
          </p:cNvPr>
          <p:cNvSpPr/>
          <p:nvPr/>
        </p:nvSpPr>
        <p:spPr>
          <a:xfrm>
            <a:off x="461808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64" name="object 16">
            <a:extLst>
              <a:ext uri="{FF2B5EF4-FFF2-40B4-BE49-F238E27FC236}">
                <a16:creationId xmlns:a16="http://schemas.microsoft.com/office/drawing/2014/main" id="{D554FF99-CB66-2008-349C-36A9C0BCBFBE}"/>
              </a:ext>
            </a:extLst>
          </p:cNvPr>
          <p:cNvSpPr txBox="1"/>
          <p:nvPr/>
        </p:nvSpPr>
        <p:spPr>
          <a:xfrm>
            <a:off x="3709354" y="2149680"/>
            <a:ext cx="1980000" cy="453350"/>
          </a:xfrm>
          <a:prstGeom prst="rect">
            <a:avLst/>
          </a:prstGeom>
          <a:solidFill>
            <a:srgbClr val="D9D9D9"/>
          </a:solidFill>
          <a:ln w="9144">
            <a:solidFill>
              <a:srgbClr val="E8761B"/>
            </a:solidFill>
          </a:ln>
        </p:spPr>
        <p:txBody>
          <a:bodyPr vert="horz" wrap="square" lIns="0" tIns="22246" rIns="0" bIns="0" rtlCol="0">
            <a:spAutoFit/>
          </a:bodyPr>
          <a:lstStyle/>
          <a:p>
            <a:pPr algn="ctr">
              <a:spcBef>
                <a:spcPts val="175"/>
              </a:spcBef>
            </a:pPr>
            <a:r>
              <a:rPr lang="de-DE" sz="1400" spc="-12">
                <a:latin typeface="Arial" panose="020B0604020202020204" pitchFamily="34" charset="0"/>
                <a:cs typeface="Arial" panose="020B0604020202020204" pitchFamily="34" charset="0"/>
              </a:rPr>
              <a:t>Produktions-</a:t>
            </a:r>
            <a:br>
              <a:rPr lang="de-DE" sz="1400" spc="-12">
                <a:latin typeface="Arial" panose="020B0604020202020204" pitchFamily="34" charset="0"/>
                <a:cs typeface="Arial" panose="020B0604020202020204" pitchFamily="34" charset="0"/>
              </a:rPr>
            </a:br>
            <a:r>
              <a:rPr lang="de-DE" sz="1400" spc="-12">
                <a:latin typeface="Arial" panose="020B0604020202020204" pitchFamily="34" charset="0"/>
                <a:cs typeface="Arial" panose="020B0604020202020204" pitchFamily="34" charset="0"/>
              </a:rPr>
              <a:t>menge</a:t>
            </a:r>
            <a:endParaRPr sz="1400">
              <a:latin typeface="Arial" panose="020B0604020202020204" pitchFamily="34" charset="0"/>
              <a:cs typeface="Arial" panose="020B0604020202020204" pitchFamily="34" charset="0"/>
            </a:endParaRPr>
          </a:p>
        </p:txBody>
      </p:sp>
      <p:sp>
        <p:nvSpPr>
          <p:cNvPr id="72" name="object 20">
            <a:extLst>
              <a:ext uri="{FF2B5EF4-FFF2-40B4-BE49-F238E27FC236}">
                <a16:creationId xmlns:a16="http://schemas.microsoft.com/office/drawing/2014/main" id="{8DACFF5B-4EBB-F426-4AA2-0EA76A6B7DFD}"/>
              </a:ext>
            </a:extLst>
          </p:cNvPr>
          <p:cNvSpPr/>
          <p:nvPr/>
        </p:nvSpPr>
        <p:spPr>
          <a:xfrm>
            <a:off x="8449538"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p:spPr>
        <p:txBody>
          <a:bodyPr wrap="square" lIns="0" tIns="0" rIns="0" bIns="0" rtlCol="0"/>
          <a:lstStyle/>
          <a:p>
            <a:pPr algn="ctr"/>
            <a:endParaRPr>
              <a:solidFill>
                <a:srgbClr val="E8761B"/>
              </a:solidFill>
            </a:endParaRPr>
          </a:p>
        </p:txBody>
      </p:sp>
      <p:sp>
        <p:nvSpPr>
          <p:cNvPr id="73" name="object 21">
            <a:extLst>
              <a:ext uri="{FF2B5EF4-FFF2-40B4-BE49-F238E27FC236}">
                <a16:creationId xmlns:a16="http://schemas.microsoft.com/office/drawing/2014/main" id="{2DE6BB46-3AFF-5FAA-EFBB-6E0A12AD7D34}"/>
              </a:ext>
            </a:extLst>
          </p:cNvPr>
          <p:cNvSpPr/>
          <p:nvPr/>
        </p:nvSpPr>
        <p:spPr>
          <a:xfrm>
            <a:off x="8449539"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74" name="object 36">
            <a:extLst>
              <a:ext uri="{FF2B5EF4-FFF2-40B4-BE49-F238E27FC236}">
                <a16:creationId xmlns:a16="http://schemas.microsoft.com/office/drawing/2014/main" id="{13FE5A77-482A-122C-FC06-0F4FED561FCE}"/>
              </a:ext>
            </a:extLst>
          </p:cNvPr>
          <p:cNvSpPr/>
          <p:nvPr/>
        </p:nvSpPr>
        <p:spPr>
          <a:xfrm>
            <a:off x="729471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75" name="object 36">
            <a:extLst>
              <a:ext uri="{FF2B5EF4-FFF2-40B4-BE49-F238E27FC236}">
                <a16:creationId xmlns:a16="http://schemas.microsoft.com/office/drawing/2014/main" id="{C0AD11F0-3551-F2E7-4903-89409018DE8D}"/>
              </a:ext>
            </a:extLst>
          </p:cNvPr>
          <p:cNvSpPr/>
          <p:nvPr/>
        </p:nvSpPr>
        <p:spPr>
          <a:xfrm>
            <a:off x="9985056" y="377189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76" name="object 21">
            <a:extLst>
              <a:ext uri="{FF2B5EF4-FFF2-40B4-BE49-F238E27FC236}">
                <a16:creationId xmlns:a16="http://schemas.microsoft.com/office/drawing/2014/main" id="{CAC800CB-0634-B4E0-4508-E33A0B35D18C}"/>
              </a:ext>
            </a:extLst>
          </p:cNvPr>
          <p:cNvSpPr/>
          <p:nvPr/>
        </p:nvSpPr>
        <p:spPr>
          <a:xfrm>
            <a:off x="5789883" y="3325748"/>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77" name="object 36">
            <a:extLst>
              <a:ext uri="{FF2B5EF4-FFF2-40B4-BE49-F238E27FC236}">
                <a16:creationId xmlns:a16="http://schemas.microsoft.com/office/drawing/2014/main" id="{1A722355-E9CA-0C71-5BA5-FE158A130726}"/>
              </a:ext>
            </a:extLst>
          </p:cNvPr>
          <p:cNvSpPr/>
          <p:nvPr/>
        </p:nvSpPr>
        <p:spPr>
          <a:xfrm rot="10800000">
            <a:off x="7266855" y="2635131"/>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
        <p:nvSpPr>
          <p:cNvPr id="78" name="object 36">
            <a:extLst>
              <a:ext uri="{FF2B5EF4-FFF2-40B4-BE49-F238E27FC236}">
                <a16:creationId xmlns:a16="http://schemas.microsoft.com/office/drawing/2014/main" id="{D0A2EDA7-FC4A-752C-804A-EE358A820781}"/>
              </a:ext>
            </a:extLst>
          </p:cNvPr>
          <p:cNvSpPr/>
          <p:nvPr/>
        </p:nvSpPr>
        <p:spPr>
          <a:xfrm rot="10800000">
            <a:off x="4593881" y="2641360"/>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rgbClr val="E8761B"/>
            </a:solidFill>
          </a:ln>
        </p:spPr>
        <p:txBody>
          <a:bodyPr wrap="square" lIns="0" tIns="0" rIns="0" bIns="0" rtlCol="0"/>
          <a:lstStyle/>
          <a:p>
            <a:pPr algn="ctr"/>
            <a:endParaRPr>
              <a:solidFill>
                <a:srgbClr val="E8761B"/>
              </a:solidFill>
            </a:endParaRPr>
          </a:p>
        </p:txBody>
      </p:sp>
    </p:spTree>
    <p:extLst>
      <p:ext uri="{BB962C8B-B14F-4D97-AF65-F5344CB8AC3E}">
        <p14:creationId xmlns:p14="http://schemas.microsoft.com/office/powerpoint/2010/main" val="318274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Lebensmittelabfallmessung</a:t>
            </a:r>
            <a:endParaRPr lang="de-DE" b="1" kern="1200" dirty="0">
              <a:latin typeface="Arial" panose="020B0604020202020204" pitchFamily="34" charset="0"/>
              <a:cs typeface="Arial" panose="020B0604020202020204" pitchFamily="34" charset="0"/>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Mögliche Kennzahlen</a:t>
            </a: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r>
              <a:rPr lang="de-DE" sz="2000" b="1" spc="-30">
                <a:latin typeface="Arial" panose="020B0604020202020204" pitchFamily="34" charset="0"/>
                <a:cs typeface="Arial" panose="020B0604020202020204" pitchFamily="34" charset="0"/>
              </a:rPr>
              <a:t>Grundlegende</a:t>
            </a:r>
            <a:r>
              <a:rPr lang="de-DE" sz="2000" b="1" spc="-35">
                <a:latin typeface="Arial" panose="020B0604020202020204" pitchFamily="34" charset="0"/>
                <a:cs typeface="Arial" panose="020B0604020202020204" pitchFamily="34" charset="0"/>
              </a:rPr>
              <a:t> </a:t>
            </a:r>
            <a:r>
              <a:rPr lang="de-DE" sz="2000" b="1" spc="-10">
                <a:latin typeface="Arial" panose="020B0604020202020204" pitchFamily="34" charset="0"/>
                <a:cs typeface="Arial" panose="020B0604020202020204" pitchFamily="34" charset="0"/>
              </a:rPr>
              <a:t>Erhebung</a:t>
            </a:r>
            <a:endParaRPr lang="de-DE" sz="2000" b="1">
              <a:latin typeface="Arial" panose="020B0604020202020204" pitchFamily="34" charset="0"/>
              <a:cs typeface="Arial" panose="020B0604020202020204" pitchFamily="34" charset="0"/>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30">
                <a:latin typeface="Arial" panose="020B0604020202020204" pitchFamily="34" charset="0"/>
                <a:cs typeface="Arial" panose="020B0604020202020204" pitchFamily="34" charset="0"/>
              </a:rPr>
              <a:t>Abfallmenge</a:t>
            </a:r>
            <a:r>
              <a:rPr lang="de-DE" sz="2000" spc="-70">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im</a:t>
            </a:r>
            <a:r>
              <a:rPr lang="de-DE" sz="2000" spc="-30">
                <a:latin typeface="Arial" panose="020B0604020202020204" pitchFamily="34" charset="0"/>
                <a:cs typeface="Arial" panose="020B0604020202020204" pitchFamily="34" charset="0"/>
              </a:rPr>
              <a:t> </a:t>
            </a:r>
            <a:r>
              <a:rPr lang="de-DE" sz="2000" spc="-25">
                <a:latin typeface="Arial" panose="020B0604020202020204" pitchFamily="34" charset="0"/>
                <a:cs typeface="Arial" panose="020B0604020202020204" pitchFamily="34" charset="0"/>
              </a:rPr>
              <a:t>Verhältnis</a:t>
            </a:r>
            <a:r>
              <a:rPr lang="de-DE" sz="2000" spc="-5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zur</a:t>
            </a:r>
            <a:r>
              <a:rPr lang="de-DE" sz="2000" spc="-4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Produktionsmenge</a:t>
            </a:r>
            <a:endParaRPr lang="de-DE" sz="2000">
              <a:latin typeface="Arial" panose="020B0604020202020204" pitchFamily="34" charset="0"/>
              <a:cs typeface="Arial" panose="020B0604020202020204" pitchFamily="34" charset="0"/>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30">
                <a:latin typeface="Arial" panose="020B0604020202020204" pitchFamily="34" charset="0"/>
                <a:cs typeface="Arial" panose="020B0604020202020204" pitchFamily="34" charset="0"/>
              </a:rPr>
              <a:t>Abfallmenge</a:t>
            </a:r>
            <a:r>
              <a:rPr lang="de-DE" sz="2000" spc="-55">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pro</a:t>
            </a:r>
            <a:r>
              <a:rPr lang="de-DE" sz="2000" spc="-2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Mahlzeit/Person</a:t>
            </a:r>
            <a:endParaRPr lang="de-DE" sz="2000">
              <a:latin typeface="Arial" panose="020B0604020202020204" pitchFamily="34" charset="0"/>
              <a:cs typeface="Arial" panose="020B0604020202020204" pitchFamily="34" charset="0"/>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25">
                <a:latin typeface="Arial" panose="020B0604020202020204" pitchFamily="34" charset="0"/>
                <a:cs typeface="Arial" panose="020B0604020202020204" pitchFamily="34" charset="0"/>
              </a:rPr>
              <a:t>Geplante</a:t>
            </a:r>
            <a:r>
              <a:rPr lang="de-DE" sz="2000" spc="-7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und</a:t>
            </a:r>
            <a:r>
              <a:rPr lang="de-DE" sz="2000" spc="-40">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tatsächlich</a:t>
            </a:r>
            <a:r>
              <a:rPr lang="de-DE" sz="2000" spc="-75">
                <a:latin typeface="Arial" panose="020B0604020202020204" pitchFamily="34" charset="0"/>
                <a:cs typeface="Arial" panose="020B0604020202020204" pitchFamily="34" charset="0"/>
              </a:rPr>
              <a:t> </a:t>
            </a:r>
            <a:r>
              <a:rPr lang="de-DE" sz="2000" spc="-25">
                <a:latin typeface="Arial" panose="020B0604020202020204" pitchFamily="34" charset="0"/>
                <a:cs typeface="Arial" panose="020B0604020202020204" pitchFamily="34" charset="0"/>
              </a:rPr>
              <a:t>ausgegebene</a:t>
            </a:r>
            <a:r>
              <a:rPr lang="de-DE" sz="2000" spc="-65">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Mahlzeiten</a:t>
            </a:r>
            <a:endParaRPr lang="de-DE" sz="2000">
              <a:latin typeface="Arial" panose="020B0604020202020204" pitchFamily="34" charset="0"/>
              <a:cs typeface="Arial" panose="020B0604020202020204" pitchFamily="34" charset="0"/>
            </a:endParaRPr>
          </a:p>
          <a:p>
            <a:pPr>
              <a:lnSpc>
                <a:spcPct val="150000"/>
              </a:lnSpc>
              <a:spcBef>
                <a:spcPts val="20"/>
              </a:spcBef>
              <a:buFont typeface="Wingdings"/>
              <a:buChar char=""/>
            </a:pPr>
            <a:endParaRPr lang="de-DE" sz="2000">
              <a:latin typeface="Arial" panose="020B0604020202020204" pitchFamily="34" charset="0"/>
              <a:cs typeface="Arial" panose="020B0604020202020204" pitchFamily="34" charset="0"/>
            </a:endParaRPr>
          </a:p>
          <a:p>
            <a:pPr marL="0" indent="0">
              <a:lnSpc>
                <a:spcPct val="150000"/>
              </a:lnSpc>
              <a:buNone/>
            </a:pPr>
            <a:r>
              <a:rPr lang="de-DE" sz="2000" b="1" spc="-55">
                <a:latin typeface="Arial" panose="020B0604020202020204" pitchFamily="34" charset="0"/>
                <a:cs typeface="Arial" panose="020B0604020202020204" pitchFamily="34" charset="0"/>
              </a:rPr>
              <a:t>Weitere</a:t>
            </a:r>
            <a:r>
              <a:rPr lang="de-DE" sz="2000" b="1" spc="10">
                <a:latin typeface="Arial" panose="020B0604020202020204" pitchFamily="34" charset="0"/>
                <a:cs typeface="Arial" panose="020B0604020202020204" pitchFamily="34" charset="0"/>
              </a:rPr>
              <a:t> </a:t>
            </a:r>
            <a:r>
              <a:rPr lang="de-DE" sz="2000" b="1" spc="-10">
                <a:latin typeface="Arial" panose="020B0604020202020204" pitchFamily="34" charset="0"/>
                <a:cs typeface="Arial" panose="020B0604020202020204" pitchFamily="34" charset="0"/>
              </a:rPr>
              <a:t>Kennzahlen</a:t>
            </a:r>
            <a:endParaRPr lang="de-DE" sz="2000" b="1">
              <a:latin typeface="Arial" panose="020B0604020202020204" pitchFamily="34" charset="0"/>
              <a:cs typeface="Arial" panose="020B0604020202020204" pitchFamily="34" charset="0"/>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25">
                <a:latin typeface="Arial" panose="020B0604020202020204" pitchFamily="34" charset="0"/>
                <a:cs typeface="Arial" panose="020B0604020202020204" pitchFamily="34" charset="0"/>
              </a:rPr>
              <a:t>Tellerreste</a:t>
            </a:r>
            <a:r>
              <a:rPr lang="de-DE" sz="2000" spc="-60">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pro</a:t>
            </a:r>
            <a:r>
              <a:rPr lang="de-DE" sz="2000" spc="-4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Mahlzeit/Person</a:t>
            </a:r>
            <a:endParaRPr lang="de-DE" sz="2000">
              <a:latin typeface="Arial" panose="020B0604020202020204" pitchFamily="34" charset="0"/>
              <a:cs typeface="Arial" panose="020B0604020202020204" pitchFamily="34" charset="0"/>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25">
                <a:latin typeface="Arial" panose="020B0604020202020204" pitchFamily="34" charset="0"/>
                <a:cs typeface="Arial" panose="020B0604020202020204" pitchFamily="34" charset="0"/>
              </a:rPr>
              <a:t>Ausgabereste</a:t>
            </a:r>
            <a:r>
              <a:rPr lang="de-DE" sz="2000" spc="-50">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pro</a:t>
            </a:r>
            <a:r>
              <a:rPr lang="de-DE" sz="2000" spc="-4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Mahlzeit/Person</a:t>
            </a:r>
            <a:endParaRPr lang="de-DE" sz="2000">
              <a:latin typeface="Arial" panose="020B0604020202020204" pitchFamily="34" charset="0"/>
              <a:cs typeface="Arial" panose="020B0604020202020204" pitchFamily="34" charset="0"/>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35">
                <a:latin typeface="Arial" panose="020B0604020202020204" pitchFamily="34" charset="0"/>
                <a:cs typeface="Arial" panose="020B0604020202020204" pitchFamily="34" charset="0"/>
              </a:rPr>
              <a:t>Wareneinsatz</a:t>
            </a:r>
            <a:r>
              <a:rPr lang="de-DE" sz="2000" spc="-40">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im</a:t>
            </a:r>
            <a:r>
              <a:rPr lang="de-DE" sz="2000" spc="-45">
                <a:latin typeface="Arial" panose="020B0604020202020204" pitchFamily="34" charset="0"/>
                <a:cs typeface="Arial" panose="020B0604020202020204" pitchFamily="34" charset="0"/>
              </a:rPr>
              <a:t> </a:t>
            </a:r>
            <a:r>
              <a:rPr lang="de-DE" sz="2000" spc="-25">
                <a:latin typeface="Arial" panose="020B0604020202020204" pitchFamily="34" charset="0"/>
                <a:cs typeface="Arial" panose="020B0604020202020204" pitchFamily="34" charset="0"/>
              </a:rPr>
              <a:t>Verhältnis</a:t>
            </a:r>
            <a:r>
              <a:rPr lang="de-DE" sz="2000" spc="-50">
                <a:latin typeface="Arial" panose="020B0604020202020204" pitchFamily="34" charset="0"/>
                <a:cs typeface="Arial" panose="020B0604020202020204" pitchFamily="34" charset="0"/>
              </a:rPr>
              <a:t> </a:t>
            </a:r>
            <a:r>
              <a:rPr lang="de-DE" sz="2000" spc="-40">
                <a:latin typeface="Arial" panose="020B0604020202020204" pitchFamily="34" charset="0"/>
                <a:cs typeface="Arial" panose="020B0604020202020204" pitchFamily="34" charset="0"/>
              </a:rPr>
              <a:t>zum</a:t>
            </a:r>
            <a:r>
              <a:rPr lang="de-DE" sz="2000" spc="-35">
                <a:latin typeface="Arial" panose="020B0604020202020204" pitchFamily="34" charset="0"/>
                <a:cs typeface="Arial" panose="020B0604020202020204" pitchFamily="34" charset="0"/>
              </a:rPr>
              <a:t> </a:t>
            </a:r>
            <a:r>
              <a:rPr lang="de-DE" sz="2000" spc="-40">
                <a:latin typeface="Arial" panose="020B0604020202020204" pitchFamily="34" charset="0"/>
                <a:cs typeface="Arial" panose="020B0604020202020204" pitchFamily="34" charset="0"/>
              </a:rPr>
              <a:t>Wareneinsatz</a:t>
            </a:r>
            <a:r>
              <a:rPr lang="de-DE" sz="2000" spc="-50">
                <a:latin typeface="Arial" panose="020B0604020202020204" pitchFamily="34" charset="0"/>
                <a:cs typeface="Arial" panose="020B0604020202020204" pitchFamily="34" charset="0"/>
              </a:rPr>
              <a:t> </a:t>
            </a:r>
            <a:r>
              <a:rPr lang="de-DE" sz="2000" spc="-30">
                <a:latin typeface="Arial" panose="020B0604020202020204" pitchFamily="34" charset="0"/>
                <a:cs typeface="Arial" panose="020B0604020202020204" pitchFamily="34" charset="0"/>
              </a:rPr>
              <a:t>für</a:t>
            </a:r>
            <a:r>
              <a:rPr lang="de-DE" sz="2000" spc="-50">
                <a:latin typeface="Arial" panose="020B0604020202020204" pitchFamily="34" charset="0"/>
                <a:cs typeface="Arial" panose="020B0604020202020204" pitchFamily="34" charset="0"/>
              </a:rPr>
              <a:t> </a:t>
            </a:r>
            <a:r>
              <a:rPr lang="de-DE" sz="2000">
                <a:latin typeface="Arial" panose="020B0604020202020204" pitchFamily="34" charset="0"/>
                <a:cs typeface="Arial" panose="020B0604020202020204" pitchFamily="34" charset="0"/>
              </a:rPr>
              <a:t>die</a:t>
            </a:r>
            <a:r>
              <a:rPr lang="de-DE" sz="2000" spc="-40">
                <a:latin typeface="Arial" panose="020B0604020202020204" pitchFamily="34" charset="0"/>
                <a:cs typeface="Arial" panose="020B0604020202020204" pitchFamily="34" charset="0"/>
              </a:rPr>
              <a:t> </a:t>
            </a:r>
            <a:r>
              <a:rPr lang="de-DE" sz="2000" spc="-10">
                <a:latin typeface="Arial" panose="020B0604020202020204" pitchFamily="34" charset="0"/>
                <a:cs typeface="Arial" panose="020B0604020202020204" pitchFamily="34" charset="0"/>
              </a:rPr>
              <a:t>Lebensmittelabfälle</a:t>
            </a:r>
            <a:endParaRPr lang="de-DE"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0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Lebensmittelabfallmessung</a:t>
            </a:r>
            <a:endParaRPr lang="de-DE" b="1" kern="1200" dirty="0">
              <a:latin typeface="Arial" panose="020B0604020202020204" pitchFamily="34" charset="0"/>
              <a:cs typeface="Arial" panose="020B0604020202020204" pitchFamily="34" charset="0"/>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kern="1200" dirty="0">
                <a:solidFill>
                  <a:schemeClr val="bg1">
                    <a:lumMod val="65000"/>
                  </a:schemeClr>
                </a:solidFill>
                <a:latin typeface="Arial" panose="020B0604020202020204" pitchFamily="34" charset="0"/>
                <a:cs typeface="Arial" panose="020B0604020202020204" pitchFamily="34" charset="0"/>
              </a:rPr>
              <a:t>Messdokument</a:t>
            </a:r>
          </a:p>
        </p:txBody>
      </p:sp>
      <p:pic>
        <p:nvPicPr>
          <p:cNvPr id="6" name="Grafik 5" descr="Klemmbrett abgehakt Silhouette">
            <a:extLst>
              <a:ext uri="{FF2B5EF4-FFF2-40B4-BE49-F238E27FC236}">
                <a16:creationId xmlns:a16="http://schemas.microsoft.com/office/drawing/2014/main" id="{299F5D2B-496C-5EC6-2055-6EAB0C54590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52452" y="1410976"/>
            <a:ext cx="1607380" cy="1607380"/>
          </a:xfrm>
          <a:prstGeom prst="rect">
            <a:avLst/>
          </a:prstGeom>
        </p:spPr>
      </p:pic>
      <p:pic>
        <p:nvPicPr>
          <p:cNvPr id="3" name="Grafik 2" descr="Klemmbrett abgehakt Silhouette">
            <a:extLst>
              <a:ext uri="{FF2B5EF4-FFF2-40B4-BE49-F238E27FC236}">
                <a16:creationId xmlns:a16="http://schemas.microsoft.com/office/drawing/2014/main" id="{58DC2C71-912D-E5F2-32B8-E14A4C0D7A8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096000" y="1427043"/>
            <a:ext cx="1607380" cy="1607380"/>
          </a:xfrm>
          <a:prstGeom prst="rect">
            <a:avLst/>
          </a:prstGeom>
        </p:spPr>
      </p:pic>
      <p:sp>
        <p:nvSpPr>
          <p:cNvPr id="7" name="Textfeld 6">
            <a:extLst>
              <a:ext uri="{FF2B5EF4-FFF2-40B4-BE49-F238E27FC236}">
                <a16:creationId xmlns:a16="http://schemas.microsoft.com/office/drawing/2014/main" id="{CAE21F03-4E19-7ACE-1A0B-181ABB79000A}"/>
              </a:ext>
            </a:extLst>
          </p:cNvPr>
          <p:cNvSpPr txBox="1"/>
          <p:nvPr/>
        </p:nvSpPr>
        <p:spPr>
          <a:xfrm>
            <a:off x="2159832" y="1778008"/>
            <a:ext cx="2762488" cy="873316"/>
          </a:xfrm>
          <a:prstGeom prst="rect">
            <a:avLst/>
          </a:prstGeom>
          <a:noFill/>
        </p:spPr>
        <p:txBody>
          <a:bodyPr wrap="square" rtlCol="0">
            <a:spAutoFit/>
          </a:bodyPr>
          <a:lstStyle/>
          <a:p>
            <a:pPr>
              <a:lnSpc>
                <a:spcPct val="110000"/>
              </a:lnSpc>
            </a:pPr>
            <a:r>
              <a:rPr lang="de-DE" sz="2400">
                <a:latin typeface="Arial" panose="020B0604020202020204" pitchFamily="34" charset="0"/>
                <a:cs typeface="Arial" panose="020B0604020202020204" pitchFamily="34" charset="0"/>
              </a:rPr>
              <a:t>Tages-Messdokument</a:t>
            </a:r>
          </a:p>
        </p:txBody>
      </p:sp>
      <p:sp>
        <p:nvSpPr>
          <p:cNvPr id="8" name="Textfeld 7">
            <a:extLst>
              <a:ext uri="{FF2B5EF4-FFF2-40B4-BE49-F238E27FC236}">
                <a16:creationId xmlns:a16="http://schemas.microsoft.com/office/drawing/2014/main" id="{C7583DB8-9BD5-709E-4949-F0BF482D9BE6}"/>
              </a:ext>
            </a:extLst>
          </p:cNvPr>
          <p:cNvSpPr txBox="1"/>
          <p:nvPr/>
        </p:nvSpPr>
        <p:spPr>
          <a:xfrm>
            <a:off x="7707664" y="1794075"/>
            <a:ext cx="2762488" cy="873316"/>
          </a:xfrm>
          <a:prstGeom prst="rect">
            <a:avLst/>
          </a:prstGeom>
          <a:noFill/>
        </p:spPr>
        <p:txBody>
          <a:bodyPr wrap="square" rtlCol="0">
            <a:spAutoFit/>
          </a:bodyPr>
          <a:lstStyle/>
          <a:p>
            <a:pPr>
              <a:lnSpc>
                <a:spcPct val="110000"/>
              </a:lnSpc>
            </a:pPr>
            <a:r>
              <a:rPr lang="de-DE" sz="2400">
                <a:latin typeface="Arial" panose="020B0604020202020204" pitchFamily="34" charset="0"/>
                <a:cs typeface="Arial" panose="020B0604020202020204" pitchFamily="34" charset="0"/>
              </a:rPr>
              <a:t>Messdokument</a:t>
            </a:r>
          </a:p>
          <a:p>
            <a:pPr>
              <a:lnSpc>
                <a:spcPct val="110000"/>
              </a:lnSpc>
            </a:pPr>
            <a:r>
              <a:rPr lang="de-DE" sz="2400">
                <a:latin typeface="Arial" panose="020B0604020202020204" pitchFamily="34" charset="0"/>
                <a:cs typeface="Arial" panose="020B0604020202020204" pitchFamily="34" charset="0"/>
              </a:rPr>
              <a:t>(gesamt)</a:t>
            </a:r>
          </a:p>
        </p:txBody>
      </p:sp>
      <p:sp>
        <p:nvSpPr>
          <p:cNvPr id="11" name="Pfeil: 180-Grad 10">
            <a:extLst>
              <a:ext uri="{FF2B5EF4-FFF2-40B4-BE49-F238E27FC236}">
                <a16:creationId xmlns:a16="http://schemas.microsoft.com/office/drawing/2014/main" id="{111DAA50-9B8B-7444-B146-AD9637D37B12}"/>
              </a:ext>
            </a:extLst>
          </p:cNvPr>
          <p:cNvSpPr/>
          <p:nvPr/>
        </p:nvSpPr>
        <p:spPr>
          <a:xfrm rot="10800000" flipH="1">
            <a:off x="2612370" y="2706317"/>
            <a:ext cx="6025662" cy="573181"/>
          </a:xfrm>
          <a:prstGeom prst="uturnArrow">
            <a:avLst>
              <a:gd name="adj1" fmla="val 33814"/>
              <a:gd name="adj2" fmla="val 25000"/>
              <a:gd name="adj3" fmla="val 25000"/>
              <a:gd name="adj4" fmla="val 43750"/>
              <a:gd name="adj5" fmla="val 100000"/>
            </a:avLst>
          </a:prstGeom>
          <a:solidFill>
            <a:schemeClr val="bg1">
              <a:lumMod val="95000"/>
            </a:schemeClr>
          </a:solidFill>
          <a:ln>
            <a:solidFill>
              <a:srgbClr val="E87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19" name="Grafik 18" descr="Ein Bild, das Text, Screenshot, Reihe, Zahl enthält.&#10;&#10;Automatisch generierte Beschreibung">
            <a:extLst>
              <a:ext uri="{FF2B5EF4-FFF2-40B4-BE49-F238E27FC236}">
                <a16:creationId xmlns:a16="http://schemas.microsoft.com/office/drawing/2014/main" id="{69C8E8C9-158F-3A69-4090-A0B2A052231C}"/>
              </a:ext>
            </a:extLst>
          </p:cNvPr>
          <p:cNvPicPr>
            <a:picLocks noChangeAspect="1"/>
          </p:cNvPicPr>
          <p:nvPr/>
        </p:nvPicPr>
        <p:blipFill>
          <a:blip r:embed="rId4"/>
          <a:stretch>
            <a:fillRect/>
          </a:stretch>
        </p:blipFill>
        <p:spPr>
          <a:xfrm>
            <a:off x="371357" y="4021660"/>
            <a:ext cx="5574886" cy="1549674"/>
          </a:xfrm>
          <a:prstGeom prst="rect">
            <a:avLst/>
          </a:prstGeom>
          <a:ln>
            <a:solidFill>
              <a:schemeClr val="bg2"/>
            </a:solidFill>
          </a:ln>
        </p:spPr>
      </p:pic>
      <p:pic>
        <p:nvPicPr>
          <p:cNvPr id="23" name="Grafik 22" descr="Ein Bild, das Text, Reihe, Schrift, Zahl enthält.&#10;&#10;Automatisch generierte Beschreibung">
            <a:extLst>
              <a:ext uri="{FF2B5EF4-FFF2-40B4-BE49-F238E27FC236}">
                <a16:creationId xmlns:a16="http://schemas.microsoft.com/office/drawing/2014/main" id="{E9A18467-254A-5D80-0F34-F454C76927B9}"/>
              </a:ext>
            </a:extLst>
          </p:cNvPr>
          <p:cNvPicPr>
            <a:picLocks noChangeAspect="1"/>
          </p:cNvPicPr>
          <p:nvPr/>
        </p:nvPicPr>
        <p:blipFill>
          <a:blip r:embed="rId5"/>
          <a:stretch>
            <a:fillRect/>
          </a:stretch>
        </p:blipFill>
        <p:spPr>
          <a:xfrm>
            <a:off x="6005001" y="4021660"/>
            <a:ext cx="6025662" cy="1563713"/>
          </a:xfrm>
          <a:prstGeom prst="rect">
            <a:avLst/>
          </a:prstGeom>
          <a:ln>
            <a:solidFill>
              <a:schemeClr val="bg2"/>
            </a:solidFill>
          </a:ln>
        </p:spPr>
      </p:pic>
      <p:pic>
        <p:nvPicPr>
          <p:cNvPr id="25" name="Grafik 24" descr="Ein Bild, das Text, Screenshot, Schrift, Reihe enthält.&#10;&#10;Automatisch generierte Beschreibung">
            <a:extLst>
              <a:ext uri="{FF2B5EF4-FFF2-40B4-BE49-F238E27FC236}">
                <a16:creationId xmlns:a16="http://schemas.microsoft.com/office/drawing/2014/main" id="{F03C7F01-DA4F-7424-D378-4644C888550E}"/>
              </a:ext>
            </a:extLst>
          </p:cNvPr>
          <p:cNvPicPr>
            <a:picLocks noChangeAspect="1"/>
          </p:cNvPicPr>
          <p:nvPr/>
        </p:nvPicPr>
        <p:blipFill>
          <a:blip r:embed="rId6"/>
          <a:stretch>
            <a:fillRect/>
          </a:stretch>
        </p:blipFill>
        <p:spPr>
          <a:xfrm>
            <a:off x="6005002" y="5517049"/>
            <a:ext cx="2874594" cy="985510"/>
          </a:xfrm>
          <a:prstGeom prst="rect">
            <a:avLst/>
          </a:prstGeom>
          <a:ln>
            <a:solidFill>
              <a:schemeClr val="bg2"/>
            </a:solidFill>
          </a:ln>
        </p:spPr>
      </p:pic>
      <p:sp>
        <p:nvSpPr>
          <p:cNvPr id="27" name="Pfeil: 180-Grad 26">
            <a:extLst>
              <a:ext uri="{FF2B5EF4-FFF2-40B4-BE49-F238E27FC236}">
                <a16:creationId xmlns:a16="http://schemas.microsoft.com/office/drawing/2014/main" id="{A62B5030-FA17-9CB0-9272-747BFB7E9DE0}"/>
              </a:ext>
            </a:extLst>
          </p:cNvPr>
          <p:cNvSpPr/>
          <p:nvPr/>
        </p:nvSpPr>
        <p:spPr>
          <a:xfrm rot="10800000" flipH="1" flipV="1">
            <a:off x="2612370" y="3368037"/>
            <a:ext cx="6025662" cy="573181"/>
          </a:xfrm>
          <a:prstGeom prst="uturnArrow">
            <a:avLst>
              <a:gd name="adj1" fmla="val 33814"/>
              <a:gd name="adj2" fmla="val 25000"/>
              <a:gd name="adj3" fmla="val 25000"/>
              <a:gd name="adj4" fmla="val 43750"/>
              <a:gd name="adj5" fmla="val 100000"/>
            </a:avLst>
          </a:prstGeom>
          <a:solidFill>
            <a:schemeClr val="bg1">
              <a:lumMod val="95000"/>
            </a:schemeClr>
          </a:solidFill>
          <a:ln>
            <a:solidFill>
              <a:srgbClr val="E87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1712120797"/>
      </p:ext>
    </p:extLst>
  </p:cSld>
  <p:clrMapOvr>
    <a:masterClrMapping/>
  </p:clrMapOvr>
  <p:extLst mod="1">
    <p:ext uri="{6950BFC3-D8DA-4A85-94F7-54DA5524770B}">
      <p188:commentRel xmlns="" xmlns:p188="http://schemas.microsoft.com/office/powerpoint/2018/8/main" r:id="rId7"/>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325" y="1346539"/>
            <a:ext cx="10867705" cy="3242760"/>
          </a:xfrm>
          <a:prstGeom prst="rect">
            <a:avLst/>
          </a:prstGeom>
        </p:spPr>
        <p:txBody>
          <a:bodyPr vert="horz" wrap="square" lIns="0" tIns="125807" rIns="0" bIns="0" rtlCol="0">
            <a:spAutoFit/>
          </a:bodyPr>
          <a:lstStyle/>
          <a:p>
            <a:pPr marL="290747" indent="-275405">
              <a:spcBef>
                <a:spcPts val="991"/>
              </a:spcBef>
              <a:buFont typeface="Arial"/>
              <a:buChar char="•"/>
              <a:tabLst>
                <a:tab pos="290747" algn="l"/>
                <a:tab pos="291515" algn="l"/>
              </a:tabLst>
            </a:pPr>
            <a:r>
              <a:rPr sz="2000" spc="-85" dirty="0" err="1">
                <a:latin typeface="Arial" panose="020B0604020202020204" pitchFamily="34" charset="0"/>
                <a:cs typeface="Arial" panose="020B0604020202020204" pitchFamily="34" charset="0"/>
              </a:rPr>
              <a:t>Wer</a:t>
            </a:r>
            <a:r>
              <a:rPr sz="2000" spc="-36"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ist</a:t>
            </a:r>
            <a:r>
              <a:rPr sz="2000" spc="-48"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verantwortlich</a:t>
            </a:r>
            <a:r>
              <a:rPr sz="2000" spc="-12"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sz="2000" spc="-85" dirty="0" err="1">
                <a:latin typeface="Arial" panose="020B0604020202020204" pitchFamily="34" charset="0"/>
                <a:cs typeface="Arial" panose="020B0604020202020204" pitchFamily="34" charset="0"/>
              </a:rPr>
              <a:t>Wer</a:t>
            </a:r>
            <a:r>
              <a:rPr sz="2000" spc="-2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muss</a:t>
            </a:r>
            <a:r>
              <a:rPr sz="2000" spc="-42" dirty="0">
                <a:latin typeface="Arial" panose="020B0604020202020204" pitchFamily="34" charset="0"/>
                <a:cs typeface="Arial" panose="020B0604020202020204" pitchFamily="34" charset="0"/>
              </a:rPr>
              <a:t> </a:t>
            </a:r>
            <a:r>
              <a:rPr sz="2000" spc="-42" dirty="0" err="1">
                <a:latin typeface="Arial" panose="020B0604020202020204" pitchFamily="34" charset="0"/>
                <a:cs typeface="Arial" panose="020B0604020202020204" pitchFamily="34" charset="0"/>
              </a:rPr>
              <a:t>eingebunden</a:t>
            </a:r>
            <a:r>
              <a:rPr sz="2000" spc="-66" dirty="0">
                <a:latin typeface="Arial" panose="020B0604020202020204" pitchFamily="34" charset="0"/>
                <a:cs typeface="Arial" panose="020B0604020202020204" pitchFamily="34" charset="0"/>
              </a:rPr>
              <a:t> </a:t>
            </a:r>
            <a:r>
              <a:rPr sz="2000" spc="-85" dirty="0" err="1">
                <a:latin typeface="Arial" panose="020B0604020202020204" pitchFamily="34" charset="0"/>
                <a:cs typeface="Arial" panose="020B0604020202020204" pitchFamily="34" charset="0"/>
              </a:rPr>
              <a:t>werden</a:t>
            </a:r>
            <a:r>
              <a:rPr sz="2000" spc="-85" dirty="0">
                <a:latin typeface="Arial" panose="020B0604020202020204" pitchFamily="34" charset="0"/>
                <a:cs typeface="Arial" panose="020B0604020202020204" pitchFamily="34" charset="0"/>
              </a:rPr>
              <a:t>?</a:t>
            </a:r>
            <a:r>
              <a:rPr sz="2000" spc="-24" dirty="0">
                <a:latin typeface="Arial" panose="020B0604020202020204" pitchFamily="34" charset="0"/>
                <a:cs typeface="Arial" panose="020B0604020202020204" pitchFamily="34" charset="0"/>
              </a:rPr>
              <a:t> </a:t>
            </a:r>
            <a:endParaRPr lang="de-DE" sz="2000" spc="-24"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lang="de-DE" sz="2000" spc="-36" dirty="0">
                <a:latin typeface="Arial" panose="020B0604020202020204" pitchFamily="34" charset="0"/>
                <a:cs typeface="Arial" panose="020B0604020202020204" pitchFamily="34" charset="0"/>
              </a:rPr>
              <a:t>Welche</a:t>
            </a:r>
            <a:r>
              <a:rPr lang="de-DE" sz="2000" spc="-85" dirty="0">
                <a:latin typeface="Arial" panose="020B0604020202020204" pitchFamily="34" charset="0"/>
                <a:cs typeface="Arial" panose="020B0604020202020204" pitchFamily="34" charset="0"/>
              </a:rPr>
              <a:t> </a:t>
            </a:r>
            <a:r>
              <a:rPr lang="de-DE" sz="2000" spc="-24" dirty="0">
                <a:latin typeface="Arial" panose="020B0604020202020204" pitchFamily="34" charset="0"/>
                <a:cs typeface="Arial" panose="020B0604020202020204" pitchFamily="34" charset="0"/>
              </a:rPr>
              <a:t>Prozesse</a:t>
            </a:r>
            <a:r>
              <a:rPr lang="de-DE" sz="2000" spc="-85" dirty="0">
                <a:latin typeface="Arial" panose="020B0604020202020204" pitchFamily="34" charset="0"/>
                <a:cs typeface="Arial" panose="020B0604020202020204" pitchFamily="34" charset="0"/>
              </a:rPr>
              <a:t> </a:t>
            </a:r>
            <a:r>
              <a:rPr lang="de-DE" sz="2000" spc="-48" dirty="0">
                <a:latin typeface="Arial" panose="020B0604020202020204" pitchFamily="34" charset="0"/>
                <a:cs typeface="Arial" panose="020B0604020202020204" pitchFamily="34" charset="0"/>
              </a:rPr>
              <a:t>werden</a:t>
            </a:r>
            <a:r>
              <a:rPr lang="de-DE" sz="2000" spc="-79" dirty="0">
                <a:latin typeface="Arial" panose="020B0604020202020204" pitchFamily="34" charset="0"/>
                <a:cs typeface="Arial" panose="020B0604020202020204" pitchFamily="34" charset="0"/>
              </a:rPr>
              <a:t> </a:t>
            </a:r>
            <a:r>
              <a:rPr lang="de-DE" sz="2000" spc="-12" dirty="0">
                <a:latin typeface="Arial" panose="020B0604020202020204" pitchFamily="34" charset="0"/>
                <a:cs typeface="Arial" panose="020B0604020202020204" pitchFamily="34" charset="0"/>
              </a:rPr>
              <a:t>analysiert?</a:t>
            </a:r>
          </a:p>
          <a:p>
            <a:pPr marL="290747" indent="-275405">
              <a:spcBef>
                <a:spcPts val="870"/>
              </a:spcBef>
              <a:buFont typeface="Arial"/>
              <a:buChar char="•"/>
              <a:tabLst>
                <a:tab pos="290747" algn="l"/>
                <a:tab pos="291515" algn="l"/>
              </a:tabLst>
            </a:pPr>
            <a:endParaRPr lang="de-DE" sz="2416"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r>
              <a:rPr sz="2416" b="1" spc="-85" dirty="0" err="1">
                <a:latin typeface="Arial" panose="020B0604020202020204" pitchFamily="34" charset="0"/>
                <a:cs typeface="Arial" panose="020B0604020202020204" pitchFamily="34" charset="0"/>
              </a:rPr>
              <a:t>Wann</a:t>
            </a:r>
            <a:r>
              <a:rPr sz="2416" b="1" spc="-42" dirty="0">
                <a:latin typeface="Arial" panose="020B0604020202020204" pitchFamily="34" charset="0"/>
                <a:cs typeface="Arial" panose="020B0604020202020204" pitchFamily="34" charset="0"/>
              </a:rPr>
              <a:t> </a:t>
            </a:r>
            <a:r>
              <a:rPr sz="2416" b="1" dirty="0" err="1">
                <a:latin typeface="Arial" panose="020B0604020202020204" pitchFamily="34" charset="0"/>
                <a:cs typeface="Arial" panose="020B0604020202020204" pitchFamily="34" charset="0"/>
              </a:rPr>
              <a:t>ist</a:t>
            </a:r>
            <a:r>
              <a:rPr sz="2416" b="1" spc="-48" dirty="0">
                <a:latin typeface="Arial" panose="020B0604020202020204" pitchFamily="34" charset="0"/>
                <a:cs typeface="Arial" panose="020B0604020202020204" pitchFamily="34" charset="0"/>
              </a:rPr>
              <a:t> </a:t>
            </a:r>
            <a:r>
              <a:rPr sz="2416" b="1" spc="-24" dirty="0" err="1">
                <a:latin typeface="Arial" panose="020B0604020202020204" pitchFamily="34" charset="0"/>
                <a:cs typeface="Arial" panose="020B0604020202020204" pitchFamily="34" charset="0"/>
              </a:rPr>
              <a:t>ein</a:t>
            </a:r>
            <a:r>
              <a:rPr sz="2416" b="1" spc="-54" dirty="0">
                <a:latin typeface="Arial" panose="020B0604020202020204" pitchFamily="34" charset="0"/>
                <a:cs typeface="Arial" panose="020B0604020202020204" pitchFamily="34" charset="0"/>
              </a:rPr>
              <a:t> </a:t>
            </a:r>
            <a:r>
              <a:rPr sz="2416" b="1" spc="-24" dirty="0" err="1">
                <a:latin typeface="Arial" panose="020B0604020202020204" pitchFamily="34" charset="0"/>
                <a:cs typeface="Arial" panose="020B0604020202020204" pitchFamily="34" charset="0"/>
              </a:rPr>
              <a:t>sinnvoller</a:t>
            </a:r>
            <a:r>
              <a:rPr sz="2416" b="1" spc="-72" dirty="0">
                <a:latin typeface="Arial" panose="020B0604020202020204" pitchFamily="34" charset="0"/>
                <a:cs typeface="Arial" panose="020B0604020202020204" pitchFamily="34" charset="0"/>
              </a:rPr>
              <a:t> </a:t>
            </a:r>
            <a:r>
              <a:rPr sz="2416" b="1" spc="-12" dirty="0" err="1">
                <a:latin typeface="Arial" panose="020B0604020202020204" pitchFamily="34" charset="0"/>
                <a:cs typeface="Arial" panose="020B0604020202020204" pitchFamily="34" charset="0"/>
              </a:rPr>
              <a:t>Startpunkt</a:t>
            </a:r>
            <a:r>
              <a:rPr sz="2416" b="1" spc="-12" dirty="0">
                <a:latin typeface="Arial" panose="020B0604020202020204" pitchFamily="34" charset="0"/>
                <a:cs typeface="Arial" panose="020B0604020202020204" pitchFamily="34" charset="0"/>
              </a:rPr>
              <a:t>?</a:t>
            </a:r>
            <a:endParaRPr lang="de-DE" sz="2416" b="1" spc="-12" dirty="0">
              <a:latin typeface="Arial" panose="020B0604020202020204" pitchFamily="34" charset="0"/>
              <a:cs typeface="Arial" panose="020B0604020202020204" pitchFamily="34" charset="0"/>
            </a:endParaRPr>
          </a:p>
          <a:p>
            <a:pPr marL="290747" indent="-275405">
              <a:spcBef>
                <a:spcPts val="991"/>
              </a:spcBef>
              <a:buFont typeface="Arial"/>
              <a:buChar char="•"/>
              <a:tabLst>
                <a:tab pos="290747" algn="l"/>
                <a:tab pos="291515" algn="l"/>
              </a:tabLst>
            </a:pPr>
            <a:r>
              <a:rPr lang="de-DE" sz="2416" b="1" spc="-85" dirty="0">
                <a:latin typeface="Arial" panose="020B0604020202020204" pitchFamily="34" charset="0"/>
                <a:cs typeface="Arial" panose="020B0604020202020204" pitchFamily="34" charset="0"/>
              </a:rPr>
              <a:t>Wie</a:t>
            </a:r>
            <a:r>
              <a:rPr lang="de-DE" sz="2416" b="1" spc="-30" dirty="0">
                <a:latin typeface="Arial" panose="020B0604020202020204" pitchFamily="34" charset="0"/>
                <a:cs typeface="Arial" panose="020B0604020202020204" pitchFamily="34" charset="0"/>
              </a:rPr>
              <a:t> </a:t>
            </a:r>
            <a:r>
              <a:rPr lang="de-DE" sz="2416" b="1" dirty="0">
                <a:latin typeface="Arial" panose="020B0604020202020204" pitchFamily="34" charset="0"/>
                <a:cs typeface="Arial" panose="020B0604020202020204" pitchFamily="34" charset="0"/>
              </a:rPr>
              <a:t>lange</a:t>
            </a:r>
            <a:r>
              <a:rPr lang="de-DE" sz="2416" b="1" spc="-42" dirty="0">
                <a:latin typeface="Arial" panose="020B0604020202020204" pitchFamily="34" charset="0"/>
                <a:cs typeface="Arial" panose="020B0604020202020204" pitchFamily="34" charset="0"/>
              </a:rPr>
              <a:t> </a:t>
            </a:r>
            <a:r>
              <a:rPr lang="de-DE" sz="2416" b="1" dirty="0">
                <a:latin typeface="Arial" panose="020B0604020202020204" pitchFamily="34" charset="0"/>
                <a:cs typeface="Arial" panose="020B0604020202020204" pitchFamily="34" charset="0"/>
              </a:rPr>
              <a:t>soll</a:t>
            </a:r>
            <a:r>
              <a:rPr lang="de-DE" sz="2416" b="1" spc="-72" dirty="0">
                <a:latin typeface="Arial" panose="020B0604020202020204" pitchFamily="34" charset="0"/>
                <a:cs typeface="Arial" panose="020B0604020202020204" pitchFamily="34" charset="0"/>
              </a:rPr>
              <a:t> </a:t>
            </a:r>
            <a:r>
              <a:rPr lang="de-DE" sz="2416" b="1" spc="-30" dirty="0">
                <a:latin typeface="Arial" panose="020B0604020202020204" pitchFamily="34" charset="0"/>
                <a:cs typeface="Arial" panose="020B0604020202020204" pitchFamily="34" charset="0"/>
              </a:rPr>
              <a:t>gemessen</a:t>
            </a:r>
            <a:r>
              <a:rPr lang="de-DE" sz="2416" b="1" spc="-36" dirty="0">
                <a:latin typeface="Arial" panose="020B0604020202020204" pitchFamily="34" charset="0"/>
                <a:cs typeface="Arial" panose="020B0604020202020204" pitchFamily="34" charset="0"/>
              </a:rPr>
              <a:t> </a:t>
            </a:r>
            <a:r>
              <a:rPr lang="de-DE" sz="2416" b="1" spc="-12" dirty="0">
                <a:latin typeface="Arial" panose="020B0604020202020204" pitchFamily="34" charset="0"/>
                <a:cs typeface="Arial" panose="020B0604020202020204" pitchFamily="34" charset="0"/>
              </a:rPr>
              <a:t>werden?</a:t>
            </a:r>
            <a:endParaRPr lang="de-DE" sz="2416" b="1" dirty="0">
              <a:latin typeface="Arial" panose="020B0604020202020204" pitchFamily="34" charset="0"/>
              <a:cs typeface="Arial" panose="020B0604020202020204" pitchFamily="34" charset="0"/>
            </a:endParaRPr>
          </a:p>
          <a:p>
            <a:pPr marL="290747" indent="-275405">
              <a:spcBef>
                <a:spcPts val="870"/>
              </a:spcBef>
              <a:buFont typeface="Arial"/>
              <a:buChar char="•"/>
              <a:tabLst>
                <a:tab pos="290747" algn="l"/>
                <a:tab pos="291515" algn="l"/>
              </a:tabLst>
            </a:pPr>
            <a:endParaRPr sz="2416" dirty="0">
              <a:latin typeface="Arial" panose="020B0604020202020204" pitchFamily="34" charset="0"/>
              <a:cs typeface="Arial" panose="020B0604020202020204" pitchFamily="34" charset="0"/>
            </a:endParaRPr>
          </a:p>
        </p:txBody>
      </p:sp>
      <p:sp>
        <p:nvSpPr>
          <p:cNvPr id="12" name="object 12"/>
          <p:cNvSpPr txBox="1"/>
          <p:nvPr/>
        </p:nvSpPr>
        <p:spPr>
          <a:xfrm>
            <a:off x="6638502" y="3424396"/>
            <a:ext cx="5385141" cy="2584896"/>
          </a:xfrm>
          <a:prstGeom prst="rect">
            <a:avLst/>
          </a:prstGeom>
          <a:solidFill>
            <a:srgbClr val="E8761B"/>
          </a:solidFill>
          <a:ln w="9144">
            <a:noFill/>
          </a:ln>
        </p:spPr>
        <p:txBody>
          <a:bodyPr vert="horz" wrap="square" lIns="0" tIns="203285" rIns="0" bIns="0" rtlCol="0">
            <a:spAutoFit/>
          </a:bodyPr>
          <a:lstStyle/>
          <a:p>
            <a:pPr marL="108934">
              <a:spcBef>
                <a:spcPts val="1601"/>
              </a:spcBef>
            </a:pPr>
            <a:r>
              <a:rPr sz="1933" spc="-24" dirty="0" err="1">
                <a:solidFill>
                  <a:srgbClr val="FFFFFF"/>
                </a:solidFill>
                <a:latin typeface="Arial" panose="020B0604020202020204" pitchFamily="34" charset="0"/>
                <a:cs typeface="Arial" panose="020B0604020202020204" pitchFamily="34" charset="0"/>
              </a:rPr>
              <a:t>Nationale</a:t>
            </a:r>
            <a:r>
              <a:rPr sz="1933" spc="-36"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Strategie</a:t>
            </a:r>
            <a:r>
              <a:rPr sz="1933" spc="-12" dirty="0">
                <a:solidFill>
                  <a:srgbClr val="FFFFFF"/>
                </a:solidFill>
                <a:latin typeface="Arial" panose="020B0604020202020204" pitchFamily="34" charset="0"/>
                <a:cs typeface="Arial" panose="020B0604020202020204" pitchFamily="34" charset="0"/>
              </a:rPr>
              <a:t>:</a:t>
            </a:r>
            <a:endParaRPr sz="1933" dirty="0">
              <a:latin typeface="Arial" panose="020B0604020202020204" pitchFamily="34" charset="0"/>
              <a:cs typeface="Arial" panose="020B0604020202020204" pitchFamily="34" charset="0"/>
            </a:endParaRPr>
          </a:p>
          <a:p>
            <a:pPr marL="455683" marR="129646" indent="-346749">
              <a:buFont typeface="Arial"/>
              <a:buChar char="•"/>
              <a:tabLst>
                <a:tab pos="455683" algn="l"/>
                <a:tab pos="456450" algn="l"/>
              </a:tabLst>
            </a:pPr>
            <a:r>
              <a:rPr sz="1933" spc="-66" dirty="0">
                <a:solidFill>
                  <a:srgbClr val="FFFFFF"/>
                </a:solidFill>
                <a:latin typeface="Arial" panose="020B0604020202020204" pitchFamily="34" charset="0"/>
                <a:cs typeface="Arial" panose="020B0604020202020204" pitchFamily="34" charset="0"/>
              </a:rPr>
              <a:t>Mind.</a:t>
            </a:r>
            <a:r>
              <a:rPr sz="1933" spc="-48"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über</a:t>
            </a:r>
            <a:r>
              <a:rPr sz="1933" spc="-72" dirty="0">
                <a:solidFill>
                  <a:srgbClr val="FFFFFF"/>
                </a:solidFill>
                <a:latin typeface="Arial" panose="020B0604020202020204" pitchFamily="34" charset="0"/>
                <a:cs typeface="Arial" panose="020B0604020202020204" pitchFamily="34" charset="0"/>
              </a:rPr>
              <a:t> </a:t>
            </a:r>
            <a:r>
              <a:rPr sz="1933" spc="-30" dirty="0" err="1">
                <a:solidFill>
                  <a:srgbClr val="FFFFFF"/>
                </a:solidFill>
                <a:latin typeface="Arial" panose="020B0604020202020204" pitchFamily="34" charset="0"/>
                <a:cs typeface="Arial" panose="020B0604020202020204" pitchFamily="34" charset="0"/>
              </a:rPr>
              <a:t>einen</a:t>
            </a:r>
            <a:r>
              <a:rPr sz="1933" spc="-36" dirty="0">
                <a:solidFill>
                  <a:srgbClr val="FFFFFF"/>
                </a:solidFill>
                <a:latin typeface="Arial" panose="020B0604020202020204" pitchFamily="34" charset="0"/>
                <a:cs typeface="Arial" panose="020B0604020202020204" pitchFamily="34" charset="0"/>
              </a:rPr>
              <a:t> </a:t>
            </a:r>
            <a:r>
              <a:rPr sz="1933" spc="-36" dirty="0" err="1">
                <a:solidFill>
                  <a:srgbClr val="FFFFFF"/>
                </a:solidFill>
                <a:latin typeface="Arial" panose="020B0604020202020204" pitchFamily="34" charset="0"/>
                <a:cs typeface="Arial" panose="020B0604020202020204" pitchFamily="34" charset="0"/>
              </a:rPr>
              <a:t>Zeitraum</a:t>
            </a:r>
            <a:r>
              <a:rPr sz="1933" spc="-54" dirty="0">
                <a:solidFill>
                  <a:srgbClr val="FFFFFF"/>
                </a:solidFill>
                <a:latin typeface="Arial" panose="020B0604020202020204" pitchFamily="34" charset="0"/>
                <a:cs typeface="Arial" panose="020B0604020202020204" pitchFamily="34" charset="0"/>
              </a:rPr>
              <a:t> </a:t>
            </a:r>
            <a:r>
              <a:rPr sz="1933" spc="-42" dirty="0">
                <a:solidFill>
                  <a:srgbClr val="FFFFFF"/>
                </a:solidFill>
                <a:latin typeface="Arial" panose="020B0604020202020204" pitchFamily="34" charset="0"/>
                <a:cs typeface="Arial" panose="020B0604020202020204" pitchFamily="34" charset="0"/>
              </a:rPr>
              <a:t>von</a:t>
            </a:r>
            <a:r>
              <a:rPr sz="1933" spc="-54" dirty="0">
                <a:solidFill>
                  <a:srgbClr val="FFFFFF"/>
                </a:solidFill>
                <a:latin typeface="Arial" panose="020B0604020202020204" pitchFamily="34" charset="0"/>
                <a:cs typeface="Arial" panose="020B0604020202020204" pitchFamily="34" charset="0"/>
              </a:rPr>
              <a:t> </a:t>
            </a:r>
            <a:r>
              <a:rPr sz="1933" dirty="0">
                <a:solidFill>
                  <a:srgbClr val="FFFFFF"/>
                </a:solidFill>
                <a:latin typeface="Arial" panose="020B0604020202020204" pitchFamily="34" charset="0"/>
                <a:cs typeface="Arial" panose="020B0604020202020204" pitchFamily="34" charset="0"/>
              </a:rPr>
              <a:t>4</a:t>
            </a:r>
            <a:r>
              <a:rPr sz="1933" spc="-54" dirty="0">
                <a:solidFill>
                  <a:srgbClr val="FFFFFF"/>
                </a:solidFill>
                <a:latin typeface="Arial" panose="020B0604020202020204" pitchFamily="34" charset="0"/>
                <a:cs typeface="Arial" panose="020B0604020202020204" pitchFamily="34" charset="0"/>
              </a:rPr>
              <a:t> </a:t>
            </a:r>
            <a:r>
              <a:rPr sz="1933" spc="-48" dirty="0" err="1">
                <a:solidFill>
                  <a:srgbClr val="FFFFFF"/>
                </a:solidFill>
                <a:latin typeface="Arial" panose="020B0604020202020204" pitchFamily="34" charset="0"/>
                <a:cs typeface="Arial" panose="020B0604020202020204" pitchFamily="34" charset="0"/>
              </a:rPr>
              <a:t>Wochen</a:t>
            </a:r>
            <a:r>
              <a:rPr sz="1933" spc="-48"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bzw</a:t>
            </a:r>
            <a:r>
              <a:rPr sz="1933" spc="-12" dirty="0">
                <a:solidFill>
                  <a:srgbClr val="FFFFFF"/>
                </a:solidFill>
                <a:latin typeface="Arial" panose="020B0604020202020204" pitchFamily="34" charset="0"/>
                <a:cs typeface="Arial" panose="020B0604020202020204" pitchFamily="34" charset="0"/>
              </a:rPr>
              <a:t>.</a:t>
            </a:r>
            <a:r>
              <a:rPr sz="1933" spc="-54" dirty="0">
                <a:solidFill>
                  <a:srgbClr val="FFFFFF"/>
                </a:solidFill>
                <a:latin typeface="Arial" panose="020B0604020202020204" pitchFamily="34" charset="0"/>
                <a:cs typeface="Arial" panose="020B0604020202020204" pitchFamily="34" charset="0"/>
              </a:rPr>
              <a:t> </a:t>
            </a:r>
            <a:r>
              <a:rPr sz="1933" spc="-30" dirty="0">
                <a:solidFill>
                  <a:srgbClr val="FFFFFF"/>
                </a:solidFill>
                <a:latin typeface="Arial" panose="020B0604020202020204" pitchFamily="34" charset="0"/>
                <a:cs typeface="Arial" panose="020B0604020202020204" pitchFamily="34" charset="0"/>
              </a:rPr>
              <a:t>28 </a:t>
            </a:r>
            <a:r>
              <a:rPr sz="1933" spc="-12" dirty="0" err="1">
                <a:solidFill>
                  <a:srgbClr val="FFFFFF"/>
                </a:solidFill>
                <a:latin typeface="Arial" panose="020B0604020202020204" pitchFamily="34" charset="0"/>
                <a:cs typeface="Arial" panose="020B0604020202020204" pitchFamily="34" charset="0"/>
              </a:rPr>
              <a:t>Verpflegungstagen</a:t>
            </a:r>
            <a:endParaRPr sz="1933" dirty="0">
              <a:latin typeface="Arial" panose="020B0604020202020204" pitchFamily="34" charset="0"/>
              <a:cs typeface="Arial" panose="020B0604020202020204" pitchFamily="34" charset="0"/>
            </a:endParaRPr>
          </a:p>
          <a:p>
            <a:pPr marL="455683" indent="-347516">
              <a:buFont typeface="Arial"/>
              <a:buChar char="•"/>
              <a:tabLst>
                <a:tab pos="455683" algn="l"/>
                <a:tab pos="456450" algn="l"/>
              </a:tabLst>
            </a:pPr>
            <a:r>
              <a:rPr sz="1933" spc="-157" dirty="0">
                <a:solidFill>
                  <a:srgbClr val="FFFFFF"/>
                </a:solidFill>
                <a:latin typeface="Arial" panose="020B0604020202020204" pitchFamily="34" charset="0"/>
                <a:cs typeface="Arial" panose="020B0604020202020204" pitchFamily="34" charset="0"/>
              </a:rPr>
              <a:t>2</a:t>
            </a:r>
            <a:r>
              <a:rPr sz="1933" spc="-18" dirty="0">
                <a:solidFill>
                  <a:srgbClr val="FFFFFF"/>
                </a:solidFill>
                <a:latin typeface="Arial" panose="020B0604020202020204" pitchFamily="34" charset="0"/>
                <a:cs typeface="Arial" panose="020B0604020202020204" pitchFamily="34" charset="0"/>
              </a:rPr>
              <a:t> </a:t>
            </a:r>
            <a:r>
              <a:rPr sz="1933" dirty="0">
                <a:solidFill>
                  <a:srgbClr val="FFFFFF"/>
                </a:solidFill>
                <a:latin typeface="Arial" panose="020B0604020202020204" pitchFamily="34" charset="0"/>
                <a:cs typeface="Arial" panose="020B0604020202020204" pitchFamily="34" charset="0"/>
              </a:rPr>
              <a:t>x</a:t>
            </a:r>
            <a:r>
              <a:rPr sz="1933" spc="-42"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jährlich</a:t>
            </a:r>
            <a:endParaRPr sz="1933" dirty="0">
              <a:latin typeface="Arial" panose="020B0604020202020204" pitchFamily="34" charset="0"/>
              <a:cs typeface="Arial" panose="020B0604020202020204" pitchFamily="34" charset="0"/>
            </a:endParaRPr>
          </a:p>
          <a:p>
            <a:pPr marL="455683" marR="490972" indent="-346749" algn="just">
              <a:buFont typeface="Arial"/>
              <a:buChar char="•"/>
              <a:tabLst>
                <a:tab pos="456450" algn="l"/>
              </a:tabLst>
            </a:pPr>
            <a:r>
              <a:rPr sz="1933" spc="-36" dirty="0" err="1">
                <a:solidFill>
                  <a:srgbClr val="FFFFFF"/>
                </a:solidFill>
                <a:latin typeface="Arial" panose="020B0604020202020204" pitchFamily="34" charset="0"/>
                <a:cs typeface="Arial" panose="020B0604020202020204" pitchFamily="34" charset="0"/>
              </a:rPr>
              <a:t>Messbereiche</a:t>
            </a:r>
            <a:r>
              <a:rPr sz="1933" spc="-42" dirty="0">
                <a:solidFill>
                  <a:srgbClr val="FFFFFF"/>
                </a:solidFill>
                <a:latin typeface="Arial" panose="020B0604020202020204" pitchFamily="34" charset="0"/>
                <a:cs typeface="Arial" panose="020B0604020202020204" pitchFamily="34" charset="0"/>
              </a:rPr>
              <a:t> auf</a:t>
            </a:r>
            <a:r>
              <a:rPr sz="1933" spc="-66" dirty="0">
                <a:solidFill>
                  <a:srgbClr val="FFFFFF"/>
                </a:solidFill>
                <a:latin typeface="Arial" panose="020B0604020202020204" pitchFamily="34" charset="0"/>
                <a:cs typeface="Arial" panose="020B0604020202020204" pitchFamily="34" charset="0"/>
              </a:rPr>
              <a:t> </a:t>
            </a:r>
            <a:r>
              <a:rPr sz="1933" dirty="0">
                <a:solidFill>
                  <a:srgbClr val="FFFFFF"/>
                </a:solidFill>
                <a:latin typeface="Arial" panose="020B0604020202020204" pitchFamily="34" charset="0"/>
                <a:cs typeface="Arial" panose="020B0604020202020204" pitchFamily="34" charset="0"/>
              </a:rPr>
              <a:t>Basis</a:t>
            </a:r>
            <a:r>
              <a:rPr sz="1933" spc="-42" dirty="0">
                <a:solidFill>
                  <a:srgbClr val="FFFFFF"/>
                </a:solidFill>
                <a:latin typeface="Arial" panose="020B0604020202020204" pitchFamily="34" charset="0"/>
                <a:cs typeface="Arial" panose="020B0604020202020204" pitchFamily="34" charset="0"/>
              </a:rPr>
              <a:t> </a:t>
            </a:r>
            <a:r>
              <a:rPr sz="1933" dirty="0">
                <a:solidFill>
                  <a:srgbClr val="FFFFFF"/>
                </a:solidFill>
                <a:latin typeface="Arial" panose="020B0604020202020204" pitchFamily="34" charset="0"/>
                <a:cs typeface="Arial" panose="020B0604020202020204" pitchFamily="34" charset="0"/>
              </a:rPr>
              <a:t>der</a:t>
            </a:r>
            <a:r>
              <a:rPr sz="1933" spc="-48"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Küchenprozesse</a:t>
            </a:r>
            <a:r>
              <a:rPr sz="1933" spc="-12" dirty="0">
                <a:solidFill>
                  <a:srgbClr val="FFFFFF"/>
                </a:solidFill>
                <a:latin typeface="Arial" panose="020B0604020202020204" pitchFamily="34" charset="0"/>
                <a:cs typeface="Arial" panose="020B0604020202020204" pitchFamily="34" charset="0"/>
              </a:rPr>
              <a:t>: </a:t>
            </a:r>
            <a:r>
              <a:rPr sz="1933" spc="-24" dirty="0" err="1">
                <a:solidFill>
                  <a:srgbClr val="FFFFFF"/>
                </a:solidFill>
                <a:latin typeface="Arial" panose="020B0604020202020204" pitchFamily="34" charset="0"/>
                <a:cs typeface="Arial" panose="020B0604020202020204" pitchFamily="34" charset="0"/>
              </a:rPr>
              <a:t>Verluste</a:t>
            </a:r>
            <a:r>
              <a:rPr sz="1933" spc="-42" dirty="0">
                <a:solidFill>
                  <a:srgbClr val="FFFFFF"/>
                </a:solidFill>
                <a:latin typeface="Arial" panose="020B0604020202020204" pitchFamily="34" charset="0"/>
                <a:cs typeface="Arial" panose="020B0604020202020204" pitchFamily="34" charset="0"/>
              </a:rPr>
              <a:t> </a:t>
            </a:r>
            <a:r>
              <a:rPr sz="1933" dirty="0" err="1">
                <a:solidFill>
                  <a:srgbClr val="FFFFFF"/>
                </a:solidFill>
                <a:latin typeface="Arial" panose="020B0604020202020204" pitchFamily="34" charset="0"/>
                <a:cs typeface="Arial" panose="020B0604020202020204" pitchFamily="34" charset="0"/>
              </a:rPr>
              <a:t>aus</a:t>
            </a:r>
            <a:r>
              <a:rPr sz="1933" spc="-66" dirty="0">
                <a:solidFill>
                  <a:srgbClr val="FFFFFF"/>
                </a:solidFill>
                <a:latin typeface="Arial" panose="020B0604020202020204" pitchFamily="34" charset="0"/>
                <a:cs typeface="Arial" panose="020B0604020202020204" pitchFamily="34" charset="0"/>
              </a:rPr>
              <a:t> </a:t>
            </a:r>
            <a:r>
              <a:rPr sz="1933" dirty="0" err="1">
                <a:solidFill>
                  <a:srgbClr val="FFFFFF"/>
                </a:solidFill>
                <a:latin typeface="Arial" panose="020B0604020202020204" pitchFamily="34" charset="0"/>
                <a:cs typeface="Arial" panose="020B0604020202020204" pitchFamily="34" charset="0"/>
              </a:rPr>
              <a:t>Lagerung</a:t>
            </a:r>
            <a:r>
              <a:rPr sz="1933" dirty="0">
                <a:solidFill>
                  <a:srgbClr val="FFFFFF"/>
                </a:solidFill>
                <a:latin typeface="Arial" panose="020B0604020202020204" pitchFamily="34" charset="0"/>
                <a:cs typeface="Arial" panose="020B0604020202020204" pitchFamily="34" charset="0"/>
              </a:rPr>
              <a:t>,</a:t>
            </a:r>
            <a:r>
              <a:rPr sz="1933" spc="-72" dirty="0">
                <a:solidFill>
                  <a:srgbClr val="FFFFFF"/>
                </a:solidFill>
                <a:latin typeface="Arial" panose="020B0604020202020204" pitchFamily="34" charset="0"/>
                <a:cs typeface="Arial" panose="020B0604020202020204" pitchFamily="34" charset="0"/>
              </a:rPr>
              <a:t> </a:t>
            </a:r>
            <a:r>
              <a:rPr sz="1933" spc="-24" dirty="0" err="1">
                <a:solidFill>
                  <a:srgbClr val="FFFFFF"/>
                </a:solidFill>
                <a:latin typeface="Arial" panose="020B0604020202020204" pitchFamily="34" charset="0"/>
                <a:cs typeface="Arial" panose="020B0604020202020204" pitchFamily="34" charset="0"/>
              </a:rPr>
              <a:t>Zubereitung</a:t>
            </a:r>
            <a:r>
              <a:rPr sz="1933" spc="-24" dirty="0">
                <a:solidFill>
                  <a:srgbClr val="FFFFFF"/>
                </a:solidFill>
                <a:latin typeface="Arial" panose="020B0604020202020204" pitchFamily="34" charset="0"/>
                <a:cs typeface="Arial" panose="020B0604020202020204" pitchFamily="34" charset="0"/>
              </a:rPr>
              <a:t>,</a:t>
            </a:r>
            <a:r>
              <a:rPr sz="1933" spc="-60"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Ausgabe</a:t>
            </a:r>
            <a:r>
              <a:rPr sz="1933" spc="-12" dirty="0">
                <a:solidFill>
                  <a:srgbClr val="FFFFFF"/>
                </a:solidFill>
                <a:latin typeface="Arial" panose="020B0604020202020204" pitchFamily="34" charset="0"/>
                <a:cs typeface="Arial" panose="020B0604020202020204" pitchFamily="34" charset="0"/>
              </a:rPr>
              <a:t> </a:t>
            </a:r>
            <a:r>
              <a:rPr sz="1933" spc="-36" dirty="0">
                <a:solidFill>
                  <a:srgbClr val="FFFFFF"/>
                </a:solidFill>
                <a:latin typeface="Arial" panose="020B0604020202020204" pitchFamily="34" charset="0"/>
                <a:cs typeface="Arial" panose="020B0604020202020204" pitchFamily="34" charset="0"/>
              </a:rPr>
              <a:t>und</a:t>
            </a:r>
            <a:r>
              <a:rPr sz="1933" spc="-54" dirty="0">
                <a:solidFill>
                  <a:srgbClr val="FFFFFF"/>
                </a:solidFill>
                <a:latin typeface="Arial" panose="020B0604020202020204" pitchFamily="34" charset="0"/>
                <a:cs typeface="Arial" panose="020B0604020202020204" pitchFamily="34" charset="0"/>
              </a:rPr>
              <a:t> </a:t>
            </a:r>
            <a:r>
              <a:rPr sz="1933" spc="-12" dirty="0" err="1">
                <a:solidFill>
                  <a:srgbClr val="FFFFFF"/>
                </a:solidFill>
                <a:latin typeface="Arial" panose="020B0604020202020204" pitchFamily="34" charset="0"/>
                <a:cs typeface="Arial" panose="020B0604020202020204" pitchFamily="34" charset="0"/>
              </a:rPr>
              <a:t>Verzehr</a:t>
            </a:r>
            <a:endParaRPr lang="de-DE" sz="1933" spc="-12" dirty="0">
              <a:solidFill>
                <a:srgbClr val="FFFFFF"/>
              </a:solidFill>
              <a:latin typeface="Arial" panose="020B0604020202020204" pitchFamily="34" charset="0"/>
              <a:cs typeface="Arial" panose="020B0604020202020204" pitchFamily="34" charset="0"/>
            </a:endParaRPr>
          </a:p>
          <a:p>
            <a:pPr marL="455683" marR="490972" indent="-346749" algn="just">
              <a:buFont typeface="Arial"/>
              <a:buChar char="•"/>
              <a:tabLst>
                <a:tab pos="456450" algn="l"/>
              </a:tabLst>
            </a:pPr>
            <a:endParaRPr sz="1933" dirty="0">
              <a:latin typeface="Arial" panose="020B0604020202020204" pitchFamily="34" charset="0"/>
              <a:cs typeface="Arial" panose="020B0604020202020204" pitchFamily="34" charset="0"/>
            </a:endParaRPr>
          </a:p>
        </p:txBody>
      </p:sp>
      <p:sp>
        <p:nvSpPr>
          <p:cNvPr id="13" name="object 13"/>
          <p:cNvSpPr txBox="1"/>
          <p:nvPr/>
        </p:nvSpPr>
        <p:spPr>
          <a:xfrm>
            <a:off x="1311355" y="5119106"/>
            <a:ext cx="4523672" cy="818913"/>
          </a:xfrm>
          <a:prstGeom prst="rect">
            <a:avLst/>
          </a:prstGeom>
          <a:ln w="25907">
            <a:solidFill>
              <a:srgbClr val="E8761B"/>
            </a:solidFill>
          </a:ln>
        </p:spPr>
        <p:txBody>
          <a:bodyPr vert="horz" wrap="square" lIns="0" tIns="148053" rIns="0" bIns="0" rtlCol="0">
            <a:spAutoFit/>
          </a:bodyPr>
          <a:lstStyle/>
          <a:p>
            <a:pPr marL="108167" marR="1414613">
              <a:spcBef>
                <a:spcPts val="1166"/>
              </a:spcBef>
            </a:pPr>
            <a:r>
              <a:rPr sz="2175" err="1">
                <a:latin typeface="Arial" panose="020B0604020202020204" pitchFamily="34" charset="0"/>
                <a:cs typeface="Arial" panose="020B0604020202020204" pitchFamily="34" charset="0"/>
              </a:rPr>
              <a:t>Checkliste</a:t>
            </a:r>
            <a:r>
              <a:rPr sz="2175" spc="-109">
                <a:latin typeface="Arial" panose="020B0604020202020204" pitchFamily="34" charset="0"/>
                <a:cs typeface="Arial" panose="020B0604020202020204" pitchFamily="34" charset="0"/>
              </a:rPr>
              <a:t> </a:t>
            </a:r>
            <a:r>
              <a:rPr sz="2175" spc="-12" err="1">
                <a:latin typeface="Arial" panose="020B0604020202020204" pitchFamily="34" charset="0"/>
                <a:cs typeface="Arial" panose="020B0604020202020204" pitchFamily="34" charset="0"/>
              </a:rPr>
              <a:t>zur</a:t>
            </a:r>
            <a:r>
              <a:rPr sz="2175" spc="-60">
                <a:latin typeface="Arial" panose="020B0604020202020204" pitchFamily="34" charset="0"/>
                <a:cs typeface="Arial" panose="020B0604020202020204" pitchFamily="34" charset="0"/>
              </a:rPr>
              <a:t> </a:t>
            </a:r>
            <a:r>
              <a:rPr sz="2175" spc="-54" err="1">
                <a:latin typeface="Arial" panose="020B0604020202020204" pitchFamily="34" charset="0"/>
                <a:cs typeface="Arial" panose="020B0604020202020204" pitchFamily="34" charset="0"/>
              </a:rPr>
              <a:t>Messung</a:t>
            </a:r>
            <a:r>
              <a:rPr sz="2175" spc="-72">
                <a:latin typeface="Arial" panose="020B0604020202020204" pitchFamily="34" charset="0"/>
                <a:cs typeface="Arial" panose="020B0604020202020204" pitchFamily="34" charset="0"/>
              </a:rPr>
              <a:t> </a:t>
            </a:r>
            <a:r>
              <a:rPr sz="2175" spc="-30">
                <a:latin typeface="Arial" panose="020B0604020202020204" pitchFamily="34" charset="0"/>
                <a:cs typeface="Arial" panose="020B0604020202020204" pitchFamily="34" charset="0"/>
              </a:rPr>
              <a:t>der </a:t>
            </a:r>
            <a:r>
              <a:rPr sz="2175" spc="-12" err="1">
                <a:latin typeface="Arial" panose="020B0604020202020204" pitchFamily="34" charset="0"/>
                <a:cs typeface="Arial" panose="020B0604020202020204" pitchFamily="34" charset="0"/>
              </a:rPr>
              <a:t>Lebensmittelabfälle</a:t>
            </a:r>
            <a:endParaRPr sz="2175">
              <a:latin typeface="Arial" panose="020B0604020202020204" pitchFamily="34" charset="0"/>
              <a:cs typeface="Arial" panose="020B0604020202020204" pitchFamily="34" charset="0"/>
            </a:endParaRPr>
          </a:p>
        </p:txBody>
      </p:sp>
      <p:pic>
        <p:nvPicPr>
          <p:cNvPr id="14" name="object 14" descr="Klemmbrett abgehakt mit einfarbiger Füllung"/>
          <p:cNvPicPr/>
          <p:nvPr/>
        </p:nvPicPr>
        <p:blipFill>
          <a:blip r:embed="rId3">
            <a:extLst>
              <a:ext uri="{96DAC541-7B7A-43D3-8B79-37D633B846F1}">
                <asvg:svgBlip xmlns:asvg="http://schemas.microsoft.com/office/drawing/2016/SVG/main" r:embed="rId4"/>
              </a:ext>
            </a:extLst>
          </a:blip>
          <a:srcRect/>
          <a:stretch/>
        </p:blipFill>
        <p:spPr>
          <a:xfrm>
            <a:off x="206712" y="4946392"/>
            <a:ext cx="1104643" cy="1104643"/>
          </a:xfrm>
          <a:prstGeom prst="rect">
            <a:avLst/>
          </a:prstGeom>
        </p:spPr>
      </p:pic>
      <p:sp>
        <p:nvSpPr>
          <p:cNvPr id="5" name="Pfeil: gebogen 4">
            <a:extLst>
              <a:ext uri="{FF2B5EF4-FFF2-40B4-BE49-F238E27FC236}">
                <a16:creationId xmlns:a16="http://schemas.microsoft.com/office/drawing/2014/main" id="{6F9617D8-3A44-4F44-B480-BDDBE41BDDC5}"/>
              </a:ext>
            </a:extLst>
          </p:cNvPr>
          <p:cNvSpPr/>
          <p:nvPr/>
        </p:nvSpPr>
        <p:spPr>
          <a:xfrm flipV="1">
            <a:off x="4046419" y="4185146"/>
            <a:ext cx="2259535" cy="565069"/>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10000"/>
              </a:lnSpc>
            </a:pPr>
            <a:endParaRPr lang="de-DE" sz="1900">
              <a:solidFill>
                <a:schemeClr val="tx1"/>
              </a:solidFill>
            </a:endParaRPr>
          </a:p>
        </p:txBody>
      </p:sp>
      <p:pic>
        <p:nvPicPr>
          <p:cNvPr id="6" name="Grafik 5" descr="Tageskalender">
            <a:extLst>
              <a:ext uri="{FF2B5EF4-FFF2-40B4-BE49-F238E27FC236}">
                <a16:creationId xmlns:a16="http://schemas.microsoft.com/office/drawing/2014/main" id="{7C0DA5DD-8633-49E0-AA62-07FCAF47CB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6646" y="1964630"/>
            <a:ext cx="1588851" cy="1588851"/>
          </a:xfrm>
          <a:prstGeom prst="rect">
            <a:avLst/>
          </a:prstGeom>
        </p:spPr>
      </p:pic>
      <p:pic>
        <p:nvPicPr>
          <p:cNvPr id="10" name="Grafik 9" descr="Fragezeichen">
            <a:extLst>
              <a:ext uri="{FF2B5EF4-FFF2-40B4-BE49-F238E27FC236}">
                <a16:creationId xmlns:a16="http://schemas.microsoft.com/office/drawing/2014/main" id="{18917548-28D2-4CF8-86CC-4BC0355FA6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9446" y="1743751"/>
            <a:ext cx="914400" cy="914400"/>
          </a:xfrm>
          <a:prstGeom prst="rect">
            <a:avLst/>
          </a:prstGeom>
        </p:spPr>
      </p:pic>
      <p:sp>
        <p:nvSpPr>
          <p:cNvPr id="11" name="Titel 1">
            <a:extLst>
              <a:ext uri="{FF2B5EF4-FFF2-40B4-BE49-F238E27FC236}">
                <a16:creationId xmlns:a16="http://schemas.microsoft.com/office/drawing/2014/main" id="{70CA9808-DAE1-4B36-BFE6-1A6B41B59384}"/>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Systematisches Vorgehen planen</a:t>
            </a:r>
            <a:endParaRPr lang="de-DE"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8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4828A-A73D-CDDB-477D-BBA8BCCBEEEF}"/>
              </a:ext>
            </a:extLst>
          </p:cNvPr>
          <p:cNvSpPr>
            <a:spLocks noGrp="1"/>
          </p:cNvSpPr>
          <p:nvPr>
            <p:ph type="ctrTitle"/>
          </p:nvPr>
        </p:nvSpPr>
        <p:spPr>
          <a:xfrm>
            <a:off x="360600" y="1005396"/>
            <a:ext cx="10167357" cy="659408"/>
          </a:xfrm>
        </p:spPr>
        <p:txBody>
          <a:bodyPr vert="horz" wrap="square" lIns="0" tIns="0" rIns="0" bIns="0" numCol="1" anchor="t" anchorCtr="0" compatLnSpc="1">
            <a:prstTxWarp prst="textNoShape">
              <a:avLst/>
            </a:prstTxWarp>
            <a:normAutofit fontScale="90000"/>
          </a:bodyPr>
          <a:lstStyle/>
          <a:p>
            <a:r>
              <a:rPr lang="de-DE" b="1" kern="1200" spc="-24" dirty="0">
                <a:solidFill>
                  <a:schemeClr val="tx1"/>
                </a:solidFill>
                <a:latin typeface="Arial" panose="020B0604020202020204" pitchFamily="34" charset="0"/>
                <a:cs typeface="Arial" panose="020B0604020202020204" pitchFamily="34" charset="0"/>
              </a:rPr>
              <a:t>Messung der Lebensmittelabfälle</a:t>
            </a:r>
            <a:endParaRPr lang="de-DE" b="1" kern="1200" dirty="0">
              <a:solidFill>
                <a:schemeClr val="tx1"/>
              </a:solidFill>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subTitle" idx="1"/>
          </p:nvPr>
        </p:nvSpPr>
        <p:spPr>
          <a:xfrm>
            <a:off x="371481" y="1664804"/>
            <a:ext cx="11035428" cy="1332148"/>
          </a:xfrm>
        </p:spPr>
        <p:txBody>
          <a:bodyPr vert="horz" wrap="square" lIns="0" tIns="0" rIns="0" bIns="0" numCol="1" anchor="t" anchorCtr="0" compatLnSpc="1">
            <a:prstTxWarp prst="textNoShape">
              <a:avLst/>
            </a:prstTxWarp>
            <a:normAutofit/>
          </a:body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Entscheidungen treffen </a:t>
            </a:r>
          </a:p>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und Aufgabenverteilung</a:t>
            </a:r>
          </a:p>
        </p:txBody>
      </p:sp>
      <p:pic>
        <p:nvPicPr>
          <p:cNvPr id="9" name="Grafik 8" descr="Waage der Justitia mit einfarbiger Füllung">
            <a:extLst>
              <a:ext uri="{FF2B5EF4-FFF2-40B4-BE49-F238E27FC236}">
                <a16:creationId xmlns:a16="http://schemas.microsoft.com/office/drawing/2014/main" id="{A44E784F-2B9A-AF8A-7E7F-95440AB714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5725" y="1664804"/>
            <a:ext cx="5131082" cy="5131082"/>
          </a:xfrm>
          <a:prstGeom prst="rect">
            <a:avLst/>
          </a:prstGeom>
        </p:spPr>
      </p:pic>
    </p:spTree>
    <p:extLst>
      <p:ext uri="{BB962C8B-B14F-4D97-AF65-F5344CB8AC3E}">
        <p14:creationId xmlns:p14="http://schemas.microsoft.com/office/powerpoint/2010/main" val="40813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fontScale="85000" lnSpcReduction="10000"/>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dirty="0">
                <a:latin typeface="Arial" panose="020B0604020202020204" pitchFamily="34" charset="0"/>
                <a:cs typeface="Arial" panose="020B0604020202020204" pitchFamily="34" charset="0"/>
              </a:rPr>
              <a:t>Festlegung der Systemgrenzen der Messung</a:t>
            </a:r>
          </a:p>
          <a:p>
            <a:pPr>
              <a:spcAft>
                <a:spcPts val="600"/>
              </a:spcAft>
            </a:pPr>
            <a:endParaRPr lang="de-DE" b="1" kern="1200" dirty="0">
              <a:latin typeface="Arial" panose="020B0604020202020204" pitchFamily="34" charset="0"/>
              <a:cs typeface="Arial" panose="020B0604020202020204" pitchFamily="34" charset="0"/>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pc="-24" dirty="0">
                <a:solidFill>
                  <a:schemeClr val="bg1">
                    <a:lumMod val="65000"/>
                  </a:schemeClr>
                </a:solidFill>
                <a:latin typeface="Arial" panose="020B0604020202020204" pitchFamily="34" charset="0"/>
                <a:cs typeface="Arial" panose="020B0604020202020204" pitchFamily="34" charset="0"/>
              </a:rPr>
              <a:t>Lebensmittelabfallmessung</a:t>
            </a:r>
            <a:endParaRPr lang="de-DE" sz="1800" dirty="0">
              <a:solidFill>
                <a:schemeClr val="bg1">
                  <a:lumMod val="65000"/>
                </a:schemeClr>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0" y="1785938"/>
            <a:ext cx="11491657" cy="4019550"/>
          </a:xfrm>
          <a:prstGeom prst="rect">
            <a:avLst/>
          </a:prstGeom>
          <a:solidFill>
            <a:schemeClr val="bg1"/>
          </a:solidFill>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00"/>
              </a:spcBef>
              <a:buSzPct val="300000"/>
              <a:buBlip>
                <a:blip r:embed="rId3">
                  <a:extLst>
                    <a:ext uri="{96DAC541-7B7A-43D3-8B79-37D633B846F1}">
                      <asvg:svgBlip xmlns:asvg="http://schemas.microsoft.com/office/drawing/2016/SVG/main" r:embed="rId4"/>
                    </a:ext>
                  </a:extLst>
                </a:blip>
              </a:buBlip>
            </a:pPr>
            <a:r>
              <a:rPr lang="de-DE" sz="2200" spc="-30">
                <a:latin typeface="Arial" panose="020B0604020202020204" pitchFamily="34" charset="0"/>
                <a:cs typeface="Arial" panose="020B0604020202020204" pitchFamily="34" charset="0"/>
              </a:rPr>
              <a:t>Wo wird gemessen?</a:t>
            </a:r>
          </a:p>
          <a:p>
            <a:pPr marL="0" indent="0">
              <a:lnSpc>
                <a:spcPct val="150000"/>
              </a:lnSpc>
              <a:spcBef>
                <a:spcPts val="100"/>
              </a:spcBef>
              <a:buNone/>
            </a:pPr>
            <a:endParaRPr lang="de-DE" sz="2200" spc="-30">
              <a:latin typeface="Arial" panose="020B0604020202020204" pitchFamily="34" charset="0"/>
              <a:cs typeface="Arial" panose="020B0604020202020204" pitchFamily="34" charset="0"/>
            </a:endParaRPr>
          </a:p>
          <a:p>
            <a:pPr>
              <a:lnSpc>
                <a:spcPct val="150000"/>
              </a:lnSpc>
              <a:spcBef>
                <a:spcPts val="100"/>
              </a:spcBef>
              <a:buSzPct val="300000"/>
              <a:buBlip>
                <a:blip r:embed="rId5">
                  <a:extLst>
                    <a:ext uri="{96DAC541-7B7A-43D3-8B79-37D633B846F1}">
                      <asvg:svgBlip xmlns:asvg="http://schemas.microsoft.com/office/drawing/2016/SVG/main" r:embed="rId6"/>
                    </a:ext>
                  </a:extLst>
                </a:blip>
              </a:buBlip>
            </a:pPr>
            <a:r>
              <a:rPr lang="de-DE" sz="2200" spc="-30">
                <a:latin typeface="Arial" panose="020B0604020202020204" pitchFamily="34" charset="0"/>
                <a:cs typeface="Arial" panose="020B0604020202020204" pitchFamily="34" charset="0"/>
              </a:rPr>
              <a:t>Was wird gemessen?</a:t>
            </a:r>
          </a:p>
          <a:p>
            <a:pPr marL="0" indent="0">
              <a:lnSpc>
                <a:spcPct val="150000"/>
              </a:lnSpc>
              <a:spcBef>
                <a:spcPts val="100"/>
              </a:spcBef>
              <a:buNone/>
            </a:pPr>
            <a:endParaRPr lang="de-DE" sz="2200" spc="-30">
              <a:latin typeface="Arial" panose="020B0604020202020204" pitchFamily="34" charset="0"/>
              <a:cs typeface="Arial" panose="020B0604020202020204" pitchFamily="34" charset="0"/>
            </a:endParaRPr>
          </a:p>
          <a:p>
            <a:pPr>
              <a:lnSpc>
                <a:spcPct val="150000"/>
              </a:lnSpc>
              <a:spcBef>
                <a:spcPts val="100"/>
              </a:spcBef>
              <a:buSzPct val="300000"/>
              <a:buBlip>
                <a:blip r:embed="rId7">
                  <a:extLst>
                    <a:ext uri="{96DAC541-7B7A-43D3-8B79-37D633B846F1}">
                      <asvg:svgBlip xmlns:asvg="http://schemas.microsoft.com/office/drawing/2016/SVG/main" r:embed="rId8"/>
                    </a:ext>
                  </a:extLst>
                </a:blip>
              </a:buBlip>
            </a:pPr>
            <a:r>
              <a:rPr lang="de-DE" sz="2200" spc="-30">
                <a:latin typeface="Arial" panose="020B0604020202020204" pitchFamily="34" charset="0"/>
                <a:cs typeface="Arial" panose="020B0604020202020204" pitchFamily="34" charset="0"/>
              </a:rPr>
              <a:t>Wie lange wird gemessen?</a:t>
            </a:r>
          </a:p>
          <a:p>
            <a:pPr marL="0" indent="0">
              <a:lnSpc>
                <a:spcPct val="150000"/>
              </a:lnSpc>
              <a:spcBef>
                <a:spcPts val="100"/>
              </a:spcBef>
              <a:buSzPct val="300000"/>
              <a:buNone/>
            </a:pPr>
            <a:endParaRPr lang="de-DE" sz="2200" spc="-30">
              <a:latin typeface="Arial" panose="020B0604020202020204" pitchFamily="34" charset="0"/>
              <a:cs typeface="Arial" panose="020B0604020202020204" pitchFamily="34" charset="0"/>
            </a:endParaRPr>
          </a:p>
          <a:p>
            <a:pPr>
              <a:lnSpc>
                <a:spcPct val="100000"/>
              </a:lnSpc>
              <a:spcBef>
                <a:spcPts val="100"/>
              </a:spcBef>
              <a:buSzPct val="300000"/>
              <a:buBlip>
                <a:blip r:embed="rId9">
                  <a:extLst>
                    <a:ext uri="{96DAC541-7B7A-43D3-8B79-37D633B846F1}">
                      <asvg:svgBlip xmlns:asvg="http://schemas.microsoft.com/office/drawing/2016/SVG/main" r:embed="rId10"/>
                    </a:ext>
                  </a:extLst>
                </a:blip>
              </a:buBlip>
            </a:pPr>
            <a:r>
              <a:rPr lang="de-DE" sz="2200" spc="-30">
                <a:latin typeface="Arial" panose="020B0604020202020204" pitchFamily="34" charset="0"/>
                <a:cs typeface="Arial" panose="020B0604020202020204" pitchFamily="34" charset="0"/>
              </a:rPr>
              <a:t>Wer ist verantwortlich und wer führt die Messung durch?</a:t>
            </a:r>
            <a:br>
              <a:rPr lang="de-DE" sz="2200" spc="-30">
                <a:latin typeface="Arial" panose="020B0604020202020204" pitchFamily="34" charset="0"/>
                <a:cs typeface="Arial" panose="020B0604020202020204" pitchFamily="34" charset="0"/>
              </a:rPr>
            </a:br>
            <a:endParaRPr lang="de-DE" sz="2200" spc="-3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08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A75F9364-8A62-4C4D-9137-89B6C11B4851}"/>
              </a:ext>
            </a:extLst>
          </p:cNvPr>
          <p:cNvPicPr>
            <a:picLocks noGrp="1" noChangeAspect="1"/>
          </p:cNvPicPr>
          <p:nvPr>
            <p:ph type="pic" sz="quarter" idx="11"/>
          </p:nvPr>
        </p:nvPicPr>
        <p:blipFill>
          <a:blip r:embed="rId2"/>
          <a:srcRect t="26191" b="26191"/>
          <a:stretch>
            <a:fillRect/>
          </a:stretch>
        </p:blipFill>
        <p:spPr/>
      </p:pic>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a:xfrm>
            <a:off x="6600056" y="2096852"/>
            <a:ext cx="5591943" cy="1980220"/>
          </a:xfrm>
        </p:spPr>
        <p:txBody>
          <a:bodyPr anchor="ctr"/>
          <a:lstStyle/>
          <a:p>
            <a:r>
              <a:rPr lang="de-DE" b="1" dirty="0">
                <a:solidFill>
                  <a:schemeClr val="tx1"/>
                </a:solidFill>
                <a:latin typeface="Arial" panose="020B0604020202020204" pitchFamily="34" charset="0"/>
                <a:cs typeface="Arial" panose="020B0604020202020204" pitchFamily="34" charset="0"/>
              </a:rPr>
              <a:t>Los geht’s!</a:t>
            </a:r>
          </a:p>
        </p:txBody>
      </p:sp>
      <p:sp>
        <p:nvSpPr>
          <p:cNvPr id="7" name="Rechteck 6">
            <a:extLst>
              <a:ext uri="{FF2B5EF4-FFF2-40B4-BE49-F238E27FC236}">
                <a16:creationId xmlns:a16="http://schemas.microsoft.com/office/drawing/2014/main" id="{208D342E-41D3-445A-8A87-31DD201C845F}"/>
              </a:ext>
            </a:extLst>
          </p:cNvPr>
          <p:cNvSpPr/>
          <p:nvPr/>
        </p:nvSpPr>
        <p:spPr>
          <a:xfrm>
            <a:off x="0" y="6627168"/>
            <a:ext cx="2381043" cy="230832"/>
          </a:xfrm>
          <a:prstGeom prst="rect">
            <a:avLst/>
          </a:prstGeom>
        </p:spPr>
        <p:txBody>
          <a:bodyPr wrap="square">
            <a:spAutoFit/>
          </a:bodyPr>
          <a:lstStyle/>
          <a:p>
            <a:r>
              <a:rPr lang="de-DE" sz="900" dirty="0">
                <a:solidFill>
                  <a:schemeClr val="bg1">
                    <a:lumMod val="95000"/>
                  </a:schemeClr>
                </a:solidFill>
              </a:rPr>
              <a:t>Bildquelle: KI generiert mit Adobe Express</a:t>
            </a:r>
          </a:p>
        </p:txBody>
      </p:sp>
      <p:sp>
        <p:nvSpPr>
          <p:cNvPr id="5" name="Rechteck 4">
            <a:extLst>
              <a:ext uri="{FF2B5EF4-FFF2-40B4-BE49-F238E27FC236}">
                <a16:creationId xmlns:a16="http://schemas.microsoft.com/office/drawing/2014/main" id="{2A8A2B6B-65B8-4C5D-A8EF-B4C730125CCC}"/>
              </a:ext>
            </a:extLst>
          </p:cNvPr>
          <p:cNvSpPr/>
          <p:nvPr/>
        </p:nvSpPr>
        <p:spPr>
          <a:xfrm>
            <a:off x="0" y="6627168"/>
            <a:ext cx="4302493" cy="230832"/>
          </a:xfrm>
          <a:prstGeom prst="rect">
            <a:avLst/>
          </a:prstGeom>
          <a:solidFill>
            <a:schemeClr val="bg1"/>
          </a:solidFill>
        </p:spPr>
        <p:txBody>
          <a:bodyPr wrap="square">
            <a:spAutoFit/>
          </a:bodyPr>
          <a:lstStyle/>
          <a:p>
            <a:r>
              <a:rPr lang="de-DE" sz="900" dirty="0"/>
              <a:t>Bildquelle: KI generiert mit Adobe Express -  </a:t>
            </a:r>
            <a:r>
              <a:rPr lang="de-DE" sz="900" dirty="0">
                <a:solidFill>
                  <a:srgbClr val="FF0000"/>
                </a:solidFill>
              </a:rPr>
              <a:t>gemeinfrei (daher nicht unter freier Lizenz.)</a:t>
            </a:r>
          </a:p>
        </p:txBody>
      </p:sp>
    </p:spTree>
    <p:extLst>
      <p:ext uri="{BB962C8B-B14F-4D97-AF65-F5344CB8AC3E}">
        <p14:creationId xmlns:p14="http://schemas.microsoft.com/office/powerpoint/2010/main" val="38518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Ablauf der Inhouse-Schulung</a:t>
            </a:r>
            <a:endParaRPr lang="de-DE" b="1" kern="1200"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p:txBody>
          <a:bodyPr vert="horz" wrap="square" lIns="0" tIns="0" rIns="0" bIns="0" numCol="1" anchor="t" anchorCtr="0" compatLnSpc="1">
            <a:prstTxWarp prst="textNoShape">
              <a:avLst/>
            </a:prstTxWarp>
            <a:normAutofit/>
          </a:bodyPr>
          <a:lstStyle/>
          <a:p>
            <a:pPr>
              <a:spcAft>
                <a:spcPts val="600"/>
              </a:spcAft>
            </a:pPr>
            <a:r>
              <a:rPr lang="de-DE" kern="1200"/>
              <a:t>Hilfestellung</a:t>
            </a:r>
          </a:p>
        </p:txBody>
      </p:sp>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938"/>
            <a:ext cx="11299819"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Erzählen Sie Ihren Kollegen von dem Workshop (Folie 2 &amp; 3)</a:t>
            </a:r>
          </a:p>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Steigen Sie in das Thema ein </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Das Video bietet eine gute Einführung und zeigt die Relevanz der Thematik (Folie 4)</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Den (wirtschaftlichen) Nutzen können Sie mit Hilfe der Rechnung von Folie 6 und 7 darstellen </a:t>
            </a:r>
          </a:p>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Danach geht es vor allem darum, den Kollegen die Messung vorzustellen. Dabei können Sie sich an den Leitfragen orientieren (Folie 10 &amp; 16).</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Verantwortlichkeit: Stellen Sie hier Ihrem Team, dass Prozessdiagramm vor – verändern oder ergänzen Sie dieses bei Bedarf in Zusammenarbeit mit Ihren Kollegen (Folie 2 &amp; 3)</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Prozesse: Stellen Sie vor, wo entlang der Arbeitsabläufe Lebensmittelabfälle anfallen, welche davon auf jeden Fall gemessen werden sollen und auf welchem Wege dies geschieht</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Zeitraum: hier gibt es eine Empfehlung von der Nationalen Strategie </a:t>
            </a:r>
          </a:p>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Nach der Vorstellung der Messung können sie nun gemeinsam in Ihrem Kollegium besprechen in welcher Form sie diese durchführen.</a:t>
            </a:r>
          </a:p>
        </p:txBody>
      </p:sp>
    </p:spTree>
    <p:extLst>
      <p:ext uri="{BB962C8B-B14F-4D97-AF65-F5344CB8AC3E}">
        <p14:creationId xmlns:p14="http://schemas.microsoft.com/office/powerpoint/2010/main" val="108978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59575" y="1050148"/>
            <a:ext cx="8472849" cy="2027560"/>
          </a:xfrm>
        </p:spPr>
        <p:txBody>
          <a:bodyPr wrap="square" anchor="t">
            <a:noAutofit/>
          </a:bodyPr>
          <a:lstStyle/>
          <a:p>
            <a:pPr algn="ctr"/>
            <a:r>
              <a:rPr lang="de-DE" sz="3200" dirty="0">
                <a:latin typeface="Arial" panose="020B0604020202020204" pitchFamily="34" charset="0"/>
                <a:cs typeface="Arial" panose="020B0604020202020204" pitchFamily="34" charset="0"/>
              </a:rPr>
              <a:t>Gerechte und nachhaltige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Außer-Haus-Angebote gestalten</a:t>
            </a:r>
            <a:br>
              <a:rPr lang="de-DE" sz="3200" b="1" dirty="0">
                <a:latin typeface="Arial" panose="020B0604020202020204" pitchFamily="34" charset="0"/>
                <a:cs typeface="Arial" panose="020B0604020202020204" pitchFamily="34" charset="0"/>
              </a:rPr>
            </a:br>
            <a:br>
              <a:rPr lang="de-DE" sz="800" dirty="0">
                <a:effectLst/>
                <a:latin typeface="Arial" panose="020B0604020202020204" pitchFamily="34" charset="0"/>
                <a:cs typeface="Arial" panose="020B0604020202020204" pitchFamily="34" charset="0"/>
              </a:rPr>
            </a:br>
            <a:br>
              <a:rPr lang="de-DE" sz="800" dirty="0">
                <a:effectLst/>
                <a:latin typeface="Arial" panose="020B0604020202020204" pitchFamily="34" charset="0"/>
                <a:cs typeface="Arial" panose="020B0604020202020204" pitchFamily="34" charset="0"/>
              </a:rPr>
            </a:br>
            <a:br>
              <a:rPr lang="de-DE" sz="3200" dirty="0">
                <a:latin typeface="Arial" panose="020B0604020202020204" pitchFamily="34" charset="0"/>
                <a:cs typeface="Arial" panose="020B0604020202020204" pitchFamily="34" charset="0"/>
              </a:rPr>
            </a:br>
            <a:br>
              <a:rPr lang="de-DE" sz="3200" dirty="0">
                <a:latin typeface="Arial" panose="020B0604020202020204" pitchFamily="34" charset="0"/>
                <a:cs typeface="Arial" panose="020B0604020202020204" pitchFamily="34" charset="0"/>
              </a:rPr>
            </a:br>
            <a:endParaRPr lang="de-DE" sz="3200"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0"/>
          </p:nvPr>
        </p:nvSpPr>
        <p:spPr>
          <a:xfrm>
            <a:off x="2747682" y="2311880"/>
            <a:ext cx="6696633" cy="2370401"/>
          </a:xfrm>
        </p:spPr>
        <p:txBody>
          <a:bodyPr/>
          <a:lstStyle/>
          <a:p>
            <a:pPr algn="ctr"/>
            <a:r>
              <a:rPr lang="de-DE" sz="4400" b="1" dirty="0">
                <a:solidFill>
                  <a:schemeClr val="accent6"/>
                </a:solidFill>
                <a:latin typeface="Arial" panose="020B0604020202020204" pitchFamily="34" charset="0"/>
                <a:cs typeface="Arial" panose="020B0604020202020204" pitchFamily="34" charset="0"/>
              </a:rPr>
              <a:t>Team-Schulung</a:t>
            </a:r>
          </a:p>
          <a:p>
            <a:pPr algn="ctr"/>
            <a:r>
              <a:rPr lang="de-DE" sz="4400" b="1" dirty="0">
                <a:solidFill>
                  <a:schemeClr val="accent6"/>
                </a:solidFill>
                <a:latin typeface="Arial" panose="020B0604020202020204" pitchFamily="34" charset="0"/>
                <a:cs typeface="Arial" panose="020B0604020202020204" pitchFamily="34" charset="0"/>
              </a:rPr>
              <a:t>- Lebensmittelabfälle -</a:t>
            </a:r>
          </a:p>
        </p:txBody>
      </p:sp>
    </p:spTree>
    <p:extLst>
      <p:ext uri="{BB962C8B-B14F-4D97-AF65-F5344CB8AC3E}">
        <p14:creationId xmlns:p14="http://schemas.microsoft.com/office/powerpoint/2010/main" val="24111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ctrTitle"/>
          </p:nvPr>
        </p:nvSpPr>
        <p:spPr>
          <a:xfrm>
            <a:off x="2742245" y="993335"/>
            <a:ext cx="6707509" cy="2027560"/>
          </a:xfrm>
        </p:spPr>
        <p:txBody>
          <a:bodyPr/>
          <a:lstStyle/>
          <a:p>
            <a:pPr algn="ctr"/>
            <a:r>
              <a:rPr lang="de-DE" b="1" dirty="0">
                <a:latin typeface="Arial" panose="020B0604020202020204" pitchFamily="34" charset="0"/>
                <a:cs typeface="Arial" panose="020B0604020202020204" pitchFamily="34" charset="0"/>
              </a:rPr>
              <a:t>Ziel</a:t>
            </a:r>
          </a:p>
        </p:txBody>
      </p:sp>
      <p:sp>
        <p:nvSpPr>
          <p:cNvPr id="10" name="Untertitel 9">
            <a:extLst>
              <a:ext uri="{FF2B5EF4-FFF2-40B4-BE49-F238E27FC236}">
                <a16:creationId xmlns:a16="http://schemas.microsoft.com/office/drawing/2014/main" id="{AC87523B-D015-443C-9566-34C57C77F4E3}"/>
              </a:ext>
            </a:extLst>
          </p:cNvPr>
          <p:cNvSpPr>
            <a:spLocks noGrp="1"/>
          </p:cNvSpPr>
          <p:nvPr>
            <p:ph type="subTitle" idx="1"/>
          </p:nvPr>
        </p:nvSpPr>
        <p:spPr>
          <a:xfrm>
            <a:off x="2742245" y="3302122"/>
            <a:ext cx="6696633" cy="1332148"/>
          </a:xfrm>
        </p:spPr>
        <p:txBody>
          <a:bodyPr>
            <a:normAutofit/>
          </a:bodyPr>
          <a:lstStyle/>
          <a:p>
            <a:pPr algn="ctr"/>
            <a:r>
              <a:rPr lang="de-DE" sz="2400" dirty="0">
                <a:solidFill>
                  <a:schemeClr val="accent6"/>
                </a:solidFill>
                <a:latin typeface="Arial" panose="020B0604020202020204" pitchFamily="34" charset="0"/>
                <a:cs typeface="Arial" panose="020B0604020202020204" pitchFamily="34" charset="0"/>
              </a:rPr>
              <a:t>Ihre Küche möchte mehr umweltfreundliches und menschengerechtes Essen anbieten.</a:t>
            </a:r>
          </a:p>
        </p:txBody>
      </p:sp>
      <p:sp>
        <p:nvSpPr>
          <p:cNvPr id="12" name="Textplatzhalter 11">
            <a:extLst>
              <a:ext uri="{FF2B5EF4-FFF2-40B4-BE49-F238E27FC236}">
                <a16:creationId xmlns:a16="http://schemas.microsoft.com/office/drawing/2014/main" id="{DB5C3BEF-9DA2-4F24-A726-BDBB21F17BD5}"/>
              </a:ext>
            </a:extLst>
          </p:cNvPr>
          <p:cNvSpPr>
            <a:spLocks noGrp="1"/>
          </p:cNvSpPr>
          <p:nvPr>
            <p:ph type="body" sz="quarter" idx="12"/>
          </p:nvPr>
        </p:nvSpPr>
        <p:spPr>
          <a:xfrm>
            <a:off x="1898262" y="2606710"/>
            <a:ext cx="8395473" cy="1296144"/>
          </a:xfrm>
        </p:spPr>
        <p:txBody>
          <a:bodyPr/>
          <a:lstStyle/>
          <a:p>
            <a:pPr algn="ctr"/>
            <a:r>
              <a:rPr lang="de-DE" dirty="0">
                <a:latin typeface="Arial" panose="020B0604020202020204" pitchFamily="34" charset="0"/>
                <a:cs typeface="Arial" panose="020B0604020202020204" pitchFamily="34" charset="0"/>
              </a:rPr>
              <a:t>Reduzierung der Lebensmittelabfälle</a:t>
            </a:r>
          </a:p>
          <a:p>
            <a:pPr algn="ct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23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39AFAE-7EE4-4A64-BA2E-5558F2D662A8}"/>
              </a:ext>
            </a:extLst>
          </p:cNvPr>
          <p:cNvSpPr>
            <a:spLocks noGrp="1"/>
          </p:cNvSpPr>
          <p:nvPr>
            <p:ph type="title"/>
          </p:nvPr>
        </p:nvSpPr>
        <p:spPr>
          <a:xfrm>
            <a:off x="566740" y="0"/>
            <a:ext cx="10515600" cy="1325563"/>
          </a:xfrm>
        </p:spPr>
        <p:txBody>
          <a:bodyPr/>
          <a:lstStyle/>
          <a:p>
            <a:pPr algn="ctr"/>
            <a:r>
              <a:rPr lang="de-DE" b="1" dirty="0"/>
              <a:t>Lebensmittelabfälle</a:t>
            </a:r>
          </a:p>
        </p:txBody>
      </p:sp>
      <p:sp>
        <p:nvSpPr>
          <p:cNvPr id="5" name="Inhaltsplatzhalter 4">
            <a:extLst>
              <a:ext uri="{FF2B5EF4-FFF2-40B4-BE49-F238E27FC236}">
                <a16:creationId xmlns:a16="http://schemas.microsoft.com/office/drawing/2014/main" id="{7F65A7CC-6382-4FD1-8778-E0B784349758}"/>
              </a:ext>
            </a:extLst>
          </p:cNvPr>
          <p:cNvSpPr>
            <a:spLocks noGrp="1"/>
          </p:cNvSpPr>
          <p:nvPr>
            <p:ph idx="1"/>
          </p:nvPr>
        </p:nvSpPr>
        <p:spPr>
          <a:xfrm>
            <a:off x="9327444" y="3307730"/>
            <a:ext cx="1655824" cy="1332204"/>
          </a:xfrm>
        </p:spPr>
        <p:txBody>
          <a:bodyPr>
            <a:normAutofit fontScale="85000" lnSpcReduction="10000"/>
          </a:bodyPr>
          <a:lstStyle/>
          <a:p>
            <a:pPr marL="0" indent="0" algn="ctr">
              <a:buNone/>
            </a:pPr>
            <a:r>
              <a:rPr lang="de-DE" sz="2000" dirty="0"/>
              <a:t>Klicke </a:t>
            </a:r>
          </a:p>
          <a:p>
            <a:pPr marL="0" indent="0" algn="ctr">
              <a:buNone/>
            </a:pPr>
            <a:r>
              <a:rPr lang="de-DE" sz="2000" dirty="0">
                <a:hlinkClick r:id="rId3"/>
              </a:rPr>
              <a:t>HIER</a:t>
            </a:r>
            <a:r>
              <a:rPr lang="de-DE" sz="2000" dirty="0"/>
              <a:t> </a:t>
            </a:r>
          </a:p>
          <a:p>
            <a:pPr marL="0" indent="0" algn="ctr">
              <a:buNone/>
            </a:pPr>
            <a:r>
              <a:rPr lang="de-DE" sz="2000" dirty="0"/>
              <a:t>um zum Video zu gelangen.</a:t>
            </a:r>
          </a:p>
        </p:txBody>
      </p:sp>
      <p:sp>
        <p:nvSpPr>
          <p:cNvPr id="2" name="Rechteck 1">
            <a:extLst>
              <a:ext uri="{FF2B5EF4-FFF2-40B4-BE49-F238E27FC236}">
                <a16:creationId xmlns:a16="http://schemas.microsoft.com/office/drawing/2014/main" id="{C14E6F8E-76EA-44DB-B174-5897C14E9053}"/>
              </a:ext>
            </a:extLst>
          </p:cNvPr>
          <p:cNvSpPr/>
          <p:nvPr/>
        </p:nvSpPr>
        <p:spPr>
          <a:xfrm>
            <a:off x="3321114" y="6058192"/>
            <a:ext cx="5399374" cy="553998"/>
          </a:xfrm>
          <a:prstGeom prst="rect">
            <a:avLst/>
          </a:prstGeom>
        </p:spPr>
        <p:txBody>
          <a:bodyPr wrap="square">
            <a:spAutoFit/>
          </a:bodyPr>
          <a:lstStyle/>
          <a:p>
            <a:r>
              <a:rPr lang="de-DE" sz="1000" dirty="0">
                <a:solidFill>
                  <a:schemeClr val="bg1">
                    <a:lumMod val="50000"/>
                  </a:schemeClr>
                </a:solidFill>
              </a:rPr>
              <a:t>Quelle: </a:t>
            </a:r>
            <a:r>
              <a:rPr lang="de-DE" sz="1000" dirty="0" err="1">
                <a:solidFill>
                  <a:schemeClr val="bg1">
                    <a:lumMod val="50000"/>
                  </a:schemeClr>
                </a:solidFill>
              </a:rPr>
              <a:t>foodwastetv</a:t>
            </a:r>
            <a:r>
              <a:rPr lang="de-DE" sz="1000" dirty="0">
                <a:solidFill>
                  <a:schemeClr val="bg1">
                    <a:lumMod val="50000"/>
                  </a:schemeClr>
                </a:solidFill>
              </a:rPr>
              <a:t> (Hrsg.): WASTE – German. Produziert von SCHNITTSTELLE THURN GbR im Auftrag von WWF Deutschland und UNEP, in Kooperation mit SIWI und FAO. Online: </a:t>
            </a:r>
            <a:r>
              <a:rPr lang="de-DE" sz="1000" dirty="0">
                <a:solidFill>
                  <a:schemeClr val="bg1">
                    <a:lumMod val="50000"/>
                  </a:schemeClr>
                </a:solidFill>
                <a:hlinkClick r:id="rId3">
                  <a:extLst>
                    <a:ext uri="{A12FA001-AC4F-418D-AE19-62706E023703}">
                      <ahyp:hlinkClr xmlns:ahyp="http://schemas.microsoft.com/office/drawing/2018/hyperlinkcolor" val="tx"/>
                    </a:ext>
                  </a:extLst>
                </a:hlinkClick>
              </a:rPr>
              <a:t>https://www.youtube.com/watch?v=RukR368mQ84</a:t>
            </a:r>
            <a:r>
              <a:rPr lang="de-DE" sz="1000" dirty="0">
                <a:solidFill>
                  <a:schemeClr val="bg1">
                    <a:lumMod val="50000"/>
                  </a:schemeClr>
                </a:solidFill>
              </a:rPr>
              <a:t>. </a:t>
            </a:r>
          </a:p>
        </p:txBody>
      </p:sp>
      <p:pic>
        <p:nvPicPr>
          <p:cNvPr id="7" name="Grafik 6">
            <a:hlinkClick r:id="rId4"/>
            <a:extLst>
              <a:ext uri="{FF2B5EF4-FFF2-40B4-BE49-F238E27FC236}">
                <a16:creationId xmlns:a16="http://schemas.microsoft.com/office/drawing/2014/main" id="{808BAD23-3693-4160-80EA-84B1DB1A3D9A}"/>
              </a:ext>
            </a:extLst>
          </p:cNvPr>
          <p:cNvPicPr>
            <a:picLocks noChangeAspect="1"/>
          </p:cNvPicPr>
          <p:nvPr/>
        </p:nvPicPr>
        <p:blipFill>
          <a:blip r:embed="rId5"/>
          <a:stretch>
            <a:fillRect/>
          </a:stretch>
        </p:blipFill>
        <p:spPr>
          <a:xfrm>
            <a:off x="3139724" y="2031844"/>
            <a:ext cx="5912550" cy="3883976"/>
          </a:xfrm>
          <a:prstGeom prst="rect">
            <a:avLst/>
          </a:prstGeom>
        </p:spPr>
      </p:pic>
      <p:sp>
        <p:nvSpPr>
          <p:cNvPr id="8" name="Textplatzhalter 11">
            <a:extLst>
              <a:ext uri="{FF2B5EF4-FFF2-40B4-BE49-F238E27FC236}">
                <a16:creationId xmlns:a16="http://schemas.microsoft.com/office/drawing/2014/main" id="{A9F04F5B-CFAB-457B-98E6-A51EE4B3FA50}"/>
              </a:ext>
            </a:extLst>
          </p:cNvPr>
          <p:cNvSpPr txBox="1">
            <a:spLocks/>
          </p:cNvSpPr>
          <p:nvPr/>
        </p:nvSpPr>
        <p:spPr>
          <a:xfrm>
            <a:off x="1823064" y="1030632"/>
            <a:ext cx="8395473" cy="1296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chemeClr val="tx2"/>
                </a:solidFill>
                <a:latin typeface="Arial" panose="020B0604020202020204" pitchFamily="34" charset="0"/>
                <a:cs typeface="Arial" panose="020B0604020202020204" pitchFamily="34" charset="0"/>
              </a:rPr>
              <a:t>Informationsfilm: WASTE</a:t>
            </a:r>
          </a:p>
          <a:p>
            <a:pPr algn="ctr"/>
            <a:endParaRPr lang="de-DE"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6578" y="5243903"/>
            <a:ext cx="10014196" cy="1282505"/>
          </a:xfrm>
          <a:prstGeom prst="rect">
            <a:avLst/>
          </a:prstGeom>
        </p:spPr>
        <p:txBody>
          <a:bodyPr vert="horz" wrap="square" lIns="0" tIns="15342" rIns="0" bIns="0" rtlCol="0">
            <a:spAutoFit/>
          </a:bodyPr>
          <a:lstStyle/>
          <a:p>
            <a:pPr marL="15343">
              <a:spcBef>
                <a:spcPts val="121"/>
              </a:spcBef>
            </a:pPr>
            <a:r>
              <a:rPr spc="-24" dirty="0" err="1">
                <a:latin typeface="Arial" panose="020B0604020202020204" pitchFamily="34" charset="0"/>
                <a:cs typeface="Arial" panose="020B0604020202020204" pitchFamily="34" charset="0"/>
              </a:rPr>
              <a:t>Außer</a:t>
            </a:r>
            <a:r>
              <a:rPr spc="-24"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Haus-</a:t>
            </a:r>
            <a:r>
              <a:rPr spc="-12" dirty="0" err="1">
                <a:latin typeface="Arial" panose="020B0604020202020204" pitchFamily="34" charset="0"/>
                <a:cs typeface="Arial" panose="020B0604020202020204" pitchFamily="34" charset="0"/>
              </a:rPr>
              <a:t>Markt</a:t>
            </a:r>
            <a:r>
              <a:rPr spc="-12"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15343"/>
            <a:r>
              <a:rPr spc="-79" dirty="0">
                <a:latin typeface="Arial" panose="020B0604020202020204" pitchFamily="34" charset="0"/>
                <a:cs typeface="Arial" panose="020B0604020202020204" pitchFamily="34" charset="0"/>
              </a:rPr>
              <a:t>Von</a:t>
            </a:r>
            <a:r>
              <a:rPr spc="-42"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70</a:t>
            </a:r>
            <a:r>
              <a:rPr spc="-6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kg</a:t>
            </a:r>
            <a:r>
              <a:rPr spc="-42" dirty="0">
                <a:latin typeface="Arial" panose="020B0604020202020204" pitchFamily="34" charset="0"/>
                <a:cs typeface="Arial" panose="020B0604020202020204" pitchFamily="34" charset="0"/>
              </a:rPr>
              <a:t> </a:t>
            </a:r>
            <a:r>
              <a:rPr spc="-12" dirty="0">
                <a:latin typeface="Arial" panose="020B0604020202020204" pitchFamily="34" charset="0"/>
                <a:cs typeface="Arial" panose="020B0604020202020204" pitchFamily="34" charset="0"/>
              </a:rPr>
              <a:t>Le</a:t>
            </a:r>
            <a:r>
              <a:rPr lang="de-DE" spc="-12" dirty="0" err="1">
                <a:latin typeface="Arial" panose="020B0604020202020204" pitchFamily="34" charset="0"/>
                <a:cs typeface="Arial" panose="020B0604020202020204" pitchFamily="34" charset="0"/>
              </a:rPr>
              <a:t>bensmitteln</a:t>
            </a:r>
            <a:r>
              <a:rPr lang="de-DE" spc="-12" dirty="0">
                <a:latin typeface="Arial" panose="020B0604020202020204" pitchFamily="34" charset="0"/>
                <a:cs typeface="Arial" panose="020B0604020202020204" pitchFamily="34" charset="0"/>
              </a:rPr>
              <a:t>,</a:t>
            </a:r>
            <a:r>
              <a:rPr lang="de-DE" spc="-54"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die</a:t>
            </a:r>
            <a:r>
              <a:rPr lang="de-DE" spc="-42"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a:t>
            </a:r>
            <a:r>
              <a:rPr dirty="0">
                <a:latin typeface="Arial" panose="020B0604020202020204" pitchFamily="34" charset="0"/>
                <a:cs typeface="Arial" panose="020B0604020202020204" pitchFamily="34" charset="0"/>
              </a:rPr>
              <a:t>o</a:t>
            </a:r>
            <a:r>
              <a:rPr spc="-54" dirty="0">
                <a:latin typeface="Arial" panose="020B0604020202020204" pitchFamily="34" charset="0"/>
                <a:cs typeface="Arial" panose="020B0604020202020204" pitchFamily="34" charset="0"/>
              </a:rPr>
              <a:t> </a:t>
            </a:r>
            <a:r>
              <a:rPr spc="-24" dirty="0">
                <a:latin typeface="Arial" panose="020B0604020202020204" pitchFamily="34" charset="0"/>
                <a:cs typeface="Arial" panose="020B0604020202020204" pitchFamily="34" charset="0"/>
              </a:rPr>
              <a:t>Kopf</a:t>
            </a:r>
            <a:r>
              <a:rPr spc="-48"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im</a:t>
            </a:r>
            <a:r>
              <a:rPr spc="-36"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Jahr</a:t>
            </a:r>
            <a:r>
              <a:rPr spc="-42" dirty="0">
                <a:latin typeface="Arial" panose="020B0604020202020204" pitchFamily="34" charset="0"/>
                <a:cs typeface="Arial" panose="020B0604020202020204" pitchFamily="34" charset="0"/>
              </a:rPr>
              <a:t> </a:t>
            </a:r>
            <a:r>
              <a:rPr spc="-24" dirty="0" err="1">
                <a:latin typeface="Arial" panose="020B0604020202020204" pitchFamily="34" charset="0"/>
                <a:cs typeface="Arial" panose="020B0604020202020204" pitchFamily="34" charset="0"/>
              </a:rPr>
              <a:t>verbraucht</a:t>
            </a:r>
            <a:r>
              <a:rPr spc="-36" dirty="0">
                <a:latin typeface="Arial" panose="020B0604020202020204" pitchFamily="34" charset="0"/>
                <a:cs typeface="Arial" panose="020B0604020202020204" pitchFamily="34" charset="0"/>
              </a:rPr>
              <a:t> </a:t>
            </a:r>
            <a:r>
              <a:rPr spc="-36" dirty="0" err="1">
                <a:latin typeface="Arial" panose="020B0604020202020204" pitchFamily="34" charset="0"/>
                <a:cs typeface="Arial" panose="020B0604020202020204" pitchFamily="34" charset="0"/>
              </a:rPr>
              <a:t>werden</a:t>
            </a:r>
            <a:r>
              <a:rPr spc="-36" dirty="0">
                <a:latin typeface="Arial" panose="020B0604020202020204" pitchFamily="34" charset="0"/>
                <a:cs typeface="Arial" panose="020B0604020202020204" pitchFamily="34" charset="0"/>
              </a:rPr>
              <a:t>,</a:t>
            </a:r>
            <a:r>
              <a:rPr spc="-42" dirty="0">
                <a:latin typeface="Arial" panose="020B0604020202020204" pitchFamily="34" charset="0"/>
                <a:cs typeface="Arial" panose="020B0604020202020204" pitchFamily="34" charset="0"/>
              </a:rPr>
              <a:t> </a:t>
            </a:r>
            <a:r>
              <a:rPr spc="-48" dirty="0" err="1">
                <a:latin typeface="Arial" panose="020B0604020202020204" pitchFamily="34" charset="0"/>
                <a:cs typeface="Arial" panose="020B0604020202020204" pitchFamily="34" charset="0"/>
              </a:rPr>
              <a:t>wandern</a:t>
            </a:r>
            <a:r>
              <a:rPr spc="-60" dirty="0">
                <a:latin typeface="Arial" panose="020B0604020202020204" pitchFamily="34" charset="0"/>
                <a:cs typeface="Arial" panose="020B0604020202020204" pitchFamily="34" charset="0"/>
              </a:rPr>
              <a:t> </a:t>
            </a:r>
            <a:r>
              <a:rPr spc="-54" dirty="0">
                <a:latin typeface="Arial" panose="020B0604020202020204" pitchFamily="34" charset="0"/>
                <a:cs typeface="Arial" panose="020B0604020202020204" pitchFamily="34" charset="0"/>
              </a:rPr>
              <a:t>23,6</a:t>
            </a:r>
            <a:r>
              <a:rPr spc="-42"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kg</a:t>
            </a:r>
            <a:r>
              <a:rPr spc="-54"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in</a:t>
            </a:r>
            <a:r>
              <a:rPr spc="-42" dirty="0">
                <a:latin typeface="Arial" panose="020B0604020202020204" pitchFamily="34" charset="0"/>
                <a:cs typeface="Arial" panose="020B0604020202020204" pitchFamily="34" charset="0"/>
              </a:rPr>
              <a:t> </a:t>
            </a:r>
            <a:r>
              <a:rPr spc="-12" dirty="0">
                <a:latin typeface="Arial" panose="020B0604020202020204" pitchFamily="34" charset="0"/>
                <a:cs typeface="Arial" panose="020B0604020202020204" pitchFamily="34" charset="0"/>
              </a:rPr>
              <a:t>den</a:t>
            </a:r>
            <a:r>
              <a:rPr spc="-42" dirty="0">
                <a:latin typeface="Arial" panose="020B0604020202020204" pitchFamily="34" charset="0"/>
                <a:cs typeface="Arial" panose="020B0604020202020204" pitchFamily="34" charset="0"/>
              </a:rPr>
              <a:t> </a:t>
            </a:r>
            <a:r>
              <a:rPr spc="-12" dirty="0" err="1">
                <a:latin typeface="Arial" panose="020B0604020202020204" pitchFamily="34" charset="0"/>
                <a:cs typeface="Arial" panose="020B0604020202020204" pitchFamily="34" charset="0"/>
              </a:rPr>
              <a:t>Abfall</a:t>
            </a:r>
            <a:r>
              <a:rPr spc="-12"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105099">
              <a:spcBef>
                <a:spcPts val="834"/>
              </a:spcBef>
            </a:pPr>
            <a:r>
              <a:rPr sz="1000" spc="-24" dirty="0">
                <a:solidFill>
                  <a:schemeClr val="bg1">
                    <a:lumMod val="65000"/>
                  </a:schemeClr>
                </a:solidFill>
                <a:latin typeface="Arial" panose="020B0604020202020204" pitchFamily="34" charset="0"/>
                <a:cs typeface="Arial" panose="020B0604020202020204" pitchFamily="34" charset="0"/>
              </a:rPr>
              <a:t>Quelle:</a:t>
            </a:r>
            <a:r>
              <a:rPr sz="1000" spc="48" dirty="0">
                <a:solidFill>
                  <a:schemeClr val="bg1">
                    <a:lumMod val="65000"/>
                  </a:schemeClr>
                </a:solidFill>
                <a:latin typeface="Arial" panose="020B0604020202020204" pitchFamily="34" charset="0"/>
                <a:cs typeface="Arial" panose="020B0604020202020204" pitchFamily="34" charset="0"/>
              </a:rPr>
              <a:t> </a:t>
            </a:r>
            <a:r>
              <a:rPr lang="de-DE" sz="1000" spc="-36" dirty="0">
                <a:solidFill>
                  <a:schemeClr val="bg1">
                    <a:lumMod val="65000"/>
                  </a:schemeClr>
                </a:solidFill>
                <a:latin typeface="Arial" panose="020B0604020202020204" pitchFamily="34" charset="0"/>
                <a:cs typeface="Arial" panose="020B0604020202020204" pitchFamily="34" charset="0"/>
              </a:rPr>
              <a:t>Jepsen, D.; Vollmer, A.; Eberle, U.; Fels, J.; Schomerus, T. (2016): Entwicklung von Instrumenten zur Vermeidung von Lebensmittelabfällen. Endbericht. Umweltbundesamt (Hrsg.). </a:t>
            </a:r>
            <a:r>
              <a:rPr lang="de-DE" sz="1000" spc="-36" dirty="0">
                <a:solidFill>
                  <a:schemeClr val="bg1">
                    <a:lumMod val="6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https://www.umweltbundesamt.de/sites/default/files/medien/377/publikationen/2016-12-14_vermeidung-lebens_mittelabfalle_dt_lang_fin.pdf</a:t>
            </a:r>
            <a:r>
              <a:rPr lang="de-DE" sz="1000" spc="-36" dirty="0">
                <a:solidFill>
                  <a:schemeClr val="bg1">
                    <a:lumMod val="65000"/>
                  </a:schemeClr>
                </a:solidFill>
                <a:latin typeface="Arial" panose="020B0604020202020204" pitchFamily="34" charset="0"/>
                <a:cs typeface="Arial" panose="020B0604020202020204" pitchFamily="34" charset="0"/>
              </a:rPr>
              <a:t>.  </a:t>
            </a:r>
          </a:p>
          <a:p>
            <a:pPr marL="105099">
              <a:spcBef>
                <a:spcPts val="834"/>
              </a:spcBef>
            </a:pPr>
            <a:endParaRPr sz="1100" dirty="0">
              <a:solidFill>
                <a:schemeClr val="bg2"/>
              </a:solidFill>
              <a:latin typeface="Arial" panose="020B0604020202020204" pitchFamily="34" charset="0"/>
              <a:cs typeface="Arial" panose="020B0604020202020204" pitchFamily="34" charset="0"/>
            </a:endParaRPr>
          </a:p>
        </p:txBody>
      </p:sp>
      <p:sp>
        <p:nvSpPr>
          <p:cNvPr id="69" name="Titel 1">
            <a:extLst>
              <a:ext uri="{FF2B5EF4-FFF2-40B4-BE49-F238E27FC236}">
                <a16:creationId xmlns:a16="http://schemas.microsoft.com/office/drawing/2014/main" id="{7F1A2531-EFCB-664E-950E-A2782F7CB977}"/>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r>
              <a:rPr lang="de-DE" spc="-24" dirty="0">
                <a:latin typeface="Arial" panose="020B0604020202020204" pitchFamily="34" charset="0"/>
                <a:cs typeface="Arial" panose="020B0604020202020204" pitchFamily="34" charset="0"/>
              </a:rPr>
              <a:t>Lebensmittelabfälle</a:t>
            </a:r>
            <a:r>
              <a:rPr lang="de-DE" spc="12"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 </a:t>
            </a:r>
            <a:r>
              <a:rPr lang="de-DE" spc="-30" dirty="0">
                <a:latin typeface="Arial" panose="020B0604020202020204" pitchFamily="34" charset="0"/>
                <a:cs typeface="Arial" panose="020B0604020202020204" pitchFamily="34" charset="0"/>
              </a:rPr>
              <a:t>Deutschland </a:t>
            </a:r>
            <a:r>
              <a:rPr lang="de-DE" spc="-109" dirty="0">
                <a:latin typeface="Arial" panose="020B0604020202020204" pitchFamily="34" charset="0"/>
                <a:cs typeface="Arial" panose="020B0604020202020204" pitchFamily="34" charset="0"/>
              </a:rPr>
              <a:t>2020</a:t>
            </a:r>
            <a:endParaRPr lang="de-DE" dirty="0">
              <a:latin typeface="Arial" panose="020B0604020202020204" pitchFamily="34" charset="0"/>
              <a:cs typeface="Arial" panose="020B0604020202020204" pitchFamily="34" charset="0"/>
            </a:endParaRPr>
          </a:p>
        </p:txBody>
      </p:sp>
      <p:pic>
        <p:nvPicPr>
          <p:cNvPr id="2050" name="Picture 2" descr="Ein Bild, das Text, Screenshot, Grafikdesign, Schrift enthält.&#10;&#10;Beschreibung automatisch generiert.">
            <a:extLst>
              <a:ext uri="{FF2B5EF4-FFF2-40B4-BE49-F238E27FC236}">
                <a16:creationId xmlns:a16="http://schemas.microsoft.com/office/drawing/2014/main" id="{66CFC456-D454-4F30-8911-9B92D3F9A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584" y="944571"/>
            <a:ext cx="6162184" cy="428328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F0AF3992-F49F-443D-935A-5EA199DF29AF}"/>
              </a:ext>
            </a:extLst>
          </p:cNvPr>
          <p:cNvSpPr/>
          <p:nvPr/>
        </p:nvSpPr>
        <p:spPr>
          <a:xfrm>
            <a:off x="8338625" y="4827749"/>
            <a:ext cx="3221581" cy="400110"/>
          </a:xfrm>
          <a:prstGeom prst="rect">
            <a:avLst/>
          </a:prstGeom>
        </p:spPr>
        <p:txBody>
          <a:bodyPr wrap="square">
            <a:spAutoFit/>
          </a:bodyPr>
          <a:lstStyle/>
          <a:p>
            <a:r>
              <a:rPr lang="de-DE" sz="1000" dirty="0">
                <a:solidFill>
                  <a:schemeClr val="bg1">
                    <a:lumMod val="65000"/>
                  </a:schemeClr>
                </a:solidFill>
                <a:latin typeface="Arial" panose="020B0604020202020204" pitchFamily="34" charset="0"/>
                <a:cs typeface="Arial" panose="020B0604020202020204" pitchFamily="34" charset="0"/>
              </a:rPr>
              <a:t> Bildquelle: </a:t>
            </a:r>
            <a:r>
              <a:rPr lang="de-DE" sz="1000" dirty="0">
                <a:solidFill>
                  <a:schemeClr val="bg1">
                    <a:lumMod val="6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https://www.zugutfuerdietonne.de/unsere-strategie/materialien/grafiken</a:t>
            </a:r>
            <a:r>
              <a:rPr lang="de-DE" sz="1000" dirty="0">
                <a:solidFill>
                  <a:schemeClr val="bg1">
                    <a:lumMod val="6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9663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dirty="0">
                <a:latin typeface="Arial" panose="020B0604020202020204" pitchFamily="34" charset="0"/>
                <a:cs typeface="Arial" panose="020B0604020202020204" pitchFamily="34" charset="0"/>
              </a:rPr>
              <a:t>Nachhaltiges Wirtschaften</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35EA571-5858-A26B-C1EC-81DF03A634E7}"/>
              </a:ext>
            </a:extLst>
          </p:cNvPr>
          <p:cNvSpPr>
            <a:spLocks noGrp="1"/>
          </p:cNvSpPr>
          <p:nvPr>
            <p:ph idx="1"/>
          </p:nvPr>
        </p:nvSpPr>
        <p:spPr>
          <a:xfrm>
            <a:off x="359970" y="1256557"/>
            <a:ext cx="5472000" cy="1062516"/>
          </a:xfrm>
        </p:spPr>
        <p:txBody>
          <a:bodyPr>
            <a:normAutofit fontScale="62500" lnSpcReduction="20000"/>
          </a:bodyPr>
          <a:lstStyle/>
          <a:p>
            <a:pPr>
              <a:buClr>
                <a:srgbClr val="E8761B"/>
              </a:buClr>
            </a:pPr>
            <a:endParaRPr lang="de-DE"/>
          </a:p>
          <a:p>
            <a:pPr marL="0" indent="0">
              <a:buClr>
                <a:srgbClr val="E8761B"/>
              </a:buClr>
              <a:buNone/>
            </a:pPr>
            <a:r>
              <a:rPr lang="de-DE"/>
              <a:t>Durch die Vermeidung von Lebensmittelabfällen werden </a:t>
            </a:r>
            <a:r>
              <a:rPr lang="de-DE" b="1"/>
              <a:t>Kosten eingespart:</a:t>
            </a: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p:txBody>
          <a:bodyPr vert="horz" wrap="square" lIns="0" tIns="0" rIns="0" bIns="0" numCol="1" anchor="t" anchorCtr="0" compatLnSpc="1">
            <a:prstTxWarp prst="textNoShape">
              <a:avLst/>
            </a:prstTxWarp>
            <a:normAutofit/>
          </a:bodyPr>
          <a:lstStyle/>
          <a:p>
            <a:pPr>
              <a:spcAft>
                <a:spcPts val="600"/>
              </a:spcAft>
            </a:pPr>
            <a:r>
              <a:rPr lang="de-DE" kern="1200"/>
              <a:t>Lebensmittelabfälle</a:t>
            </a:r>
          </a:p>
        </p:txBody>
      </p:sp>
      <p:pic>
        <p:nvPicPr>
          <p:cNvPr id="20" name="Bildplatzhalter 19" descr="Ein Bild, das Text, Natur, Eis, Berg enthält.&#10;&#10;Automatisch generierte Beschreibung">
            <a:extLst>
              <a:ext uri="{FF2B5EF4-FFF2-40B4-BE49-F238E27FC236}">
                <a16:creationId xmlns:a16="http://schemas.microsoft.com/office/drawing/2014/main" id="{7D9DB2D4-41F3-EE93-531A-2E3FFAD935E7}"/>
              </a:ext>
            </a:extLst>
          </p:cNvPr>
          <p:cNvPicPr>
            <a:picLocks noGrp="1" noChangeAspect="1"/>
          </p:cNvPicPr>
          <p:nvPr>
            <p:ph type="pic" sz="quarter" idx="14"/>
          </p:nvPr>
        </p:nvPicPr>
        <p:blipFill rotWithShape="1">
          <a:blip r:embed="rId2"/>
          <a:srcRect t="3470" b="3470"/>
          <a:stretch/>
        </p:blipFill>
        <p:spPr>
          <a:xfrm>
            <a:off x="6203952" y="1520827"/>
            <a:ext cx="5724525" cy="4716463"/>
          </a:xfrm>
        </p:spPr>
      </p:pic>
      <p:sp>
        <p:nvSpPr>
          <p:cNvPr id="4" name="Inhaltsplatzhalter 2">
            <a:extLst>
              <a:ext uri="{FF2B5EF4-FFF2-40B4-BE49-F238E27FC236}">
                <a16:creationId xmlns:a16="http://schemas.microsoft.com/office/drawing/2014/main" id="{8CCE8F62-1E67-3419-D66F-9A9F3E61E223}"/>
              </a:ext>
            </a:extLst>
          </p:cNvPr>
          <p:cNvSpPr txBox="1">
            <a:spLocks/>
          </p:cNvSpPr>
          <p:nvPr/>
        </p:nvSpPr>
        <p:spPr bwMode="auto">
          <a:xfrm>
            <a:off x="314066" y="5106108"/>
            <a:ext cx="5472000" cy="10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8761B"/>
              </a:buClr>
              <a:buFont typeface="Wingdings" panose="05000000000000000000" pitchFamily="2" charset="2"/>
              <a:buChar char="è"/>
            </a:pPr>
            <a:r>
              <a:rPr lang="de-DE" b="1" dirty="0">
                <a:latin typeface="Arial" panose="020B0604020202020204" pitchFamily="34" charset="0"/>
                <a:cs typeface="Arial" panose="020B0604020202020204" pitchFamily="34" charset="0"/>
              </a:rPr>
              <a:t>kostenintensivere Veränderungen </a:t>
            </a:r>
            <a:r>
              <a:rPr lang="de-DE" dirty="0">
                <a:latin typeface="Arial" panose="020B0604020202020204" pitchFamily="34" charset="0"/>
                <a:cs typeface="Arial" panose="020B0604020202020204" pitchFamily="34" charset="0"/>
              </a:rPr>
              <a:t>wie z.B. die Erhöhung des Bio-Anteils können dadurch </a:t>
            </a:r>
            <a:r>
              <a:rPr lang="de-DE" b="1" dirty="0">
                <a:latin typeface="Arial" panose="020B0604020202020204" pitchFamily="34" charset="0"/>
                <a:cs typeface="Arial" panose="020B0604020202020204" pitchFamily="34" charset="0"/>
              </a:rPr>
              <a:t>ausgeglichen</a:t>
            </a:r>
            <a:r>
              <a:rPr lang="de-DE" dirty="0">
                <a:latin typeface="Arial" panose="020B0604020202020204" pitchFamily="34" charset="0"/>
                <a:cs typeface="Arial" panose="020B0604020202020204" pitchFamily="34" charset="0"/>
              </a:rPr>
              <a:t> werden</a:t>
            </a:r>
          </a:p>
        </p:txBody>
      </p:sp>
      <p:sp>
        <p:nvSpPr>
          <p:cNvPr id="5" name="Textfeld 4">
            <a:extLst>
              <a:ext uri="{FF2B5EF4-FFF2-40B4-BE49-F238E27FC236}">
                <a16:creationId xmlns:a16="http://schemas.microsoft.com/office/drawing/2014/main" id="{7396B4A6-D9EE-B73A-F8E5-BC210777BD62}"/>
              </a:ext>
            </a:extLst>
          </p:cNvPr>
          <p:cNvSpPr txBox="1"/>
          <p:nvPr/>
        </p:nvSpPr>
        <p:spPr>
          <a:xfrm>
            <a:off x="371357" y="3053962"/>
            <a:ext cx="5522416" cy="1425518"/>
          </a:xfrm>
          <a:prstGeom prst="rect">
            <a:avLst/>
          </a:prstGeom>
          <a:noFill/>
          <a:ln w="28575">
            <a:solidFill>
              <a:srgbClr val="E8761B"/>
            </a:solidFill>
          </a:ln>
        </p:spPr>
        <p:txBody>
          <a:bodyPr wrap="square" rtlCol="0">
            <a:spAutoFit/>
          </a:bodyPr>
          <a:lstStyle/>
          <a:p>
            <a:pPr>
              <a:lnSpc>
                <a:spcPct val="110000"/>
              </a:lnSpc>
            </a:pPr>
            <a:r>
              <a:rPr lang="de-DE" sz="1600" dirty="0">
                <a:latin typeface="Arial" panose="020B0604020202020204" pitchFamily="34" charset="0"/>
                <a:cs typeface="Arial" panose="020B0604020202020204" pitchFamily="34" charset="0"/>
              </a:rPr>
              <a:t>100 Personen lassen je eine kleine Kartoffel auf dem Teller</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ca. 40 g / Person = 4 kg Kartoffeln</a:t>
            </a:r>
          </a:p>
          <a:p>
            <a:pPr>
              <a:lnSpc>
                <a:spcPct val="110000"/>
              </a:lnSpc>
            </a:pPr>
            <a:r>
              <a:rPr lang="de-DE" sz="1600" dirty="0">
                <a:latin typeface="Arial" panose="020B0604020202020204" pitchFamily="34" charset="0"/>
                <a:cs typeface="Arial" panose="020B0604020202020204" pitchFamily="34" charset="0"/>
              </a:rPr>
              <a:t>Bsp. Einkaufspreis Kartoffeln = 1,79 € / kg</a:t>
            </a:r>
          </a:p>
          <a:p>
            <a:pPr>
              <a:lnSpc>
                <a:spcPct val="110000"/>
              </a:lnSpc>
            </a:pPr>
            <a:endParaRPr lang="de-DE" sz="1600" dirty="0">
              <a:latin typeface="Arial" panose="020B0604020202020204" pitchFamily="34" charset="0"/>
              <a:cs typeface="Arial" panose="020B0604020202020204" pitchFamily="34" charset="0"/>
            </a:endParaRPr>
          </a:p>
          <a:p>
            <a:pPr>
              <a:lnSpc>
                <a:spcPct val="110000"/>
              </a:lnSpc>
            </a:pPr>
            <a:r>
              <a:rPr lang="de-DE" sz="1600" b="1" dirty="0">
                <a:latin typeface="Arial" panose="020B0604020202020204" pitchFamily="34" charset="0"/>
                <a:cs typeface="Arial" panose="020B0604020202020204" pitchFamily="34" charset="0"/>
              </a:rPr>
              <a:t>Verlust = 7,16 €</a:t>
            </a:r>
          </a:p>
        </p:txBody>
      </p:sp>
      <p:sp>
        <p:nvSpPr>
          <p:cNvPr id="6" name="Rechteck 5">
            <a:extLst>
              <a:ext uri="{FF2B5EF4-FFF2-40B4-BE49-F238E27FC236}">
                <a16:creationId xmlns:a16="http://schemas.microsoft.com/office/drawing/2014/main" id="{B7A544AA-2AF5-4307-9E11-D602A401B97F}"/>
              </a:ext>
            </a:extLst>
          </p:cNvPr>
          <p:cNvSpPr/>
          <p:nvPr/>
        </p:nvSpPr>
        <p:spPr>
          <a:xfrm>
            <a:off x="6404973" y="978656"/>
            <a:ext cx="6096000" cy="507831"/>
          </a:xfrm>
          <a:prstGeom prst="rect">
            <a:avLst/>
          </a:prstGeom>
        </p:spPr>
        <p:txBody>
          <a:bodyPr wrap="square">
            <a:spAutoFit/>
          </a:bodyPr>
          <a:lstStyle/>
          <a:p>
            <a:pPr>
              <a:buNone/>
            </a:pPr>
            <a:r>
              <a:rPr lang="de-DE" sz="900" dirty="0">
                <a:solidFill>
                  <a:schemeClr val="bg1">
                    <a:lumMod val="50000"/>
                  </a:schemeClr>
                </a:solidFill>
                <a:latin typeface="Arial" panose="020B0604020202020204" pitchFamily="34" charset="0"/>
                <a:ea typeface="+mn-lt"/>
                <a:cs typeface="Arial" panose="020B0604020202020204" pitchFamily="34" charset="0"/>
              </a:rPr>
              <a:t>WWF Deutschland (Hrsg.) 2019: Weniger ist mehr. Warum es sich rechnet Lebensmittelabfälle systematisch zu betrachten und zu reduzieren. S. 12. Online verfügbar unter </a:t>
            </a:r>
            <a:r>
              <a:rPr lang="de-DE" sz="900" dirty="0">
                <a:solidFill>
                  <a:schemeClr val="bg1">
                    <a:lumMod val="50000"/>
                  </a:schemeClr>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https://www.wwf.de/fileadmin/fm-wwf/Publikationen-PDF/Landwirtschaft/WWF-Weniger-ist-mehr.pdf</a:t>
            </a:r>
            <a:r>
              <a:rPr lang="de-DE" sz="900" dirty="0">
                <a:solidFill>
                  <a:schemeClr val="bg1">
                    <a:lumMod val="50000"/>
                  </a:schemeClr>
                </a:solidFill>
                <a:latin typeface="Arial" panose="020B0604020202020204" pitchFamily="34" charset="0"/>
                <a:ea typeface="+mn-lt"/>
                <a:cs typeface="Arial" panose="020B0604020202020204" pitchFamily="34" charset="0"/>
              </a:rPr>
              <a:t>, abgerufen am 03. September 2023. </a:t>
            </a:r>
          </a:p>
        </p:txBody>
      </p:sp>
      <p:pic>
        <p:nvPicPr>
          <p:cNvPr id="12" name="Bildplatzhalter 19" descr="Ein Bild, das Text, Natur, Eis, Berg enthält.&#10;&#10;Automatisch generierte Beschreibung">
            <a:extLst>
              <a:ext uri="{FF2B5EF4-FFF2-40B4-BE49-F238E27FC236}">
                <a16:creationId xmlns:a16="http://schemas.microsoft.com/office/drawing/2014/main" id="{01E1E6F3-A5E3-4A69-8C42-6BDC185FD521}"/>
              </a:ext>
            </a:extLst>
          </p:cNvPr>
          <p:cNvPicPr>
            <a:picLocks noChangeAspect="1"/>
          </p:cNvPicPr>
          <p:nvPr/>
        </p:nvPicPr>
        <p:blipFill rotWithShape="1">
          <a:blip r:embed="rId2"/>
          <a:srcRect t="628" b="426"/>
          <a:stretch/>
        </p:blipFill>
        <p:spPr>
          <a:xfrm>
            <a:off x="6203952" y="1520572"/>
            <a:ext cx="5724525" cy="5014792"/>
          </a:xfrm>
          <a:prstGeom prst="rect">
            <a:avLst/>
          </a:prstGeom>
          <a:solidFill>
            <a:schemeClr val="bg1">
              <a:lumMod val="95000"/>
            </a:schemeClr>
          </a:solidFill>
        </p:spPr>
      </p:pic>
      <p:sp>
        <p:nvSpPr>
          <p:cNvPr id="10" name="Rechteck 9">
            <a:extLst>
              <a:ext uri="{FF2B5EF4-FFF2-40B4-BE49-F238E27FC236}">
                <a16:creationId xmlns:a16="http://schemas.microsoft.com/office/drawing/2014/main" id="{709EB8B8-C6D3-4D51-A446-3EA3DE1CAA0E}"/>
              </a:ext>
            </a:extLst>
          </p:cNvPr>
          <p:cNvSpPr/>
          <p:nvPr/>
        </p:nvSpPr>
        <p:spPr>
          <a:xfrm>
            <a:off x="263523" y="6138382"/>
            <a:ext cx="5724526" cy="3969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93E8EBB0-FBD6-452E-B035-58CF8C06BC02}"/>
              </a:ext>
            </a:extLst>
          </p:cNvPr>
          <p:cNvSpPr/>
          <p:nvPr/>
        </p:nvSpPr>
        <p:spPr>
          <a:xfrm>
            <a:off x="6110908" y="6525195"/>
            <a:ext cx="1678665" cy="246221"/>
          </a:xfrm>
          <a:prstGeom prst="rect">
            <a:avLst/>
          </a:prstGeom>
        </p:spPr>
        <p:txBody>
          <a:bodyPr wrap="none">
            <a:spAutoFit/>
          </a:bodyPr>
          <a:lstStyle/>
          <a:p>
            <a:r>
              <a:rPr lang="de-DE" sz="1000" dirty="0">
                <a:solidFill>
                  <a:srgbClr val="FF0000"/>
                </a:solidFill>
              </a:rPr>
              <a:t>Bild nicht unter freier Lizenz.</a:t>
            </a:r>
            <a:endParaRPr lang="de-DE" sz="1000" dirty="0"/>
          </a:p>
        </p:txBody>
      </p:sp>
    </p:spTree>
    <p:extLst>
      <p:ext uri="{BB962C8B-B14F-4D97-AF65-F5344CB8AC3E}">
        <p14:creationId xmlns:p14="http://schemas.microsoft.com/office/powerpoint/2010/main" val="27283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dirty="0"/>
              <a:t>Beispiel Care-Bereich (Senioreneinrichtung Bayern)</a:t>
            </a:r>
          </a:p>
        </p:txBody>
      </p:sp>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dirty="0">
                <a:latin typeface="Arial" panose="020B0604020202020204" pitchFamily="34" charset="0"/>
                <a:cs typeface="Arial" panose="020B0604020202020204" pitchFamily="34" charset="0"/>
              </a:rPr>
              <a:t>Berechnung Warenverlust</a:t>
            </a:r>
            <a:endParaRPr lang="de-DE" b="1" kern="1200" dirty="0">
              <a:latin typeface="Arial" panose="020B0604020202020204" pitchFamily="34" charset="0"/>
              <a:cs typeface="Arial" panose="020B0604020202020204" pitchFamily="34" charset="0"/>
            </a:endParaRP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574089"/>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2068917891"/>
              </p:ext>
            </p:extLst>
          </p:nvPr>
        </p:nvGraphicFramePr>
        <p:xfrm>
          <a:off x="1056000" y="2179988"/>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dirty="0">
                          <a:latin typeface="Arial" panose="020B0604020202020204" pitchFamily="34" charset="0"/>
                          <a:cs typeface="Arial" panose="020B0604020202020204" pitchFamily="34" charset="0"/>
                        </a:rPr>
                        <a:t>Messperiode</a:t>
                      </a:r>
                    </a:p>
                  </a:txBody>
                  <a:tcPr>
                    <a:solidFill>
                      <a:schemeClr val="bg1">
                        <a:lumMod val="50000"/>
                      </a:schemeClr>
                    </a:solidFill>
                  </a:tcPr>
                </a:tc>
                <a:tc>
                  <a:txBody>
                    <a:bodyPr/>
                    <a:lstStyle/>
                    <a:p>
                      <a:r>
                        <a:rPr lang="de-DE" dirty="0">
                          <a:latin typeface="Arial" panose="020B0604020202020204" pitchFamily="34" charset="0"/>
                          <a:cs typeface="Arial" panose="020B0604020202020204" pitchFamily="34" charset="0"/>
                        </a:rPr>
                        <a:t>Abfall pro Mahlzeit (g)</a:t>
                      </a:r>
                    </a:p>
                  </a:txBody>
                  <a:tcPr>
                    <a:solidFill>
                      <a:schemeClr val="bg1">
                        <a:lumMod val="50000"/>
                      </a:schemeClr>
                    </a:solidFill>
                  </a:tcPr>
                </a:tc>
                <a:tc>
                  <a:txBody>
                    <a:bodyPr/>
                    <a:lstStyle/>
                    <a:p>
                      <a:r>
                        <a:rPr lang="de-DE" dirty="0">
                          <a:latin typeface="Arial" panose="020B0604020202020204" pitchFamily="34" charset="0"/>
                          <a:cs typeface="Arial" panose="020B0604020202020204" pitchFamily="34" charset="0"/>
                        </a:rPr>
                        <a:t>Warenverlust pro Mahlzeit (€)</a:t>
                      </a:r>
                    </a:p>
                  </a:txBody>
                  <a:tcPr>
                    <a:solidFill>
                      <a:schemeClr val="bg1">
                        <a:lumMod val="50000"/>
                      </a:schemeClr>
                    </a:solidFill>
                  </a:tcPr>
                </a:tc>
                <a:tc>
                  <a:txBody>
                    <a:bodyPr/>
                    <a:lstStyle/>
                    <a:p>
                      <a:r>
                        <a:rPr lang="de-DE" dirty="0">
                          <a:latin typeface="Arial" panose="020B0604020202020204" pitchFamily="34" charset="0"/>
                          <a:cs typeface="Arial" panose="020B0604020202020204" pitchFamily="34" charset="0"/>
                        </a:rPr>
                        <a:t>Warenverlust pro Jahr (€)</a:t>
                      </a:r>
                    </a:p>
                  </a:txBody>
                  <a:tcPr>
                    <a:solidFill>
                      <a:schemeClr val="bg1">
                        <a:lumMod val="50000"/>
                      </a:schemeClr>
                    </a:solidFill>
                  </a:tcPr>
                </a:tc>
                <a:tc>
                  <a:txBody>
                    <a:bodyPr/>
                    <a:lstStyle/>
                    <a:p>
                      <a:r>
                        <a:rPr lang="de-DE" dirty="0">
                          <a:latin typeface="Arial" panose="020B0604020202020204" pitchFamily="34" charset="0"/>
                          <a:cs typeface="Arial" panose="020B0604020202020204" pitchFamily="34" charset="0"/>
                        </a:rPr>
                        <a:t>Einsparung pro Jahr (€)</a:t>
                      </a:r>
                    </a:p>
                  </a:txBody>
                  <a:tcPr>
                    <a:solidFill>
                      <a:schemeClr val="bg1">
                        <a:lumMod val="50000"/>
                      </a:schemeClr>
                    </a:solidFill>
                  </a:tcPr>
                </a:tc>
                <a:extLst>
                  <a:ext uri="{0D108BD9-81ED-4DB2-BD59-A6C34878D82A}">
                    <a16:rowId xmlns:a16="http://schemas.microsoft.com/office/drawing/2014/main" val="4138285492"/>
                  </a:ext>
                </a:extLst>
              </a:tr>
              <a:tr h="370840">
                <a:tc>
                  <a:txBody>
                    <a:bodyPr/>
                    <a:lstStyle/>
                    <a:p>
                      <a:pPr marL="0" indent="0">
                        <a:buNone/>
                      </a:pPr>
                      <a:r>
                        <a:rPr lang="de-DE" dirty="0">
                          <a:latin typeface="Arial" panose="020B0604020202020204" pitchFamily="34" charset="0"/>
                          <a:cs typeface="Arial" panose="020B0604020202020204" pitchFamily="34" charset="0"/>
                        </a:rPr>
                        <a:t>1. Abfallmessung</a:t>
                      </a:r>
                    </a:p>
                  </a:txBody>
                  <a:tcPr>
                    <a:solidFill>
                      <a:schemeClr val="bg1">
                        <a:lumMod val="85000"/>
                      </a:schemeClr>
                    </a:solidFill>
                  </a:tcPr>
                </a:tc>
                <a:tc>
                  <a:txBody>
                    <a:bodyPr/>
                    <a:lstStyle/>
                    <a:p>
                      <a:pPr algn="ctr"/>
                      <a:r>
                        <a:rPr lang="de-DE" dirty="0">
                          <a:latin typeface="Arial" panose="020B0604020202020204" pitchFamily="34" charset="0"/>
                          <a:cs typeface="Arial" panose="020B0604020202020204" pitchFamily="34" charset="0"/>
                        </a:rPr>
                        <a:t>136 g</a:t>
                      </a:r>
                    </a:p>
                  </a:txBody>
                  <a:tcPr>
                    <a:solidFill>
                      <a:schemeClr val="bg1">
                        <a:lumMod val="85000"/>
                      </a:schemeClr>
                    </a:solidFill>
                  </a:tcPr>
                </a:tc>
                <a:tc>
                  <a:txBody>
                    <a:bodyPr/>
                    <a:lstStyle/>
                    <a:p>
                      <a:pPr algn="ctr"/>
                      <a:r>
                        <a:rPr lang="de-DE" dirty="0">
                          <a:latin typeface="Arial" panose="020B0604020202020204" pitchFamily="34" charset="0"/>
                          <a:cs typeface="Arial" panose="020B0604020202020204" pitchFamily="34" charset="0"/>
                        </a:rPr>
                        <a:t>0,70 €</a:t>
                      </a:r>
                    </a:p>
                  </a:txBody>
                  <a:tcPr>
                    <a:solidFill>
                      <a:schemeClr val="bg1">
                        <a:lumMod val="85000"/>
                      </a:schemeClr>
                    </a:solidFill>
                  </a:tcPr>
                </a:tc>
                <a:tc>
                  <a:txBody>
                    <a:bodyPr/>
                    <a:lstStyle/>
                    <a:p>
                      <a:pPr algn="ctr"/>
                      <a:r>
                        <a:rPr lang="de-DE" dirty="0">
                          <a:latin typeface="Arial" panose="020B0604020202020204" pitchFamily="34" charset="0"/>
                          <a:cs typeface="Arial" panose="020B0604020202020204" pitchFamily="34" charset="0"/>
                        </a:rPr>
                        <a:t>27.083 €</a:t>
                      </a:r>
                    </a:p>
                  </a:txBody>
                  <a:tcPr>
                    <a:solidFill>
                      <a:schemeClr val="bg1">
                        <a:lumMod val="85000"/>
                      </a:schemeClr>
                    </a:solidFill>
                  </a:tcPr>
                </a:tc>
                <a:tc rowSpan="2">
                  <a:txBody>
                    <a:bodyPr/>
                    <a:lstStyle/>
                    <a:p>
                      <a:pPr algn="ctr"/>
                      <a:r>
                        <a:rPr lang="de-DE" b="1">
                          <a:latin typeface="Arial" panose="020B0604020202020204" pitchFamily="34" charset="0"/>
                          <a:cs typeface="Arial" panose="020B0604020202020204" pitchFamily="34" charset="0"/>
                        </a:rPr>
                        <a:t>15.863 €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dirty="0">
                          <a:latin typeface="Arial" panose="020B0604020202020204" pitchFamily="34" charset="0"/>
                          <a:cs typeface="Arial" panose="020B0604020202020204" pitchFamily="34" charset="0"/>
                        </a:rPr>
                        <a:t>2. Abfallmessung</a:t>
                      </a:r>
                    </a:p>
                  </a:txBody>
                  <a:tcPr>
                    <a:solidFill>
                      <a:schemeClr val="bg1">
                        <a:lumMod val="95000"/>
                      </a:schemeClr>
                    </a:solidFill>
                  </a:tcPr>
                </a:tc>
                <a:tc>
                  <a:txBody>
                    <a:bodyPr/>
                    <a:lstStyle/>
                    <a:p>
                      <a:pPr algn="ctr"/>
                      <a:r>
                        <a:rPr lang="de-DE" dirty="0">
                          <a:latin typeface="Arial" panose="020B0604020202020204" pitchFamily="34" charset="0"/>
                          <a:cs typeface="Arial" panose="020B0604020202020204" pitchFamily="34" charset="0"/>
                        </a:rPr>
                        <a:t>56 g</a:t>
                      </a:r>
                    </a:p>
                  </a:txBody>
                  <a:tcPr>
                    <a:solidFill>
                      <a:schemeClr val="bg1">
                        <a:lumMod val="95000"/>
                      </a:schemeClr>
                    </a:solidFill>
                  </a:tcPr>
                </a:tc>
                <a:tc>
                  <a:txBody>
                    <a:bodyPr/>
                    <a:lstStyle/>
                    <a:p>
                      <a:pPr algn="ctr"/>
                      <a:r>
                        <a:rPr lang="de-DE" dirty="0">
                          <a:latin typeface="Arial" panose="020B0604020202020204" pitchFamily="34" charset="0"/>
                          <a:cs typeface="Arial" panose="020B0604020202020204" pitchFamily="34" charset="0"/>
                        </a:rPr>
                        <a:t>0,29 €</a:t>
                      </a:r>
                    </a:p>
                  </a:txBody>
                  <a:tcPr>
                    <a:solidFill>
                      <a:schemeClr val="bg1">
                        <a:lumMod val="95000"/>
                      </a:schemeClr>
                    </a:solidFill>
                  </a:tcPr>
                </a:tc>
                <a:tc>
                  <a:txBody>
                    <a:bodyPr/>
                    <a:lstStyle/>
                    <a:p>
                      <a:pPr algn="ctr"/>
                      <a:r>
                        <a:rPr lang="de-DE" dirty="0">
                          <a:latin typeface="Arial" panose="020B0604020202020204" pitchFamily="34" charset="0"/>
                          <a:cs typeface="Arial" panose="020B0604020202020204" pitchFamily="34" charset="0"/>
                        </a:rPr>
                        <a:t>11.220 €</a:t>
                      </a:r>
                    </a:p>
                  </a:txBody>
                  <a:tcPr>
                    <a:solidFill>
                      <a:schemeClr val="bg1">
                        <a:lumMod val="95000"/>
                      </a:schemeClr>
                    </a:solidFill>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latin typeface="Arial" panose="020B0604020202020204" pitchFamily="34" charset="0"/>
                        <a:cs typeface="Arial" panose="020B0604020202020204" pitchFamily="34" charset="0"/>
                      </a:endParaRPr>
                    </a:p>
                  </a:txBody>
                  <a:tcPr>
                    <a:noFill/>
                  </a:tcPr>
                </a:tc>
                <a:tc>
                  <a:txBody>
                    <a:bodyPr/>
                    <a:lstStyle/>
                    <a:p>
                      <a:endParaRPr lang="de-DE">
                        <a:latin typeface="Arial" panose="020B0604020202020204" pitchFamily="34" charset="0"/>
                        <a:cs typeface="Arial" panose="020B0604020202020204" pitchFamily="34" charset="0"/>
                      </a:endParaRPr>
                    </a:p>
                  </a:txBody>
                  <a:tcPr>
                    <a:noFill/>
                  </a:tcPr>
                </a:tc>
                <a:tc>
                  <a:txBody>
                    <a:bodyPr/>
                    <a:lstStyle/>
                    <a:p>
                      <a:endParaRPr lang="de-DE">
                        <a:latin typeface="Arial" panose="020B0604020202020204" pitchFamily="34" charset="0"/>
                        <a:cs typeface="Arial" panose="020B0604020202020204" pitchFamily="34" charset="0"/>
                      </a:endParaRPr>
                    </a:p>
                  </a:txBody>
                  <a:tcPr>
                    <a:noFill/>
                  </a:tcPr>
                </a:tc>
                <a:tc>
                  <a:txBody>
                    <a:bodyPr/>
                    <a:lstStyle/>
                    <a:p>
                      <a:endParaRPr lang="de-DE">
                        <a:latin typeface="Arial" panose="020B0604020202020204" pitchFamily="34" charset="0"/>
                        <a:cs typeface="Arial" panose="020B0604020202020204" pitchFamily="34" charset="0"/>
                      </a:endParaRPr>
                    </a:p>
                  </a:txBody>
                  <a:tcPr>
                    <a:noFill/>
                  </a:tcPr>
                </a:tc>
                <a:tc>
                  <a:txBody>
                    <a:bodyPr/>
                    <a:lstStyle/>
                    <a:p>
                      <a:endParaRPr lang="de-DE">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09615138"/>
                  </a:ext>
                </a:extLst>
              </a:tr>
              <a:tr h="370840">
                <a:tc>
                  <a:txBody>
                    <a:bodyPr/>
                    <a:lstStyle/>
                    <a:p>
                      <a:r>
                        <a:rPr lang="de-DE" sz="1400">
                          <a:latin typeface="Arial" panose="020B0604020202020204" pitchFamily="34" charset="0"/>
                          <a:cs typeface="Arial" panose="020B0604020202020204" pitchFamily="34" charset="0"/>
                        </a:rPr>
                        <a:t>Annahmen:</a:t>
                      </a:r>
                    </a:p>
                  </a:txBody>
                  <a:tcPr>
                    <a:noFill/>
                  </a:tcPr>
                </a:tc>
                <a:tc gridSpan="4">
                  <a:txBody>
                    <a:bodyPr/>
                    <a:lstStyle/>
                    <a:p>
                      <a:r>
                        <a:rPr lang="de-DE" sz="1400" dirty="0">
                          <a:latin typeface="Arial" panose="020B0604020202020204" pitchFamily="34" charset="0"/>
                          <a:cs typeface="Arial" panose="020B0604020202020204" pitchFamily="34" charset="0"/>
                        </a:rPr>
                        <a:t>1,80 € Wareneinsatz (Grammatur pro Mahlzeit 350 g) bei 365 Verpflegungstagen und durchschnittlich 740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latin typeface="Arial" panose="020B0604020202020204" pitchFamily="34" charset="0"/>
                        <a:cs typeface="Arial" panose="020B0604020202020204" pitchFamily="34" charset="0"/>
                      </a:endParaRPr>
                    </a:p>
                  </a:txBody>
                  <a:tcPr>
                    <a:noFill/>
                  </a:tcPr>
                </a:tc>
                <a:tc>
                  <a:txBody>
                    <a:bodyPr/>
                    <a:lstStyle/>
                    <a:p>
                      <a:endParaRPr lang="de-DE" sz="1400">
                        <a:latin typeface="Arial" panose="020B0604020202020204" pitchFamily="34" charset="0"/>
                        <a:cs typeface="Arial" panose="020B0604020202020204" pitchFamily="34" charset="0"/>
                      </a:endParaRPr>
                    </a:p>
                  </a:txBody>
                  <a:tcPr>
                    <a:noFill/>
                  </a:tcPr>
                </a:tc>
                <a:tc>
                  <a:txBody>
                    <a:bodyPr/>
                    <a:lstStyle/>
                    <a:p>
                      <a:endParaRPr lang="de-DE" sz="1400">
                        <a:latin typeface="Arial" panose="020B0604020202020204" pitchFamily="34" charset="0"/>
                        <a:cs typeface="Arial" panose="020B0604020202020204" pitchFamily="34" charset="0"/>
                      </a:endParaRPr>
                    </a:p>
                  </a:txBody>
                  <a:tcPr>
                    <a:noFill/>
                  </a:tcPr>
                </a:tc>
                <a:tc>
                  <a:txBody>
                    <a:bodyPr/>
                    <a:lstStyle/>
                    <a:p>
                      <a:endParaRPr lang="de-DE" sz="1400">
                        <a:latin typeface="Arial" panose="020B0604020202020204" pitchFamily="34" charset="0"/>
                        <a:cs typeface="Arial" panose="020B0604020202020204" pitchFamily="34" charset="0"/>
                      </a:endParaRPr>
                    </a:p>
                  </a:txBody>
                  <a:tcPr>
                    <a:noFill/>
                  </a:tcPr>
                </a:tc>
                <a:tc>
                  <a:txBody>
                    <a:bodyPr/>
                    <a:lstStyle/>
                    <a:p>
                      <a:endParaRPr lang="de-DE" sz="140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971765769"/>
                  </a:ext>
                </a:extLst>
              </a:tr>
              <a:tr h="370840">
                <a:tc>
                  <a:txBody>
                    <a:bodyPr/>
                    <a:lstStyle/>
                    <a:p>
                      <a:endParaRPr lang="de-DE" sz="1400">
                        <a:latin typeface="Arial" panose="020B0604020202020204" pitchFamily="34" charset="0"/>
                        <a:cs typeface="Arial" panose="020B0604020202020204" pitchFamily="34" charset="0"/>
                      </a:endParaRPr>
                    </a:p>
                  </a:txBody>
                  <a:tcPr>
                    <a:noFill/>
                  </a:tcPr>
                </a:tc>
                <a:tc>
                  <a:txBody>
                    <a:bodyPr/>
                    <a:lstStyle/>
                    <a:p>
                      <a:endParaRPr lang="de-DE" sz="1400">
                        <a:latin typeface="Arial" panose="020B0604020202020204" pitchFamily="34" charset="0"/>
                        <a:cs typeface="Arial" panose="020B0604020202020204" pitchFamily="34" charset="0"/>
                      </a:endParaRPr>
                    </a:p>
                  </a:txBody>
                  <a:tcPr>
                    <a:noFill/>
                  </a:tcPr>
                </a:tc>
                <a:tc gridSpan="2">
                  <a:txBody>
                    <a:bodyPr/>
                    <a:lstStyle/>
                    <a:p>
                      <a:pPr algn="ctr"/>
                      <a:r>
                        <a:rPr lang="de-DE" sz="1800">
                          <a:latin typeface="Arial" panose="020B0604020202020204" pitchFamily="34" charset="0"/>
                          <a:cs typeface="Arial" panose="020B0604020202020204" pitchFamily="34" charset="0"/>
                        </a:rPr>
                        <a:t>6.448 kg CO</a:t>
                      </a:r>
                      <a:r>
                        <a:rPr lang="de-DE" sz="1800" baseline="-25000">
                          <a:latin typeface="Arial" panose="020B0604020202020204" pitchFamily="34" charset="0"/>
                          <a:cs typeface="Arial" panose="020B0604020202020204" pitchFamily="34" charset="0"/>
                        </a:rPr>
                        <a:t>2</a:t>
                      </a:r>
                      <a:r>
                        <a:rPr lang="de-DE" sz="1800">
                          <a:latin typeface="Arial" panose="020B0604020202020204" pitchFamily="34" charset="0"/>
                          <a:cs typeface="Arial" panose="020B0604020202020204" pitchFamily="34" charset="0"/>
                        </a:rPr>
                        <a:t>eq pro Jahr</a:t>
                      </a:r>
                    </a:p>
                  </a:txBody>
                  <a:tcPr>
                    <a:solidFill>
                      <a:srgbClr val="E7E7E7"/>
                    </a:solidFill>
                  </a:tcPr>
                </a:tc>
                <a:tc hMerge="1">
                  <a:txBody>
                    <a:bodyPr/>
                    <a:lstStyle/>
                    <a:p>
                      <a:endParaRPr lang="de-DE" sz="1400"/>
                    </a:p>
                  </a:txBody>
                  <a:tcPr>
                    <a:noFill/>
                  </a:tcPr>
                </a:tc>
                <a:tc>
                  <a:txBody>
                    <a:bodyPr/>
                    <a:lstStyle/>
                    <a:p>
                      <a:endParaRPr lang="de-DE" sz="140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24433182"/>
                  </a:ext>
                </a:extLst>
              </a:tr>
              <a:tr h="370840">
                <a:tc gridSpan="2">
                  <a:txBody>
                    <a:bodyPr/>
                    <a:lstStyle/>
                    <a:p>
                      <a:br>
                        <a:rPr lang="de-DE" sz="1100" dirty="0">
                          <a:latin typeface="Arial" panose="020B0604020202020204" pitchFamily="34" charset="0"/>
                          <a:cs typeface="Arial" panose="020B0604020202020204" pitchFamily="34" charset="0"/>
                        </a:rPr>
                      </a:br>
                      <a:r>
                        <a:rPr lang="de-DE" sz="1100" dirty="0">
                          <a:solidFill>
                            <a:schemeClr val="bg1">
                              <a:lumMod val="65000"/>
                            </a:schemeClr>
                          </a:solidFill>
                          <a:latin typeface="Arial" panose="020B0604020202020204" pitchFamily="34" charset="0"/>
                          <a:cs typeface="Arial" panose="020B0604020202020204" pitchFamily="34" charset="0"/>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a:latin typeface="Arial" panose="020B0604020202020204" pitchFamily="34" charset="0"/>
                          <a:cs typeface="Arial" panose="020B0604020202020204" pitchFamily="34" charset="0"/>
                        </a:rPr>
                        <a:t>= 8.060 nachhaltige Mahlzeiten </a:t>
                      </a:r>
                      <a:br>
                        <a:rPr lang="de-DE" sz="1800">
                          <a:latin typeface="Arial" panose="020B0604020202020204" pitchFamily="34" charset="0"/>
                          <a:cs typeface="Arial" panose="020B0604020202020204" pitchFamily="34" charset="0"/>
                        </a:rPr>
                      </a:br>
                      <a:r>
                        <a:rPr lang="de-DE" sz="1800">
                          <a:latin typeface="Arial" panose="020B0604020202020204" pitchFamily="34" charset="0"/>
                          <a:cs typeface="Arial" panose="020B0604020202020204" pitchFamily="34" charset="0"/>
                        </a:rPr>
                        <a:t>pro Jahr*</a:t>
                      </a:r>
                    </a:p>
                  </a:txBody>
                  <a:tcPr>
                    <a:solidFill>
                      <a:srgbClr val="FFD8CC"/>
                    </a:solidFill>
                  </a:tcPr>
                </a:tc>
                <a:tc hMerge="1">
                  <a:txBody>
                    <a:bodyPr/>
                    <a:lstStyle/>
                    <a:p>
                      <a:endParaRPr lang="de-DE" sz="1400"/>
                    </a:p>
                  </a:txBody>
                  <a:tcPr>
                    <a:noFill/>
                  </a:tcPr>
                </a:tc>
                <a:tc>
                  <a:txBody>
                    <a:bodyPr/>
                    <a:lstStyle/>
                    <a:p>
                      <a:endParaRPr lang="de-DE"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1055999" y="1700320"/>
            <a:ext cx="2159407" cy="373436"/>
          </a:xfrm>
          <a:prstGeom prst="rect">
            <a:avLst/>
          </a:prstGeom>
          <a:noFill/>
        </p:spPr>
        <p:txBody>
          <a:bodyPr wrap="square">
            <a:spAutoFit/>
          </a:bodyPr>
          <a:lstStyle/>
          <a:p>
            <a:pPr>
              <a:lnSpc>
                <a:spcPct val="110000"/>
              </a:lnSpc>
            </a:pPr>
            <a:r>
              <a:rPr lang="de-DE" sz="1800" dirty="0">
                <a:latin typeface="Arial" panose="020B0604020202020204" pitchFamily="34" charset="0"/>
                <a:cs typeface="Arial" panose="020B0604020202020204" pitchFamily="34" charset="0"/>
              </a:rPr>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2746911"/>
            <a:ext cx="1409154" cy="3830799"/>
          </a:xfrm>
          <a:prstGeom prst="bentUpArrow">
            <a:avLst>
              <a:gd name="adj1" fmla="val 25000"/>
              <a:gd name="adj2" fmla="val 25000"/>
              <a:gd name="adj3" fmla="val 23215"/>
            </a:avLst>
          </a:prstGeom>
          <a:solidFill>
            <a:srgbClr val="E87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4834911"/>
            <a:ext cx="2804329" cy="373436"/>
          </a:xfrm>
          <a:prstGeom prst="rect">
            <a:avLst/>
          </a:prstGeom>
          <a:noFill/>
        </p:spPr>
        <p:txBody>
          <a:bodyPr wrap="square" rtlCol="0">
            <a:spAutoFit/>
          </a:bodyPr>
          <a:lstStyle/>
          <a:p>
            <a:pPr>
              <a:lnSpc>
                <a:spcPct val="110000"/>
              </a:lnSpc>
            </a:pPr>
            <a:r>
              <a:rPr lang="de-DE" dirty="0">
                <a:solidFill>
                  <a:schemeClr val="bg1"/>
                </a:solidFill>
                <a:latin typeface="Arial" panose="020B0604020202020204" pitchFamily="34" charset="0"/>
                <a:cs typeface="Arial" panose="020B0604020202020204" pitchFamily="34" charset="0"/>
              </a:rPr>
              <a:t>Einsparpotenzial CO</a:t>
            </a:r>
            <a:r>
              <a:rPr lang="de-DE" baseline="-25000" dirty="0">
                <a:solidFill>
                  <a:schemeClr val="bg1"/>
                </a:solidFill>
                <a:latin typeface="Arial" panose="020B0604020202020204" pitchFamily="34" charset="0"/>
                <a:cs typeface="Arial" panose="020B0604020202020204" pitchFamily="34" charset="0"/>
              </a:rPr>
              <a:t>2</a:t>
            </a:r>
            <a:r>
              <a:rPr lang="de-DE" dirty="0">
                <a:solidFill>
                  <a:schemeClr val="bg1"/>
                </a:solidFill>
                <a:latin typeface="Arial" panose="020B0604020202020204" pitchFamily="34" charset="0"/>
                <a:cs typeface="Arial" panose="020B0604020202020204" pitchFamily="34" charset="0"/>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4834911"/>
            <a:ext cx="2995606" cy="1092710"/>
          </a:xfrm>
          <a:prstGeom prst="rect">
            <a:avLst/>
          </a:prstGeom>
        </p:spPr>
        <p:txBody>
          <a:bodyPr vert="horz" wrap="square" lIns="0" tIns="15342" rIns="0" bIns="0" rtlCol="0">
            <a:spAutoFit/>
          </a:bodyPr>
          <a:lstStyle/>
          <a:p>
            <a:pPr marL="15343">
              <a:spcBef>
                <a:spcPts val="121"/>
              </a:spcBef>
            </a:pPr>
            <a:r>
              <a:rPr lang="en-US" sz="1000" spc="-12" dirty="0">
                <a:solidFill>
                  <a:schemeClr val="bg1">
                    <a:lumMod val="65000"/>
                  </a:schemeClr>
                </a:solidFill>
                <a:latin typeface="Arial" panose="020B0604020202020204" pitchFamily="34" charset="0"/>
                <a:cs typeface="Arial" panose="020B0604020202020204" pitchFamily="34" charset="0"/>
              </a:rPr>
              <a:t>Quelle:</a:t>
            </a:r>
            <a:r>
              <a:rPr lang="en-US" sz="1000" spc="-24" dirty="0">
                <a:solidFill>
                  <a:schemeClr val="bg1">
                    <a:lumMod val="65000"/>
                  </a:schemeClr>
                </a:solidFill>
                <a:latin typeface="Arial" panose="020B0604020202020204" pitchFamily="34" charset="0"/>
                <a:cs typeface="Arial" panose="020B0604020202020204" pitchFamily="34" charset="0"/>
              </a:rPr>
              <a:t> </a:t>
            </a:r>
            <a:r>
              <a:rPr lang="de-DE" sz="1000" spc="-36" dirty="0">
                <a:solidFill>
                  <a:schemeClr val="bg1">
                    <a:lumMod val="65000"/>
                  </a:schemeClr>
                </a:solidFill>
                <a:latin typeface="Arial" panose="020B0604020202020204" pitchFamily="34" charset="0"/>
                <a:cs typeface="Arial" panose="020B0604020202020204" pitchFamily="34" charset="0"/>
              </a:rPr>
              <a:t>von Borstel, T.; Prenzel, G. K.; Welte, B. (2020): FOOD WASTE 4.0. Zwischenbilanz 2020. </a:t>
            </a:r>
            <a:r>
              <a:rPr lang="de-DE" sz="1000" spc="-36" dirty="0" err="1">
                <a:solidFill>
                  <a:schemeClr val="bg1">
                    <a:lumMod val="65000"/>
                  </a:schemeClr>
                </a:solidFill>
                <a:latin typeface="Arial" panose="020B0604020202020204" pitchFamily="34" charset="0"/>
                <a:cs typeface="Arial" panose="020B0604020202020204" pitchFamily="34" charset="0"/>
              </a:rPr>
              <a:t>Hg</a:t>
            </a:r>
            <a:r>
              <a:rPr lang="de-DE" sz="1000" spc="-36" dirty="0">
                <a:solidFill>
                  <a:schemeClr val="bg1">
                    <a:lumMod val="65000"/>
                  </a:schemeClr>
                </a:solidFill>
                <a:latin typeface="Arial" panose="020B0604020202020204" pitchFamily="34" charset="0"/>
                <a:cs typeface="Arial" panose="020B0604020202020204" pitchFamily="34" charset="0"/>
              </a:rPr>
              <a:t>. v. United </a:t>
            </a:r>
            <a:r>
              <a:rPr lang="de-DE" sz="1000" spc="-36" dirty="0" err="1">
                <a:solidFill>
                  <a:schemeClr val="bg1">
                    <a:lumMod val="65000"/>
                  </a:schemeClr>
                </a:solidFill>
                <a:latin typeface="Arial" panose="020B0604020202020204" pitchFamily="34" charset="0"/>
                <a:cs typeface="Arial" panose="020B0604020202020204" pitchFamily="34" charset="0"/>
              </a:rPr>
              <a:t>Against</a:t>
            </a:r>
            <a:r>
              <a:rPr lang="de-DE" sz="1000" spc="-36" dirty="0">
                <a:solidFill>
                  <a:schemeClr val="bg1">
                    <a:lumMod val="65000"/>
                  </a:schemeClr>
                </a:solidFill>
                <a:latin typeface="Arial" panose="020B0604020202020204" pitchFamily="34" charset="0"/>
                <a:cs typeface="Arial" panose="020B0604020202020204" pitchFamily="34" charset="0"/>
              </a:rPr>
              <a:t> </a:t>
            </a:r>
            <a:r>
              <a:rPr lang="de-DE" sz="1000" spc="-36" dirty="0" err="1">
                <a:solidFill>
                  <a:schemeClr val="bg1">
                    <a:lumMod val="65000"/>
                  </a:schemeClr>
                </a:solidFill>
                <a:latin typeface="Arial" panose="020B0604020202020204" pitchFamily="34" charset="0"/>
                <a:cs typeface="Arial" panose="020B0604020202020204" pitchFamily="34" charset="0"/>
              </a:rPr>
              <a:t>Waste</a:t>
            </a:r>
            <a:r>
              <a:rPr lang="de-DE" sz="1000" spc="-36" dirty="0">
                <a:solidFill>
                  <a:schemeClr val="bg1">
                    <a:lumMod val="65000"/>
                  </a:schemeClr>
                </a:solidFill>
                <a:latin typeface="Arial" panose="020B0604020202020204" pitchFamily="34" charset="0"/>
                <a:cs typeface="Arial" panose="020B0604020202020204" pitchFamily="34" charset="0"/>
              </a:rPr>
              <a:t> e. V. Plankstadt. S. 34. Online verfügbar unter https://www.united-against-waste.de/downloads/united-against-waste-zwischenbilanz-2020-einzelseiten.pdf, abgerufen am 03.09.2023.</a:t>
            </a:r>
          </a:p>
        </p:txBody>
      </p:sp>
      <p:grpSp>
        <p:nvGrpSpPr>
          <p:cNvPr id="9" name="Gruppieren 8">
            <a:extLst>
              <a:ext uri="{FF2B5EF4-FFF2-40B4-BE49-F238E27FC236}">
                <a16:creationId xmlns:a16="http://schemas.microsoft.com/office/drawing/2014/main" id="{17E35C04-CA32-55B2-8A75-E162DDDBC3DB}"/>
              </a:ext>
            </a:extLst>
          </p:cNvPr>
          <p:cNvGrpSpPr/>
          <p:nvPr/>
        </p:nvGrpSpPr>
        <p:grpSpPr>
          <a:xfrm>
            <a:off x="1" y="2985095"/>
            <a:ext cx="1055998" cy="507018"/>
            <a:chOff x="1" y="3262184"/>
            <a:chExt cx="1055998" cy="507018"/>
          </a:xfrm>
        </p:grpSpPr>
        <p:sp>
          <p:nvSpPr>
            <p:cNvPr id="10" name="Pfeil: nach rechts gekrümmt 9">
              <a:extLst>
                <a:ext uri="{FF2B5EF4-FFF2-40B4-BE49-F238E27FC236}">
                  <a16:creationId xmlns:a16="http://schemas.microsoft.com/office/drawing/2014/main" id="{C102B521-7812-A748-1C6E-384463641411}"/>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5584379-D331-AA6F-E53C-77787F049BFA}"/>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dirty="0">
                  <a:solidFill>
                    <a:srgbClr val="92D050"/>
                  </a:solidFill>
                  <a:latin typeface="Arial" panose="020B0604020202020204" pitchFamily="34" charset="0"/>
                  <a:cs typeface="Arial" panose="020B0604020202020204" pitchFamily="34" charset="0"/>
                </a:rPr>
                <a:t>-59 %</a:t>
              </a:r>
            </a:p>
          </p:txBody>
        </p:sp>
      </p:grpSp>
    </p:spTree>
    <p:extLst>
      <p:ext uri="{BB962C8B-B14F-4D97-AF65-F5344CB8AC3E}">
        <p14:creationId xmlns:p14="http://schemas.microsoft.com/office/powerpoint/2010/main" val="3644751403"/>
      </p:ext>
    </p:extLst>
  </p:cSld>
  <p:clrMapOvr>
    <a:masterClrMapping/>
  </p:clrMapOvr>
</p:sld>
</file>

<file path=ppt/theme/theme1.xml><?xml version="1.0" encoding="utf-8"?>
<a:theme xmlns:a="http://schemas.openxmlformats.org/drawingml/2006/main" name="Office Theme">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1581</Words>
  <Application>Microsoft Office PowerPoint</Application>
  <PresentationFormat>Breitbild</PresentationFormat>
  <Paragraphs>209</Paragraphs>
  <Slides>21</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游ゴシック</vt:lpstr>
      <vt:lpstr>Arial</vt:lpstr>
      <vt:lpstr>Calibri</vt:lpstr>
      <vt:lpstr>Calibri Light</vt:lpstr>
      <vt:lpstr>Times New Roman</vt:lpstr>
      <vt:lpstr>Wingdings</vt:lpstr>
      <vt:lpstr>Office Theme</vt:lpstr>
      <vt:lpstr>PowerPoint-Präsentation</vt:lpstr>
      <vt:lpstr>PowerPoint-Präsentation</vt:lpstr>
      <vt:lpstr>PowerPoint-Präsentation</vt:lpstr>
      <vt:lpstr>Gerechte und nachhaltige  Außer-Haus-Angebote gestalten     </vt:lpstr>
      <vt:lpstr>Ziel</vt:lpstr>
      <vt:lpstr>Lebensmittelabfälle</vt:lpstr>
      <vt:lpstr>PowerPoint-Präsentation</vt:lpstr>
      <vt:lpstr>PowerPoint-Präsentation</vt:lpstr>
      <vt:lpstr>PowerPoint-Präsentation</vt:lpstr>
      <vt:lpstr>Messung der Lebensmittelabfälle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Messung der Lebensmittelabfälle</vt:lpstr>
      <vt:lpstr>PowerPoint-Präsentation</vt:lpstr>
      <vt:lpstr>Los geht’s!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Monique Richert</dc:creator>
  <cp:lastModifiedBy>Monique Richert</cp:lastModifiedBy>
  <cp:revision>10</cp:revision>
  <dcterms:created xsi:type="dcterms:W3CDTF">2024-08-13T09:53:09Z</dcterms:created>
  <dcterms:modified xsi:type="dcterms:W3CDTF">2024-08-21T10:21:24Z</dcterms:modified>
</cp:coreProperties>
</file>